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19"/>
  </p:notesMasterIdLst>
  <p:handoutMasterIdLst>
    <p:handoutMasterId r:id="rId20"/>
  </p:handoutMasterIdLst>
  <p:sldIdLst>
    <p:sldId id="2113417808" r:id="rId6"/>
    <p:sldId id="2147482149" r:id="rId7"/>
    <p:sldId id="1880" r:id="rId8"/>
    <p:sldId id="2147482150" r:id="rId9"/>
    <p:sldId id="2113417939" r:id="rId10"/>
    <p:sldId id="11178" r:id="rId11"/>
    <p:sldId id="2147479686" r:id="rId12"/>
    <p:sldId id="2147479622" r:id="rId13"/>
    <p:sldId id="2147479688" r:id="rId14"/>
    <p:sldId id="1025" r:id="rId15"/>
    <p:sldId id="2147479631" r:id="rId16"/>
    <p:sldId id="1029" r:id="rId17"/>
    <p:sldId id="2147482151" r:id="rId18"/>
  </p:sldIdLst>
  <p:sldSz cx="12192000" cy="6858000"/>
  <p:notesSz cx="6858000" cy="9144000"/>
  <p:embeddedFontLst>
    <p:embeddedFont>
      <p:font typeface="Arial Black" panose="020B0A04020102020204" pitchFamily="34" charset="0"/>
      <p:bold r:id="rId21"/>
    </p:embeddedFont>
    <p:embeddedFont>
      <p:font typeface="Franklin Gothic Book" panose="020B0503020102020204" pitchFamily="34" charset="0"/>
      <p:regular r:id="rId22"/>
      <p:italic r:id="rId23"/>
    </p:embeddedFont>
    <p:embeddedFont>
      <p:font typeface="Manrope" pitchFamily="2" charset="0"/>
      <p:regular r:id="rId24"/>
      <p:bold r:id="rId25"/>
    </p:embeddedFont>
    <p:embeddedFont>
      <p:font typeface="Museo Sans 700" panose="02000000000000000000" charset="0"/>
      <p:bold r:id="rId26"/>
    </p:embeddedFont>
    <p:embeddedFont>
      <p:font typeface="Roboto" panose="02000000000000000000" pitchFamily="2"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84" userDrawn="1">
          <p15:clr>
            <a:srgbClr val="A4A3A4"/>
          </p15:clr>
        </p15:guide>
        <p15:guide id="3" orient="horz" pos="432" userDrawn="1">
          <p15:clr>
            <a:srgbClr val="A4A3A4"/>
          </p15:clr>
        </p15:guide>
        <p15:guide id="4" orient="horz" pos="792" userDrawn="1">
          <p15:clr>
            <a:srgbClr val="A4A3A4"/>
          </p15:clr>
        </p15:guide>
        <p15:guide id="5" pos="384" userDrawn="1">
          <p15:clr>
            <a:srgbClr val="A4A3A4"/>
          </p15:clr>
        </p15:guide>
        <p15:guide id="6" orient="horz" pos="3528" userDrawn="1">
          <p15:clr>
            <a:srgbClr val="A4A3A4"/>
          </p15:clr>
        </p15:guide>
        <p15:guide id="7" pos="7224" userDrawn="1">
          <p15:clr>
            <a:srgbClr val="A4A3A4"/>
          </p15:clr>
        </p15:guide>
        <p15:guide id="8" orient="horz" pos="888" userDrawn="1">
          <p15:clr>
            <a:srgbClr val="A4A3A4"/>
          </p15:clr>
        </p15:guide>
        <p15:guide id="9" orient="horz" pos="1104" userDrawn="1">
          <p15:clr>
            <a:srgbClr val="A4A3A4"/>
          </p15:clr>
        </p15:guide>
        <p15:guide id="10" pos="3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E131E-6FB6-B77B-3332-6451FD200DF3}" name="Lillian Neitzel" initials="" userId="S::lillian.neitzel@mitel.com::4cd745dc-0602-454d-a1a1-704396a546dc" providerId="AD"/>
  <p188:author id="{77588C2F-7271-F39B-0C9D-4656D8CB4F4F}" name="Jeroen Borsboom" initials="JB" userId="S::jeroen.borsboom@mitel.com::3efaac06-22e1-45f5-a63b-f56c1daca010" providerId="AD"/>
  <p188:author id="{26CE819C-E3B8-3BAB-34F0-4E265949A071}" name="George Despinic" initials="GD" userId="S::george.despinic@mitel.com::f9393aa2-d5ba-44d8-91d3-df39aa6ded77" providerId="AD"/>
  <p188:author id="{C5913ACA-0193-44CB-1A5A-C79A5A47DD5A}" name="Karen Smith" initials="KS" userId="S::karen.smith@mitel.com::6aca8289-4037-42c6-814f-6c406c567b27" providerId="AD"/>
  <p188:author id="{7F8F38D3-EE53-41C5-3153-926D63BBC2DB}" name="Katrin Henkel" initials="KH" userId="S::k.henkel_asctechnologies.com#ext#@mitel365.onmicrosoft.com::20f58c22-84b6-4d40-a99c-1cfda16e32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E0"/>
    <a:srgbClr val="0070C0"/>
    <a:srgbClr val="F2F2F2"/>
    <a:srgbClr val="000000"/>
    <a:srgbClr val="58595B"/>
    <a:srgbClr val="757779"/>
    <a:srgbClr val="F4F7F8"/>
    <a:srgbClr val="A4B9C2"/>
    <a:srgbClr val="FFFFFF"/>
    <a:srgbClr val="88A9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pos="3984"/>
        <p:guide orient="horz" pos="432"/>
        <p:guide orient="horz" pos="792"/>
        <p:guide pos="384"/>
        <p:guide orient="horz" pos="3528"/>
        <p:guide pos="7224"/>
        <p:guide orient="horz" pos="888"/>
        <p:guide orient="horz" pos="1104"/>
        <p:guide pos="319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microsoft.com/office/2018/10/relationships/authors" Target="author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20D3D6-3852-8D4C-B8A9-FADFE28655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6D95EC-CE5E-F949-8030-B0C9D3E634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276824-3D89-4749-A916-8DAD8646C465}" type="datetimeFigureOut">
              <a:rPr lang="en-US" smtClean="0"/>
              <a:t>10/13/2024</a:t>
            </a:fld>
            <a:endParaRPr lang="en-US"/>
          </a:p>
        </p:txBody>
      </p:sp>
      <p:sp>
        <p:nvSpPr>
          <p:cNvPr id="4" name="Footer Placeholder 3">
            <a:extLst>
              <a:ext uri="{FF2B5EF4-FFF2-40B4-BE49-F238E27FC236}">
                <a16:creationId xmlns:a16="http://schemas.microsoft.com/office/drawing/2014/main" id="{5CD7D3FC-C7BE-E14C-809E-93D74DCD9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88B8A-1D70-C647-AED3-B1AA160ED9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27AFD6-3CE2-A048-AC16-388AEA71FEB3}" type="slidenum">
              <a:rPr lang="en-US" smtClean="0"/>
              <a:t>‹#›</a:t>
            </a:fld>
            <a:endParaRPr lang="en-US"/>
          </a:p>
        </p:txBody>
      </p:sp>
    </p:spTree>
    <p:extLst>
      <p:ext uri="{BB962C8B-B14F-4D97-AF65-F5344CB8AC3E}">
        <p14:creationId xmlns:p14="http://schemas.microsoft.com/office/powerpoint/2010/main" val="837246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D9D2E-56DB-4CB7-9E3F-7359E1D3E7C0}"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algn="l"/>
            <a:r>
              <a:rPr lang="en-US" sz="1200" kern="600" spc="0">
                <a:solidFill>
                  <a:schemeClr val="accent6"/>
                </a:solidFill>
              </a:rPr>
              <a:t>© 2018 Mitel. Proprietary and Conﬁdential.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34391-AA7D-4F2F-9DE5-025EA46B8573}" type="slidenum">
              <a:rPr lang="en-US" smtClean="0"/>
              <a:t>‹#›</a:t>
            </a:fld>
            <a:endParaRPr lang="en-US"/>
          </a:p>
        </p:txBody>
      </p:sp>
    </p:spTree>
    <p:extLst>
      <p:ext uri="{BB962C8B-B14F-4D97-AF65-F5344CB8AC3E}">
        <p14:creationId xmlns:p14="http://schemas.microsoft.com/office/powerpoint/2010/main" val="394069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Karen presents</a:t>
            </a:r>
          </a:p>
        </p:txBody>
      </p:sp>
      <p:sp>
        <p:nvSpPr>
          <p:cNvPr id="4" name="Slide Number Placeholder 3"/>
          <p:cNvSpPr>
            <a:spLocks noGrp="1"/>
          </p:cNvSpPr>
          <p:nvPr>
            <p:ph type="sldNum" sz="quarter" idx="5"/>
          </p:nvPr>
        </p:nvSpPr>
        <p:spPr/>
        <p:txBody>
          <a:bodyPr/>
          <a:lstStyle/>
          <a:p>
            <a:pPr>
              <a:defRPr/>
            </a:pPr>
            <a:fld id="{DEEE27FB-432C-1145-BEF0-D5259E58BC6F}" type="slidenum">
              <a:rPr lang="en-US" smtClean="0"/>
              <a:pPr>
                <a:defRPr/>
              </a:pPr>
              <a:t>1</a:t>
            </a:fld>
            <a:endParaRPr lang="en-US"/>
          </a:p>
        </p:txBody>
      </p:sp>
    </p:spTree>
    <p:extLst>
      <p:ext uri="{BB962C8B-B14F-4D97-AF65-F5344CB8AC3E}">
        <p14:creationId xmlns:p14="http://schemas.microsoft.com/office/powerpoint/2010/main" val="878808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As part of this collaboration, Brightmetrics, a trusted partner of Mitel will gain access to functionalities native to Mitel Interaction Recording (MIR), which is powered by ASC. This integration will enable mutual customers to seamlessly access and use ASC's recording features within the Brightmetrics platform, enhancing their ability to monitor, analyze, and optimize their call center operations.</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9AC34391-AA7D-4F2F-9DE5-025EA46B8573}" type="slidenum">
              <a:rPr lang="en-US" smtClean="0"/>
              <a:t>4</a:t>
            </a:fld>
            <a:endParaRPr lang="en-US"/>
          </a:p>
        </p:txBody>
      </p:sp>
    </p:spTree>
    <p:extLst>
      <p:ext uri="{BB962C8B-B14F-4D97-AF65-F5344CB8AC3E}">
        <p14:creationId xmlns:p14="http://schemas.microsoft.com/office/powerpoint/2010/main" val="83685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presents</a:t>
            </a:r>
          </a:p>
        </p:txBody>
      </p:sp>
      <p:sp>
        <p:nvSpPr>
          <p:cNvPr id="4" name="Slide Number Placeholder 3"/>
          <p:cNvSpPr>
            <a:spLocks noGrp="1"/>
          </p:cNvSpPr>
          <p:nvPr>
            <p:ph type="sldNum" sz="quarter" idx="5"/>
          </p:nvPr>
        </p:nvSpPr>
        <p:spPr/>
        <p:txBody>
          <a:bodyPr/>
          <a:lstStyle/>
          <a:p>
            <a:fld id="{9AC34391-AA7D-4F2F-9DE5-025EA46B8573}" type="slidenum">
              <a:rPr lang="en-US" smtClean="0"/>
              <a:t>5</a:t>
            </a:fld>
            <a:endParaRPr lang="en-US"/>
          </a:p>
        </p:txBody>
      </p:sp>
    </p:spTree>
    <p:extLst>
      <p:ext uri="{BB962C8B-B14F-4D97-AF65-F5344CB8AC3E}">
        <p14:creationId xmlns:p14="http://schemas.microsoft.com/office/powerpoint/2010/main" val="17527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endParaRPr lang="en-US"/>
          </a:p>
        </p:txBody>
      </p:sp>
      <p:sp>
        <p:nvSpPr>
          <p:cNvPr id="5" name="Fußzeilenplatzhalt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umsplatzhalter 5"/>
          <p:cNvSpPr>
            <a:spLocks noGrp="1"/>
          </p:cNvSpPr>
          <p:nvPr>
            <p:ph type="dt" idx="1"/>
          </p:nvPr>
        </p:nvSpPr>
        <p:spPr/>
        <p:txBody>
          <a:bodyPr/>
          <a:lstStyle/>
          <a:p>
            <a:fld id="{386CE63F-9E7F-4C04-9D0D-FCA25A8E9E86}" type="datetime8">
              <a:rPr lang="en-US" smtClean="0"/>
              <a:t>10/13/2024 2:27 PM</a:t>
            </a:fld>
            <a:endParaRPr lang="en-US"/>
          </a:p>
        </p:txBody>
      </p:sp>
      <p:sp>
        <p:nvSpPr>
          <p:cNvPr id="7" name="Foliennummernplatzhalt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403206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ußzeilenplatzhalter 4"/>
          <p:cNvSpPr>
            <a:spLocks noGrp="1"/>
          </p:cNvSpPr>
          <p:nvPr>
            <p:ph type="ftr" sz="quarter" idx="4"/>
          </p:nvPr>
        </p:nvSpPr>
        <p:spPr/>
        <p:txBody>
          <a:bodyPr/>
          <a:lstStyle/>
          <a:p>
            <a:pPr marL="0"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umsplatzhalt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10/13/2024 2:27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oliennummernplatzhalt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928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Option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F3A739-7F87-DA49-A346-5C004E3F01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62"/>
          <a:stretch/>
        </p:blipFill>
        <p:spPr>
          <a:xfrm>
            <a:off x="1524" y="0"/>
            <a:ext cx="12190476" cy="6865768"/>
          </a:xfrm>
          <a:prstGeom prst="rect">
            <a:avLst/>
          </a:prstGeom>
        </p:spPr>
      </p:pic>
      <p:sp>
        <p:nvSpPr>
          <p:cNvPr id="17" name="Title Placeholder 1">
            <a:extLst>
              <a:ext uri="{FF2B5EF4-FFF2-40B4-BE49-F238E27FC236}">
                <a16:creationId xmlns:a16="http://schemas.microsoft.com/office/drawing/2014/main" id="{F40D4884-2199-A84D-BB3F-B852F4F3EF9B}"/>
              </a:ext>
            </a:extLst>
          </p:cNvPr>
          <p:cNvSpPr>
            <a:spLocks noGrp="1"/>
          </p:cNvSpPr>
          <p:nvPr>
            <p:ph type="title" hasCustomPrompt="1"/>
          </p:nvPr>
        </p:nvSpPr>
        <p:spPr>
          <a:xfrm>
            <a:off x="635000" y="1239940"/>
            <a:ext cx="4830765" cy="2742612"/>
          </a:xfrm>
          <a:prstGeom prst="rect">
            <a:avLst/>
          </a:prstGeom>
        </p:spPr>
        <p:txBody>
          <a:bodyPr vert="horz" lIns="0" tIns="0" rIns="0" bIns="0" rtlCol="0" anchor="b">
            <a:noAutofit/>
          </a:bodyPr>
          <a:lstStyle>
            <a:lvl1pPr>
              <a:defRPr sz="4000" b="1" spc="100" baseline="0">
                <a:solidFill>
                  <a:schemeClr val="tx1"/>
                </a:solidFill>
              </a:defRPr>
            </a:lvl1pPr>
          </a:lstStyle>
          <a:p>
            <a:r>
              <a:rPr lang="en-US"/>
              <a:t>Title</a:t>
            </a:r>
          </a:p>
        </p:txBody>
      </p:sp>
      <p:sp>
        <p:nvSpPr>
          <p:cNvPr id="22" name="Text Placeholder 21">
            <a:extLst>
              <a:ext uri="{FF2B5EF4-FFF2-40B4-BE49-F238E27FC236}">
                <a16:creationId xmlns:a16="http://schemas.microsoft.com/office/drawing/2014/main" id="{8BFD915A-EB4F-594A-8C9D-A9BB3246B3C5}"/>
              </a:ext>
            </a:extLst>
          </p:cNvPr>
          <p:cNvSpPr>
            <a:spLocks noGrp="1"/>
          </p:cNvSpPr>
          <p:nvPr>
            <p:ph type="body" sz="quarter" idx="10" hasCustomPrompt="1"/>
          </p:nvPr>
        </p:nvSpPr>
        <p:spPr>
          <a:xfrm>
            <a:off x="635000" y="4290831"/>
            <a:ext cx="4830765" cy="684212"/>
          </a:xfrm>
        </p:spPr>
        <p:txBody>
          <a:bodyPr>
            <a:normAutofit/>
          </a:bodyPr>
          <a:lstStyle>
            <a:lvl1pPr marL="0" indent="0">
              <a:buNone/>
              <a:defRPr sz="3000"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ext Placeholder 2">
            <a:extLst>
              <a:ext uri="{FF2B5EF4-FFF2-40B4-BE49-F238E27FC236}">
                <a16:creationId xmlns:a16="http://schemas.microsoft.com/office/drawing/2014/main" id="{065A9E93-9B26-9F4C-A70C-00BCF007DF30}"/>
              </a:ext>
            </a:extLst>
          </p:cNvPr>
          <p:cNvSpPr>
            <a:spLocks noGrp="1"/>
          </p:cNvSpPr>
          <p:nvPr>
            <p:ph type="body" sz="quarter" idx="11" hasCustomPrompt="1"/>
          </p:nvPr>
        </p:nvSpPr>
        <p:spPr>
          <a:xfrm>
            <a:off x="635000" y="5353050"/>
            <a:ext cx="4830763" cy="289467"/>
          </a:xfrm>
        </p:spPr>
        <p:txBody>
          <a:bodyPr>
            <a:normAutofit/>
          </a:bodyPr>
          <a:lstStyle>
            <a:lvl1pPr marL="0" indent="0">
              <a:buNone/>
              <a:defRPr sz="1800">
                <a:solidFill>
                  <a:schemeClr val="tx1"/>
                </a:solidFill>
              </a:defRPr>
            </a:lvl1pPr>
          </a:lstStyle>
          <a:p>
            <a:pPr lvl="0"/>
            <a:r>
              <a:rPr lang="en-US"/>
              <a:t>Presenter name, title</a:t>
            </a:r>
          </a:p>
        </p:txBody>
      </p:sp>
      <p:sp>
        <p:nvSpPr>
          <p:cNvPr id="11" name="Text Placeholder 2">
            <a:extLst>
              <a:ext uri="{FF2B5EF4-FFF2-40B4-BE49-F238E27FC236}">
                <a16:creationId xmlns:a16="http://schemas.microsoft.com/office/drawing/2014/main" id="{88EA19DB-F064-184B-B8B5-336F61FC5C9B}"/>
              </a:ext>
            </a:extLst>
          </p:cNvPr>
          <p:cNvSpPr>
            <a:spLocks noGrp="1"/>
          </p:cNvSpPr>
          <p:nvPr>
            <p:ph type="body" sz="quarter" idx="12" hasCustomPrompt="1"/>
          </p:nvPr>
        </p:nvSpPr>
        <p:spPr>
          <a:xfrm>
            <a:off x="635000" y="5721226"/>
            <a:ext cx="4830763" cy="289467"/>
          </a:xfrm>
        </p:spPr>
        <p:txBody>
          <a:bodyPr>
            <a:normAutofit/>
          </a:bodyPr>
          <a:lstStyle>
            <a:lvl1pPr marL="0" indent="0">
              <a:buNone/>
              <a:defRPr sz="1600">
                <a:solidFill>
                  <a:schemeClr val="tx1"/>
                </a:solidFill>
              </a:defRPr>
            </a:lvl1pPr>
          </a:lstStyle>
          <a:p>
            <a:pPr lvl="0"/>
            <a:r>
              <a:rPr lang="en-US"/>
              <a:t>Date</a:t>
            </a:r>
          </a:p>
        </p:txBody>
      </p:sp>
      <p:pic>
        <p:nvPicPr>
          <p:cNvPr id="1028" name="Picture 4" descr="ASC Insights for Cloud Recording &amp; Analytics - Oxilio Cloud Contact Center  and Compliance Recording">
            <a:extLst>
              <a:ext uri="{FF2B5EF4-FFF2-40B4-BE49-F238E27FC236}">
                <a16:creationId xmlns:a16="http://schemas.microsoft.com/office/drawing/2014/main" id="{D74CD4FD-36D8-5F95-FC40-365AC148B6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2041" y="68021"/>
            <a:ext cx="2288645" cy="143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7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0340DB-227C-D541-A799-3BDFA07E4E6F}"/>
              </a:ext>
            </a:extLst>
          </p:cNvPr>
          <p:cNvSpPr>
            <a:spLocks noGrp="1"/>
          </p:cNvSpPr>
          <p:nvPr>
            <p:ph type="body" sz="quarter" idx="25" hasCustomPrompt="1"/>
          </p:nvPr>
        </p:nvSpPr>
        <p:spPr>
          <a:xfrm>
            <a:off x="5171925" y="1449473"/>
            <a:ext cx="2633606" cy="580781"/>
          </a:xfrm>
          <a:prstGeom prst="roundRect">
            <a:avLst>
              <a:gd name="adj" fmla="val 50000"/>
            </a:avLst>
          </a:prstGeom>
          <a:solidFill>
            <a:schemeClr val="tx2"/>
          </a:solidFill>
        </p:spPr>
        <p:txBody>
          <a:bodyPr lIns="548640" anchor="ctr">
            <a:normAutofit/>
          </a:bodyPr>
          <a:lstStyle>
            <a:lvl1pPr>
              <a:spcBef>
                <a:spcPts val="400"/>
              </a:spcBef>
              <a:defRPr sz="1400"/>
            </a:lvl1pPr>
            <a:lvl2pPr marL="457200" indent="0">
              <a:buNone/>
              <a:defRPr/>
            </a:lvl2pPr>
          </a:lstStyle>
          <a:p>
            <a:pPr lvl="0"/>
            <a:r>
              <a:rPr lang="en-US"/>
              <a:t>First Name Last Name</a:t>
            </a:r>
          </a:p>
          <a:p>
            <a:pPr lvl="0"/>
            <a:r>
              <a:rPr lang="en-US"/>
              <a:t>Title</a:t>
            </a:r>
          </a:p>
        </p:txBody>
      </p:sp>
      <p:sp>
        <p:nvSpPr>
          <p:cNvPr id="3" name="Picture Placeholder 2">
            <a:extLst>
              <a:ext uri="{FF2B5EF4-FFF2-40B4-BE49-F238E27FC236}">
                <a16:creationId xmlns:a16="http://schemas.microsoft.com/office/drawing/2014/main" id="{0D2C5406-3453-8B48-B962-270DF5F8050F}"/>
              </a:ext>
            </a:extLst>
          </p:cNvPr>
          <p:cNvSpPr>
            <a:spLocks noGrp="1"/>
          </p:cNvSpPr>
          <p:nvPr>
            <p:ph type="pic" sz="quarter" idx="13"/>
          </p:nvPr>
        </p:nvSpPr>
        <p:spPr>
          <a:xfrm>
            <a:off x="4172243" y="1016450"/>
            <a:ext cx="1439619" cy="1446828"/>
          </a:xfrm>
          <a:prstGeom prst="ellipse">
            <a:avLst/>
          </a:prstGeom>
          <a:ln w="25400">
            <a:solidFill>
              <a:schemeClr val="accent2"/>
            </a:solidFill>
          </a:ln>
        </p:spPr>
        <p:txBody>
          <a:bodyPr>
            <a:normAutofit/>
          </a:bodyPr>
          <a:lstStyle>
            <a:lvl1pPr>
              <a:defRPr sz="1600"/>
            </a:lvl1pPr>
          </a:lstStyle>
          <a:p>
            <a:r>
              <a:rPr lang="en-US"/>
              <a:t>Click icon to add picture</a:t>
            </a:r>
          </a:p>
        </p:txBody>
      </p:sp>
      <p:sp>
        <p:nvSpPr>
          <p:cNvPr id="24" name="Title Placeholder 1">
            <a:extLst>
              <a:ext uri="{FF2B5EF4-FFF2-40B4-BE49-F238E27FC236}">
                <a16:creationId xmlns:a16="http://schemas.microsoft.com/office/drawing/2014/main" id="{3719A49E-0994-094C-8057-5888CA795A7E}"/>
              </a:ext>
            </a:extLst>
          </p:cNvPr>
          <p:cNvSpPr>
            <a:spLocks noGrp="1"/>
          </p:cNvSpPr>
          <p:nvPr>
            <p:ph type="title"/>
          </p:nvPr>
        </p:nvSpPr>
        <p:spPr>
          <a:xfrm>
            <a:off x="442304" y="171584"/>
            <a:ext cx="11749696" cy="460375"/>
          </a:xfrm>
          <a:prstGeom prst="rect">
            <a:avLst/>
          </a:prstGeom>
        </p:spPr>
        <p:txBody>
          <a:bodyPr vert="horz" lIns="0" tIns="0" rIns="0" bIns="0" rtlCol="0" anchor="b">
            <a:normAutofit/>
          </a:bodyPr>
          <a:lstStyle/>
          <a:p>
            <a:r>
              <a:rPr lang="en-US"/>
              <a:t>Click to edit Master title style</a:t>
            </a:r>
          </a:p>
        </p:txBody>
      </p:sp>
      <p:sp>
        <p:nvSpPr>
          <p:cNvPr id="14" name="Slide Number Placeholder 5">
            <a:extLst>
              <a:ext uri="{FF2B5EF4-FFF2-40B4-BE49-F238E27FC236}">
                <a16:creationId xmlns:a16="http://schemas.microsoft.com/office/drawing/2014/main" id="{0D7C8A74-D29E-7240-8FE7-E797AEC7F33C}"/>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rgbClr val="757779"/>
                </a:solidFill>
              </a:defRPr>
            </a:lvl1pPr>
          </a:lstStyle>
          <a:p>
            <a:fld id="{CA93F7F0-4438-4A90-AB24-A1145129226D}" type="slidenum">
              <a:rPr lang="en-US" smtClean="0"/>
              <a:pPr/>
              <a:t>‹#›</a:t>
            </a:fld>
            <a:endParaRPr lang="en-US"/>
          </a:p>
        </p:txBody>
      </p:sp>
      <p:sp>
        <p:nvSpPr>
          <p:cNvPr id="13" name="Picture Placeholder 2">
            <a:extLst>
              <a:ext uri="{FF2B5EF4-FFF2-40B4-BE49-F238E27FC236}">
                <a16:creationId xmlns:a16="http://schemas.microsoft.com/office/drawing/2014/main" id="{19F129C7-565B-8F4F-96CE-37D696C394AE}"/>
              </a:ext>
            </a:extLst>
          </p:cNvPr>
          <p:cNvSpPr>
            <a:spLocks noGrp="1"/>
          </p:cNvSpPr>
          <p:nvPr>
            <p:ph type="pic" sz="quarter" idx="18"/>
          </p:nvPr>
        </p:nvSpPr>
        <p:spPr>
          <a:xfrm>
            <a:off x="819444" y="2847769"/>
            <a:ext cx="1055740" cy="1061027"/>
          </a:xfrm>
          <a:prstGeom prst="ellipse">
            <a:avLst/>
          </a:prstGeom>
          <a:ln w="25400">
            <a:solidFill>
              <a:schemeClr val="tx2"/>
            </a:solidFill>
          </a:ln>
        </p:spPr>
        <p:txBody>
          <a:bodyPr>
            <a:normAutofit/>
          </a:bodyPr>
          <a:lstStyle>
            <a:lvl1pPr>
              <a:defRPr sz="1200"/>
            </a:lvl1pPr>
          </a:lstStyle>
          <a:p>
            <a:r>
              <a:rPr lang="en-US"/>
              <a:t>Click icon to add picture</a:t>
            </a:r>
          </a:p>
        </p:txBody>
      </p:sp>
      <p:sp>
        <p:nvSpPr>
          <p:cNvPr id="26" name="Text Placeholder 4">
            <a:extLst>
              <a:ext uri="{FF2B5EF4-FFF2-40B4-BE49-F238E27FC236}">
                <a16:creationId xmlns:a16="http://schemas.microsoft.com/office/drawing/2014/main" id="{7815828E-85B9-9E44-A941-DE1F4A355E8D}"/>
              </a:ext>
            </a:extLst>
          </p:cNvPr>
          <p:cNvSpPr>
            <a:spLocks noGrp="1"/>
          </p:cNvSpPr>
          <p:nvPr>
            <p:ph type="body" sz="quarter" idx="26" hasCustomPrompt="1"/>
          </p:nvPr>
        </p:nvSpPr>
        <p:spPr>
          <a:xfrm>
            <a:off x="495487" y="3781856"/>
            <a:ext cx="1703653" cy="460375"/>
          </a:xfrm>
          <a:prstGeom prst="roundRect">
            <a:avLst>
              <a:gd name="adj" fmla="val 50000"/>
            </a:avLst>
          </a:prstGeom>
          <a:solidFill>
            <a:schemeClr val="tx2"/>
          </a:solidFill>
        </p:spPr>
        <p:txBody>
          <a:bodyPr lIns="91440" tIns="182880" rIns="91440" bIns="182880" anchor="ctr">
            <a:noAutofit/>
          </a:bodyPr>
          <a:lstStyle>
            <a:lvl1pPr algn="ctr">
              <a:spcBef>
                <a:spcPts val="400"/>
              </a:spcBef>
              <a:defRPr sz="1000">
                <a:solidFill>
                  <a:schemeClr val="bg1"/>
                </a:solidFill>
              </a:defRPr>
            </a:lvl1pPr>
            <a:lvl2pPr marL="457200" indent="0">
              <a:buNone/>
              <a:defRPr/>
            </a:lvl2pPr>
          </a:lstStyle>
          <a:p>
            <a:pPr lvl="0"/>
            <a:r>
              <a:rPr lang="en-US"/>
              <a:t>First Name Last Name</a:t>
            </a:r>
          </a:p>
          <a:p>
            <a:pPr lvl="0"/>
            <a:r>
              <a:rPr lang="en-US"/>
              <a:t>Title</a:t>
            </a:r>
          </a:p>
        </p:txBody>
      </p:sp>
      <p:sp>
        <p:nvSpPr>
          <p:cNvPr id="27" name="Picture Placeholder 2">
            <a:extLst>
              <a:ext uri="{FF2B5EF4-FFF2-40B4-BE49-F238E27FC236}">
                <a16:creationId xmlns:a16="http://schemas.microsoft.com/office/drawing/2014/main" id="{6CCA9285-EA05-CD44-9F7A-726A77F54A9B}"/>
              </a:ext>
            </a:extLst>
          </p:cNvPr>
          <p:cNvSpPr>
            <a:spLocks noGrp="1"/>
          </p:cNvSpPr>
          <p:nvPr>
            <p:ph type="pic" sz="quarter" idx="27"/>
          </p:nvPr>
        </p:nvSpPr>
        <p:spPr>
          <a:xfrm>
            <a:off x="3192291" y="2847769"/>
            <a:ext cx="1055740" cy="1061027"/>
          </a:xfrm>
          <a:prstGeom prst="ellipse">
            <a:avLst/>
          </a:prstGeom>
          <a:ln w="25400">
            <a:solidFill>
              <a:schemeClr val="tx2"/>
            </a:solidFill>
          </a:ln>
        </p:spPr>
        <p:txBody>
          <a:bodyPr>
            <a:normAutofit/>
          </a:bodyPr>
          <a:lstStyle>
            <a:lvl1pPr>
              <a:defRPr sz="1200"/>
            </a:lvl1pPr>
          </a:lstStyle>
          <a:p>
            <a:r>
              <a:rPr lang="en-US"/>
              <a:t>Click icon to add picture</a:t>
            </a:r>
          </a:p>
        </p:txBody>
      </p:sp>
      <p:sp>
        <p:nvSpPr>
          <p:cNvPr id="28" name="Text Placeholder 4">
            <a:extLst>
              <a:ext uri="{FF2B5EF4-FFF2-40B4-BE49-F238E27FC236}">
                <a16:creationId xmlns:a16="http://schemas.microsoft.com/office/drawing/2014/main" id="{FA14CC9D-768F-D242-B4BA-F56102BC8F8F}"/>
              </a:ext>
            </a:extLst>
          </p:cNvPr>
          <p:cNvSpPr>
            <a:spLocks noGrp="1"/>
          </p:cNvSpPr>
          <p:nvPr>
            <p:ph type="body" sz="quarter" idx="28" hasCustomPrompt="1"/>
          </p:nvPr>
        </p:nvSpPr>
        <p:spPr>
          <a:xfrm>
            <a:off x="2868334" y="3781856"/>
            <a:ext cx="1703653" cy="460375"/>
          </a:xfrm>
          <a:prstGeom prst="roundRect">
            <a:avLst>
              <a:gd name="adj" fmla="val 50000"/>
            </a:avLst>
          </a:prstGeom>
          <a:solidFill>
            <a:schemeClr val="tx2"/>
          </a:solidFill>
        </p:spPr>
        <p:txBody>
          <a:bodyPr lIns="91440" tIns="182880" rIns="91440" bIns="182880" anchor="ctr">
            <a:noAutofit/>
          </a:bodyPr>
          <a:lstStyle>
            <a:lvl1pPr algn="ctr">
              <a:spcBef>
                <a:spcPts val="400"/>
              </a:spcBef>
              <a:defRPr sz="1000">
                <a:solidFill>
                  <a:schemeClr val="bg1"/>
                </a:solidFill>
              </a:defRPr>
            </a:lvl1pPr>
            <a:lvl2pPr marL="457200" indent="0">
              <a:buNone/>
              <a:defRPr/>
            </a:lvl2pPr>
          </a:lstStyle>
          <a:p>
            <a:pPr lvl="0"/>
            <a:r>
              <a:rPr lang="en-US"/>
              <a:t>First Name Last Name</a:t>
            </a:r>
          </a:p>
          <a:p>
            <a:pPr lvl="0"/>
            <a:r>
              <a:rPr lang="en-US"/>
              <a:t>Title</a:t>
            </a:r>
          </a:p>
        </p:txBody>
      </p:sp>
      <p:sp>
        <p:nvSpPr>
          <p:cNvPr id="29" name="Picture Placeholder 2">
            <a:extLst>
              <a:ext uri="{FF2B5EF4-FFF2-40B4-BE49-F238E27FC236}">
                <a16:creationId xmlns:a16="http://schemas.microsoft.com/office/drawing/2014/main" id="{BAE1B6F5-49C0-4940-B08F-2A0401BD223E}"/>
              </a:ext>
            </a:extLst>
          </p:cNvPr>
          <p:cNvSpPr>
            <a:spLocks noGrp="1"/>
          </p:cNvSpPr>
          <p:nvPr>
            <p:ph type="pic" sz="quarter" idx="29"/>
          </p:nvPr>
        </p:nvSpPr>
        <p:spPr>
          <a:xfrm>
            <a:off x="5565138" y="2847769"/>
            <a:ext cx="1055740" cy="1061027"/>
          </a:xfrm>
          <a:prstGeom prst="ellipse">
            <a:avLst/>
          </a:prstGeom>
          <a:ln w="25400">
            <a:solidFill>
              <a:schemeClr val="tx2"/>
            </a:solidFill>
          </a:ln>
        </p:spPr>
        <p:txBody>
          <a:bodyPr>
            <a:normAutofit/>
          </a:bodyPr>
          <a:lstStyle>
            <a:lvl1pPr>
              <a:defRPr sz="1200"/>
            </a:lvl1pPr>
          </a:lstStyle>
          <a:p>
            <a:r>
              <a:rPr lang="en-US"/>
              <a:t>Click icon to add picture</a:t>
            </a:r>
          </a:p>
        </p:txBody>
      </p:sp>
      <p:sp>
        <p:nvSpPr>
          <p:cNvPr id="30" name="Text Placeholder 4">
            <a:extLst>
              <a:ext uri="{FF2B5EF4-FFF2-40B4-BE49-F238E27FC236}">
                <a16:creationId xmlns:a16="http://schemas.microsoft.com/office/drawing/2014/main" id="{7C04A522-CAC9-4142-A3C1-F611212AB747}"/>
              </a:ext>
            </a:extLst>
          </p:cNvPr>
          <p:cNvSpPr>
            <a:spLocks noGrp="1"/>
          </p:cNvSpPr>
          <p:nvPr>
            <p:ph type="body" sz="quarter" idx="30" hasCustomPrompt="1"/>
          </p:nvPr>
        </p:nvSpPr>
        <p:spPr>
          <a:xfrm>
            <a:off x="5241181" y="3781856"/>
            <a:ext cx="1703653" cy="460375"/>
          </a:xfrm>
          <a:prstGeom prst="roundRect">
            <a:avLst>
              <a:gd name="adj" fmla="val 50000"/>
            </a:avLst>
          </a:prstGeom>
          <a:solidFill>
            <a:schemeClr val="tx2"/>
          </a:solidFill>
        </p:spPr>
        <p:txBody>
          <a:bodyPr lIns="91440" tIns="182880" rIns="91440" bIns="182880" anchor="ctr">
            <a:noAutofit/>
          </a:bodyPr>
          <a:lstStyle>
            <a:lvl1pPr algn="ctr">
              <a:spcBef>
                <a:spcPts val="400"/>
              </a:spcBef>
              <a:defRPr sz="1000">
                <a:solidFill>
                  <a:schemeClr val="bg1"/>
                </a:solidFill>
              </a:defRPr>
            </a:lvl1pPr>
            <a:lvl2pPr marL="457200" indent="0">
              <a:buNone/>
              <a:defRPr/>
            </a:lvl2pPr>
          </a:lstStyle>
          <a:p>
            <a:pPr lvl="0"/>
            <a:r>
              <a:rPr lang="en-US"/>
              <a:t>First Name Last Name</a:t>
            </a:r>
          </a:p>
          <a:p>
            <a:pPr lvl="0"/>
            <a:r>
              <a:rPr lang="en-US"/>
              <a:t>Title</a:t>
            </a:r>
          </a:p>
        </p:txBody>
      </p:sp>
      <p:sp>
        <p:nvSpPr>
          <p:cNvPr id="31" name="Picture Placeholder 2">
            <a:extLst>
              <a:ext uri="{FF2B5EF4-FFF2-40B4-BE49-F238E27FC236}">
                <a16:creationId xmlns:a16="http://schemas.microsoft.com/office/drawing/2014/main" id="{40D73BB7-DFFD-4F41-A29F-CB9E9F75164F}"/>
              </a:ext>
            </a:extLst>
          </p:cNvPr>
          <p:cNvSpPr>
            <a:spLocks noGrp="1"/>
          </p:cNvSpPr>
          <p:nvPr>
            <p:ph type="pic" sz="quarter" idx="31"/>
          </p:nvPr>
        </p:nvSpPr>
        <p:spPr>
          <a:xfrm>
            <a:off x="7834505" y="2847769"/>
            <a:ext cx="1055740" cy="1061027"/>
          </a:xfrm>
          <a:prstGeom prst="ellipse">
            <a:avLst/>
          </a:prstGeom>
          <a:ln w="25400">
            <a:solidFill>
              <a:schemeClr val="tx2"/>
            </a:solidFill>
          </a:ln>
        </p:spPr>
        <p:txBody>
          <a:bodyPr>
            <a:normAutofit/>
          </a:bodyPr>
          <a:lstStyle>
            <a:lvl1pPr>
              <a:defRPr sz="1200"/>
            </a:lvl1pPr>
          </a:lstStyle>
          <a:p>
            <a:r>
              <a:rPr lang="en-US"/>
              <a:t>Click icon to add picture</a:t>
            </a:r>
          </a:p>
        </p:txBody>
      </p:sp>
      <p:sp>
        <p:nvSpPr>
          <p:cNvPr id="32" name="Text Placeholder 4">
            <a:extLst>
              <a:ext uri="{FF2B5EF4-FFF2-40B4-BE49-F238E27FC236}">
                <a16:creationId xmlns:a16="http://schemas.microsoft.com/office/drawing/2014/main" id="{F980FADE-6222-4F43-916A-96B2F63F2431}"/>
              </a:ext>
            </a:extLst>
          </p:cNvPr>
          <p:cNvSpPr>
            <a:spLocks noGrp="1"/>
          </p:cNvSpPr>
          <p:nvPr>
            <p:ph type="body" sz="quarter" idx="32" hasCustomPrompt="1"/>
          </p:nvPr>
        </p:nvSpPr>
        <p:spPr>
          <a:xfrm>
            <a:off x="7510548" y="3781856"/>
            <a:ext cx="1703653" cy="460375"/>
          </a:xfrm>
          <a:prstGeom prst="roundRect">
            <a:avLst>
              <a:gd name="adj" fmla="val 50000"/>
            </a:avLst>
          </a:prstGeom>
          <a:solidFill>
            <a:schemeClr val="tx2"/>
          </a:solidFill>
        </p:spPr>
        <p:txBody>
          <a:bodyPr lIns="91440" tIns="182880" rIns="91440" bIns="182880" anchor="ctr">
            <a:noAutofit/>
          </a:bodyPr>
          <a:lstStyle>
            <a:lvl1pPr algn="ctr">
              <a:spcBef>
                <a:spcPts val="400"/>
              </a:spcBef>
              <a:defRPr sz="1000">
                <a:solidFill>
                  <a:schemeClr val="bg1"/>
                </a:solidFill>
              </a:defRPr>
            </a:lvl1pPr>
            <a:lvl2pPr marL="457200" indent="0">
              <a:buNone/>
              <a:defRPr/>
            </a:lvl2pPr>
          </a:lstStyle>
          <a:p>
            <a:pPr lvl="0"/>
            <a:r>
              <a:rPr lang="en-US"/>
              <a:t>First Name Last Name</a:t>
            </a:r>
          </a:p>
          <a:p>
            <a:pPr lvl="0"/>
            <a:r>
              <a:rPr lang="en-US"/>
              <a:t>Title</a:t>
            </a:r>
          </a:p>
        </p:txBody>
      </p:sp>
      <p:sp>
        <p:nvSpPr>
          <p:cNvPr id="33" name="Picture Placeholder 2">
            <a:extLst>
              <a:ext uri="{FF2B5EF4-FFF2-40B4-BE49-F238E27FC236}">
                <a16:creationId xmlns:a16="http://schemas.microsoft.com/office/drawing/2014/main" id="{0C548E55-A8E2-044A-8E7C-DC16F3716852}"/>
              </a:ext>
            </a:extLst>
          </p:cNvPr>
          <p:cNvSpPr>
            <a:spLocks noGrp="1"/>
          </p:cNvSpPr>
          <p:nvPr>
            <p:ph type="pic" sz="quarter" idx="33"/>
          </p:nvPr>
        </p:nvSpPr>
        <p:spPr>
          <a:xfrm>
            <a:off x="10155601" y="2847769"/>
            <a:ext cx="1055740" cy="1061027"/>
          </a:xfrm>
          <a:prstGeom prst="ellipse">
            <a:avLst/>
          </a:prstGeom>
          <a:ln w="25400">
            <a:solidFill>
              <a:schemeClr val="tx2"/>
            </a:solidFill>
          </a:ln>
        </p:spPr>
        <p:txBody>
          <a:bodyPr>
            <a:normAutofit/>
          </a:bodyPr>
          <a:lstStyle>
            <a:lvl1pPr>
              <a:defRPr sz="1200"/>
            </a:lvl1pPr>
          </a:lstStyle>
          <a:p>
            <a:r>
              <a:rPr lang="en-US"/>
              <a:t>Click icon to add picture</a:t>
            </a:r>
          </a:p>
        </p:txBody>
      </p:sp>
      <p:sp>
        <p:nvSpPr>
          <p:cNvPr id="34" name="Text Placeholder 4">
            <a:extLst>
              <a:ext uri="{FF2B5EF4-FFF2-40B4-BE49-F238E27FC236}">
                <a16:creationId xmlns:a16="http://schemas.microsoft.com/office/drawing/2014/main" id="{2F503FBD-D8CC-0B49-BD48-ACC208ABB1D7}"/>
              </a:ext>
            </a:extLst>
          </p:cNvPr>
          <p:cNvSpPr>
            <a:spLocks noGrp="1"/>
          </p:cNvSpPr>
          <p:nvPr>
            <p:ph type="body" sz="quarter" idx="34" hasCustomPrompt="1"/>
          </p:nvPr>
        </p:nvSpPr>
        <p:spPr>
          <a:xfrm>
            <a:off x="9831644" y="3781856"/>
            <a:ext cx="1703653" cy="460375"/>
          </a:xfrm>
          <a:prstGeom prst="roundRect">
            <a:avLst>
              <a:gd name="adj" fmla="val 50000"/>
            </a:avLst>
          </a:prstGeom>
          <a:solidFill>
            <a:schemeClr val="tx2"/>
          </a:solidFill>
        </p:spPr>
        <p:txBody>
          <a:bodyPr lIns="91440" tIns="182880" rIns="91440" bIns="182880" anchor="ctr">
            <a:noAutofit/>
          </a:bodyPr>
          <a:lstStyle>
            <a:lvl1pPr algn="ctr">
              <a:spcBef>
                <a:spcPts val="400"/>
              </a:spcBef>
              <a:defRPr sz="1000">
                <a:solidFill>
                  <a:schemeClr val="bg1"/>
                </a:solidFill>
              </a:defRPr>
            </a:lvl1pPr>
            <a:lvl2pPr marL="457200" indent="0">
              <a:buNone/>
              <a:defRPr/>
            </a:lvl2pPr>
          </a:lstStyle>
          <a:p>
            <a:pPr lvl="0"/>
            <a:r>
              <a:rPr lang="en-US"/>
              <a:t>First Name Last Name</a:t>
            </a:r>
          </a:p>
          <a:p>
            <a:pPr lvl="0"/>
            <a:r>
              <a:rPr lang="en-US"/>
              <a:t>Title</a:t>
            </a:r>
          </a:p>
        </p:txBody>
      </p:sp>
      <p:cxnSp>
        <p:nvCxnSpPr>
          <p:cNvPr id="8" name="Straight Connector 7">
            <a:extLst>
              <a:ext uri="{FF2B5EF4-FFF2-40B4-BE49-F238E27FC236}">
                <a16:creationId xmlns:a16="http://schemas.microsoft.com/office/drawing/2014/main" id="{74C5251D-FE32-AF49-8551-224E7ECBF6EC}"/>
              </a:ext>
            </a:extLst>
          </p:cNvPr>
          <p:cNvCxnSpPr>
            <a:cxnSpLocks/>
          </p:cNvCxnSpPr>
          <p:nvPr userDrawn="1"/>
        </p:nvCxnSpPr>
        <p:spPr>
          <a:xfrm>
            <a:off x="6096000" y="2146852"/>
            <a:ext cx="0" cy="609600"/>
          </a:xfrm>
          <a:prstGeom prst="line">
            <a:avLst/>
          </a:prstGeom>
          <a:ln w="12700">
            <a:solidFill>
              <a:srgbClr val="757779"/>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EA7224-3D6D-B349-9948-FC48E4A874F0}"/>
              </a:ext>
            </a:extLst>
          </p:cNvPr>
          <p:cNvCxnSpPr>
            <a:cxnSpLocks/>
          </p:cNvCxnSpPr>
          <p:nvPr userDrawn="1"/>
        </p:nvCxnSpPr>
        <p:spPr>
          <a:xfrm>
            <a:off x="8348870" y="2577548"/>
            <a:ext cx="0" cy="178904"/>
          </a:xfrm>
          <a:prstGeom prst="line">
            <a:avLst/>
          </a:prstGeom>
          <a:ln w="12700">
            <a:solidFill>
              <a:srgbClr val="757779"/>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B3C431-B690-4F4B-99F2-30BF6476ABA0}"/>
              </a:ext>
            </a:extLst>
          </p:cNvPr>
          <p:cNvCxnSpPr>
            <a:cxnSpLocks/>
          </p:cNvCxnSpPr>
          <p:nvPr userDrawn="1"/>
        </p:nvCxnSpPr>
        <p:spPr>
          <a:xfrm>
            <a:off x="10681253" y="2577548"/>
            <a:ext cx="0" cy="178904"/>
          </a:xfrm>
          <a:prstGeom prst="line">
            <a:avLst/>
          </a:prstGeom>
          <a:ln w="12700">
            <a:solidFill>
              <a:srgbClr val="757779"/>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66210F-77FF-844C-9A81-B65FBC17562F}"/>
              </a:ext>
            </a:extLst>
          </p:cNvPr>
          <p:cNvCxnSpPr>
            <a:cxnSpLocks/>
          </p:cNvCxnSpPr>
          <p:nvPr userDrawn="1"/>
        </p:nvCxnSpPr>
        <p:spPr>
          <a:xfrm>
            <a:off x="3730487" y="2577548"/>
            <a:ext cx="0" cy="178904"/>
          </a:xfrm>
          <a:prstGeom prst="line">
            <a:avLst/>
          </a:prstGeom>
          <a:ln w="12700">
            <a:solidFill>
              <a:srgbClr val="757779"/>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B2222A6-69AA-E242-A952-B2C3A467B265}"/>
              </a:ext>
            </a:extLst>
          </p:cNvPr>
          <p:cNvCxnSpPr>
            <a:cxnSpLocks/>
          </p:cNvCxnSpPr>
          <p:nvPr userDrawn="1"/>
        </p:nvCxnSpPr>
        <p:spPr>
          <a:xfrm>
            <a:off x="1358348" y="2577548"/>
            <a:ext cx="0" cy="178904"/>
          </a:xfrm>
          <a:prstGeom prst="line">
            <a:avLst/>
          </a:prstGeom>
          <a:ln w="12700">
            <a:solidFill>
              <a:srgbClr val="757779"/>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60CC9F9-4A9F-4D45-8F8F-03E3CA6AF0B5}"/>
              </a:ext>
            </a:extLst>
          </p:cNvPr>
          <p:cNvCxnSpPr>
            <a:cxnSpLocks/>
          </p:cNvCxnSpPr>
          <p:nvPr userDrawn="1"/>
        </p:nvCxnSpPr>
        <p:spPr>
          <a:xfrm>
            <a:off x="1358348" y="2577548"/>
            <a:ext cx="9322905" cy="0"/>
          </a:xfrm>
          <a:prstGeom prst="line">
            <a:avLst/>
          </a:prstGeom>
          <a:ln w="12700">
            <a:solidFill>
              <a:srgbClr val="75777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6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with slide number">
    <p:spTree>
      <p:nvGrpSpPr>
        <p:cNvPr id="1" name=""/>
        <p:cNvGrpSpPr/>
        <p:nvPr/>
      </p:nvGrpSpPr>
      <p:grpSpPr>
        <a:xfrm>
          <a:off x="0" y="0"/>
          <a:ext cx="0" cy="0"/>
          <a:chOff x="0" y="0"/>
          <a:chExt cx="0" cy="0"/>
        </a:xfrm>
      </p:grpSpPr>
      <p:pic>
        <p:nvPicPr>
          <p:cNvPr id="3" name="Picture 6" descr="Technology Partnerships Add Service ...">
            <a:extLst>
              <a:ext uri="{FF2B5EF4-FFF2-40B4-BE49-F238E27FC236}">
                <a16:creationId xmlns:a16="http://schemas.microsoft.com/office/drawing/2014/main" id="{0DFC64CB-05AE-B578-03D0-BF3216F090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5452" y="-177077"/>
            <a:ext cx="1526548" cy="10158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SC Insights for Cloud Recording &amp; Analytics - Oxilio Cloud Contact Center  and Compliance Recording">
            <a:extLst>
              <a:ext uri="{FF2B5EF4-FFF2-40B4-BE49-F238E27FC236}">
                <a16:creationId xmlns:a16="http://schemas.microsoft.com/office/drawing/2014/main" id="{150663AA-EC93-51C6-AA23-17229AF995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2228" y="6072782"/>
            <a:ext cx="1068810" cy="6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726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Technology Partnerships Add Service ...">
            <a:extLst>
              <a:ext uri="{FF2B5EF4-FFF2-40B4-BE49-F238E27FC236}">
                <a16:creationId xmlns:a16="http://schemas.microsoft.com/office/drawing/2014/main" id="{E95E9472-D41F-1E0F-53A6-08BF78117A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5452" y="-177077"/>
            <a:ext cx="1526548" cy="10158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SC Insights for Cloud Recording &amp; Analytics - Oxilio Cloud Contact Center  and Compliance Recording">
            <a:extLst>
              <a:ext uri="{FF2B5EF4-FFF2-40B4-BE49-F238E27FC236}">
                <a16:creationId xmlns:a16="http://schemas.microsoft.com/office/drawing/2014/main" id="{535041B6-96D9-2F51-2B06-21DAAABC9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2228" y="6072782"/>
            <a:ext cx="1068810" cy="6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8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E7D15D-25D5-2244-83FF-DA1B2BD37C58}"/>
              </a:ext>
            </a:extLst>
          </p:cNvPr>
          <p:cNvSpPr>
            <a:spLocks noGrp="1"/>
          </p:cNvSpPr>
          <p:nvPr>
            <p:ph type="title"/>
          </p:nvPr>
        </p:nvSpPr>
        <p:spPr>
          <a:xfrm>
            <a:off x="465522" y="195467"/>
            <a:ext cx="11726478" cy="460375"/>
          </a:xfrm>
          <a:prstGeom prst="rect">
            <a:avLst/>
          </a:prstGeom>
        </p:spPr>
        <p:txBody>
          <a:bodyPr vert="horz" lIns="0" tIns="0" rIns="0" bIns="0" rtlCol="0" anchor="b">
            <a:normAutofit/>
          </a:bodyPr>
          <a:lstStyle/>
          <a:p>
            <a:r>
              <a:rPr lang="en-US"/>
              <a:t>Click to edit Master title style</a:t>
            </a:r>
          </a:p>
        </p:txBody>
      </p:sp>
      <p:sp>
        <p:nvSpPr>
          <p:cNvPr id="11" name="Slide Number Placeholder 5">
            <a:extLst>
              <a:ext uri="{FF2B5EF4-FFF2-40B4-BE49-F238E27FC236}">
                <a16:creationId xmlns:a16="http://schemas.microsoft.com/office/drawing/2014/main" id="{73635677-891E-904F-88D3-A48A44DDCA50}"/>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lumMod val="50000"/>
                  </a:schemeClr>
                </a:solidFill>
              </a:defRPr>
            </a:lvl1pPr>
          </a:lstStyle>
          <a:p>
            <a:fld id="{CA93F7F0-4438-4A90-AB24-A1145129226D}" type="slidenum">
              <a:rPr lang="en-US" smtClean="0"/>
              <a:pPr/>
              <a:t>‹#›</a:t>
            </a:fld>
            <a:endParaRPr lang="en-US"/>
          </a:p>
        </p:txBody>
      </p:sp>
      <p:pic>
        <p:nvPicPr>
          <p:cNvPr id="2" name="Picture 1">
            <a:extLst>
              <a:ext uri="{FF2B5EF4-FFF2-40B4-BE49-F238E27FC236}">
                <a16:creationId xmlns:a16="http://schemas.microsoft.com/office/drawing/2014/main" id="{A0C7F2A0-78BC-66A8-1D34-516EE82DAB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97073" y="6409432"/>
            <a:ext cx="208105" cy="253101"/>
          </a:xfrm>
          <a:prstGeom prst="rect">
            <a:avLst/>
          </a:prstGeom>
        </p:spPr>
      </p:pic>
    </p:spTree>
    <p:extLst>
      <p:ext uri="{BB962C8B-B14F-4D97-AF65-F5344CB8AC3E}">
        <p14:creationId xmlns:p14="http://schemas.microsoft.com/office/powerpoint/2010/main" val="1228478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Option 3">
    <p:spTree>
      <p:nvGrpSpPr>
        <p:cNvPr id="1" name=""/>
        <p:cNvGrpSpPr/>
        <p:nvPr/>
      </p:nvGrpSpPr>
      <p:grpSpPr>
        <a:xfrm>
          <a:off x="0" y="0"/>
          <a:ext cx="0" cy="0"/>
          <a:chOff x="0" y="0"/>
          <a:chExt cx="0" cy="0"/>
        </a:xfrm>
      </p:grpSpPr>
      <p:pic>
        <p:nvPicPr>
          <p:cNvPr id="5" name="Picture 4" descr="A close-up of a building&#10;&#10;Description automatically generated with low confidence">
            <a:extLst>
              <a:ext uri="{FF2B5EF4-FFF2-40B4-BE49-F238E27FC236}">
                <a16:creationId xmlns:a16="http://schemas.microsoft.com/office/drawing/2014/main" id="{BDF3A739-7F87-DA49-A346-5C004E3F01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 y="0"/>
            <a:ext cx="12188952" cy="6858000"/>
          </a:xfrm>
          <a:prstGeom prst="rect">
            <a:avLst/>
          </a:prstGeom>
        </p:spPr>
      </p:pic>
      <p:sp>
        <p:nvSpPr>
          <p:cNvPr id="16" name="TextBox 15">
            <a:extLst>
              <a:ext uri="{FF2B5EF4-FFF2-40B4-BE49-F238E27FC236}">
                <a16:creationId xmlns:a16="http://schemas.microsoft.com/office/drawing/2014/main" id="{A2A33598-179B-EC41-B08B-035CE176B948}"/>
              </a:ext>
            </a:extLst>
          </p:cNvPr>
          <p:cNvSpPr txBox="1"/>
          <p:nvPr userDrawn="1"/>
        </p:nvSpPr>
        <p:spPr>
          <a:xfrm>
            <a:off x="635000" y="6388700"/>
            <a:ext cx="3175068" cy="138499"/>
          </a:xfrm>
          <a:prstGeom prst="rect">
            <a:avLst/>
          </a:prstGeom>
          <a:noFill/>
        </p:spPr>
        <p:txBody>
          <a:bodyPr wrap="square" lIns="0" tIns="0" rIns="0" bIns="0" rtlCol="0">
            <a:spAutoFit/>
          </a:bodyPr>
          <a:lstStyle/>
          <a:p>
            <a:pPr algn="l"/>
            <a:r>
              <a:rPr lang="en-US" sz="900" kern="600" spc="0">
                <a:solidFill>
                  <a:schemeClr val="bg1">
                    <a:lumMod val="50000"/>
                  </a:schemeClr>
                </a:solidFill>
              </a:rPr>
              <a:t>© 2024 Mitel. Proprietary and Conﬁdential.</a:t>
            </a:r>
          </a:p>
        </p:txBody>
      </p:sp>
      <p:sp>
        <p:nvSpPr>
          <p:cNvPr id="17" name="Title Placeholder 1">
            <a:extLst>
              <a:ext uri="{FF2B5EF4-FFF2-40B4-BE49-F238E27FC236}">
                <a16:creationId xmlns:a16="http://schemas.microsoft.com/office/drawing/2014/main" id="{F40D4884-2199-A84D-BB3F-B852F4F3EF9B}"/>
              </a:ext>
            </a:extLst>
          </p:cNvPr>
          <p:cNvSpPr>
            <a:spLocks noGrp="1"/>
          </p:cNvSpPr>
          <p:nvPr>
            <p:ph type="title" hasCustomPrompt="1"/>
          </p:nvPr>
        </p:nvSpPr>
        <p:spPr>
          <a:xfrm>
            <a:off x="635000" y="1239940"/>
            <a:ext cx="4830765" cy="2742612"/>
          </a:xfrm>
          <a:prstGeom prst="rect">
            <a:avLst/>
          </a:prstGeom>
        </p:spPr>
        <p:txBody>
          <a:bodyPr vert="horz" lIns="0" tIns="0" rIns="0" bIns="0" rtlCol="0" anchor="b">
            <a:noAutofit/>
          </a:bodyPr>
          <a:lstStyle>
            <a:lvl1pPr>
              <a:defRPr sz="4000" b="1" spc="100" baseline="0">
                <a:solidFill>
                  <a:schemeClr val="bg1"/>
                </a:solidFill>
              </a:defRPr>
            </a:lvl1pPr>
          </a:lstStyle>
          <a:p>
            <a:r>
              <a:rPr lang="en-US"/>
              <a:t>Title</a:t>
            </a:r>
          </a:p>
        </p:txBody>
      </p:sp>
      <p:sp>
        <p:nvSpPr>
          <p:cNvPr id="22" name="Text Placeholder 21">
            <a:extLst>
              <a:ext uri="{FF2B5EF4-FFF2-40B4-BE49-F238E27FC236}">
                <a16:creationId xmlns:a16="http://schemas.microsoft.com/office/drawing/2014/main" id="{8BFD915A-EB4F-594A-8C9D-A9BB3246B3C5}"/>
              </a:ext>
            </a:extLst>
          </p:cNvPr>
          <p:cNvSpPr>
            <a:spLocks noGrp="1"/>
          </p:cNvSpPr>
          <p:nvPr>
            <p:ph type="body" sz="quarter" idx="10" hasCustomPrompt="1"/>
          </p:nvPr>
        </p:nvSpPr>
        <p:spPr>
          <a:xfrm>
            <a:off x="635000" y="4290831"/>
            <a:ext cx="4830765" cy="684212"/>
          </a:xfrm>
        </p:spPr>
        <p:txBody>
          <a:bodyPr>
            <a:normAutofit/>
          </a:bodyPr>
          <a:lstStyle>
            <a:lvl1pPr marL="0" indent="0">
              <a:buNone/>
              <a:defRPr sz="3000" spc="100" baseline="0">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ext Placeholder 2">
            <a:extLst>
              <a:ext uri="{FF2B5EF4-FFF2-40B4-BE49-F238E27FC236}">
                <a16:creationId xmlns:a16="http://schemas.microsoft.com/office/drawing/2014/main" id="{065A9E93-9B26-9F4C-A70C-00BCF007DF30}"/>
              </a:ext>
            </a:extLst>
          </p:cNvPr>
          <p:cNvSpPr>
            <a:spLocks noGrp="1"/>
          </p:cNvSpPr>
          <p:nvPr>
            <p:ph type="body" sz="quarter" idx="11" hasCustomPrompt="1"/>
          </p:nvPr>
        </p:nvSpPr>
        <p:spPr>
          <a:xfrm>
            <a:off x="635000" y="5353050"/>
            <a:ext cx="4830763" cy="289467"/>
          </a:xfrm>
        </p:spPr>
        <p:txBody>
          <a:bodyPr>
            <a:normAutofit/>
          </a:bodyPr>
          <a:lstStyle>
            <a:lvl1pPr marL="0" indent="0">
              <a:buNone/>
              <a:defRPr sz="1800">
                <a:solidFill>
                  <a:schemeClr val="bg1"/>
                </a:solidFill>
              </a:defRPr>
            </a:lvl1pPr>
          </a:lstStyle>
          <a:p>
            <a:pPr lvl="0"/>
            <a:r>
              <a:rPr lang="en-US"/>
              <a:t>Presenter name, title</a:t>
            </a:r>
          </a:p>
        </p:txBody>
      </p:sp>
      <p:sp>
        <p:nvSpPr>
          <p:cNvPr id="11" name="Text Placeholder 2">
            <a:extLst>
              <a:ext uri="{FF2B5EF4-FFF2-40B4-BE49-F238E27FC236}">
                <a16:creationId xmlns:a16="http://schemas.microsoft.com/office/drawing/2014/main" id="{88EA19DB-F064-184B-B8B5-336F61FC5C9B}"/>
              </a:ext>
            </a:extLst>
          </p:cNvPr>
          <p:cNvSpPr>
            <a:spLocks noGrp="1"/>
          </p:cNvSpPr>
          <p:nvPr>
            <p:ph type="body" sz="quarter" idx="12" hasCustomPrompt="1"/>
          </p:nvPr>
        </p:nvSpPr>
        <p:spPr>
          <a:xfrm>
            <a:off x="635000" y="5721226"/>
            <a:ext cx="4830763" cy="289467"/>
          </a:xfrm>
        </p:spPr>
        <p:txBody>
          <a:bodyPr>
            <a:normAutofit/>
          </a:bodyPr>
          <a:lstStyle>
            <a:lvl1pPr marL="0" indent="0">
              <a:buNone/>
              <a:defRPr sz="1600">
                <a:solidFill>
                  <a:schemeClr val="bg1"/>
                </a:solidFill>
              </a:defRPr>
            </a:lvl1pPr>
          </a:lstStyle>
          <a:p>
            <a:pPr lvl="0"/>
            <a:r>
              <a:rPr lang="en-US"/>
              <a:t>Date</a:t>
            </a:r>
          </a:p>
        </p:txBody>
      </p:sp>
      <p:pic>
        <p:nvPicPr>
          <p:cNvPr id="12" name="Picture 11">
            <a:extLst>
              <a:ext uri="{FF2B5EF4-FFF2-40B4-BE49-F238E27FC236}">
                <a16:creationId xmlns:a16="http://schemas.microsoft.com/office/drawing/2014/main" id="{628EDB77-3CD8-A242-A87A-7928C7473F6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3815"/>
          <a:stretch/>
        </p:blipFill>
        <p:spPr>
          <a:xfrm>
            <a:off x="635000" y="353288"/>
            <a:ext cx="1694809" cy="465099"/>
          </a:xfrm>
          <a:prstGeom prst="rect">
            <a:avLst/>
          </a:prstGeom>
        </p:spPr>
      </p:pic>
    </p:spTree>
    <p:extLst>
      <p:ext uri="{BB962C8B-B14F-4D97-AF65-F5344CB8AC3E}">
        <p14:creationId xmlns:p14="http://schemas.microsoft.com/office/powerpoint/2010/main" val="134153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_1_Column_Medi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94FAF6B2-8A65-4A43-833A-A4BFE8254FB5}" type="slidenum">
              <a:rPr lang="en-US" smtClean="0"/>
              <a:pPr>
                <a:defRPr/>
              </a:pPr>
              <a:t>‹#›</a:t>
            </a:fld>
            <a:endParaRPr lang="en-US"/>
          </a:p>
        </p:txBody>
      </p:sp>
      <p:sp>
        <p:nvSpPr>
          <p:cNvPr id="4" name="Text Placeholder 2"/>
          <p:cNvSpPr>
            <a:spLocks noGrp="1"/>
          </p:cNvSpPr>
          <p:nvPr>
            <p:ph idx="1"/>
          </p:nvPr>
        </p:nvSpPr>
        <p:spPr bwMode="auto">
          <a:xfrm>
            <a:off x="329665" y="1318775"/>
            <a:ext cx="11538288" cy="433590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spcBef>
                <a:spcPts val="1333"/>
              </a:spcBef>
              <a:defRPr sz="2400"/>
            </a:lvl1pPr>
            <a:lvl2pPr>
              <a:lnSpc>
                <a:spcPct val="100000"/>
              </a:lnSpc>
              <a:defRPr sz="1867"/>
            </a:lvl2pPr>
            <a:lvl3pPr>
              <a:lnSpc>
                <a:spcPct val="100000"/>
              </a:lnSpc>
              <a:defRPr sz="16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75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EE7D15D-25D5-2244-83FF-DA1B2BD37C58}"/>
              </a:ext>
            </a:extLst>
          </p:cNvPr>
          <p:cNvSpPr>
            <a:spLocks noGrp="1"/>
          </p:cNvSpPr>
          <p:nvPr>
            <p:ph type="title"/>
          </p:nvPr>
        </p:nvSpPr>
        <p:spPr>
          <a:xfrm>
            <a:off x="461554" y="181129"/>
            <a:ext cx="11743896" cy="460375"/>
          </a:xfrm>
          <a:prstGeom prst="rect">
            <a:avLst/>
          </a:prstGeom>
        </p:spPr>
        <p:txBody>
          <a:bodyPr vert="horz" lIns="0" tIns="0" rIns="0" bIns="0" rtlCol="0" anchor="b">
            <a:normAutofit/>
          </a:bodyPr>
          <a:lstStyle/>
          <a:p>
            <a:r>
              <a:rPr lang="en-US"/>
              <a:t>Click to edit Master title style</a:t>
            </a:r>
          </a:p>
        </p:txBody>
      </p:sp>
      <p:sp>
        <p:nvSpPr>
          <p:cNvPr id="13" name="Text Placeholder 12">
            <a:extLst>
              <a:ext uri="{FF2B5EF4-FFF2-40B4-BE49-F238E27FC236}">
                <a16:creationId xmlns:a16="http://schemas.microsoft.com/office/drawing/2014/main" id="{81BE6265-38AC-C045-9D96-1B382B9B3288}"/>
              </a:ext>
            </a:extLst>
          </p:cNvPr>
          <p:cNvSpPr>
            <a:spLocks noGrp="1"/>
          </p:cNvSpPr>
          <p:nvPr>
            <p:ph type="body" sz="quarter" idx="10" hasCustomPrompt="1"/>
          </p:nvPr>
        </p:nvSpPr>
        <p:spPr>
          <a:xfrm>
            <a:off x="461554" y="1339132"/>
            <a:ext cx="11265408" cy="4035425"/>
          </a:xfrm>
        </p:spPr>
        <p:txBody>
          <a:bodyPr/>
          <a:lstStyle>
            <a:lvl1pPr marL="0" indent="0">
              <a:buNone/>
              <a:defRPr>
                <a:solidFill>
                  <a:schemeClr val="tx2"/>
                </a:solidFill>
              </a:defRPr>
            </a:lvl1pPr>
            <a:lvl2pPr marL="254000" indent="-254000">
              <a:buClr>
                <a:schemeClr val="accent2"/>
              </a:buClr>
              <a:tabLst/>
              <a:defRPr>
                <a:solidFill>
                  <a:schemeClr val="tx1"/>
                </a:solidFill>
              </a:defRPr>
            </a:lvl2pPr>
            <a:lvl3pPr marL="571500" indent="-309563">
              <a:buClr>
                <a:schemeClr val="accent2"/>
              </a:buClr>
              <a:buFont typeface="Courier New" panose="02070309020205020404" pitchFamily="49" charset="0"/>
              <a:buChar char="o"/>
              <a:tabLst/>
              <a:defRPr>
                <a:solidFill>
                  <a:schemeClr val="tx1"/>
                </a:solidFill>
              </a:defRPr>
            </a:lvl3pPr>
          </a:lstStyle>
          <a:p>
            <a:pPr lvl="0"/>
            <a:r>
              <a:rPr lang="en-US"/>
              <a:t>Header</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73635677-891E-904F-88D3-A48A44DDCA50}"/>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lumMod val="50000"/>
                  </a:schemeClr>
                </a:solidFill>
              </a:defRPr>
            </a:lvl1pPr>
          </a:lstStyle>
          <a:p>
            <a:fld id="{CA93F7F0-4438-4A90-AB24-A1145129226D}" type="slidenum">
              <a:rPr lang="en-US" smtClean="0"/>
              <a:pPr/>
              <a:t>‹#›</a:t>
            </a:fld>
            <a:endParaRPr lang="en-US"/>
          </a:p>
        </p:txBody>
      </p:sp>
      <p:pic>
        <p:nvPicPr>
          <p:cNvPr id="2050" name="Picture 2" descr="ASC Insights for Cloud Recording &amp; Analytics - Oxilio Cloud Contact Center  and Compliance Recording">
            <a:extLst>
              <a:ext uri="{FF2B5EF4-FFF2-40B4-BE49-F238E27FC236}">
                <a16:creationId xmlns:a16="http://schemas.microsoft.com/office/drawing/2014/main" id="{FD8D4BF5-9AD0-86F5-AED6-D372ACCCE5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2228" y="6072782"/>
            <a:ext cx="1068810" cy="668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chnology Partnerships Add Service ...">
            <a:extLst>
              <a:ext uri="{FF2B5EF4-FFF2-40B4-BE49-F238E27FC236}">
                <a16:creationId xmlns:a16="http://schemas.microsoft.com/office/drawing/2014/main" id="{B3C8D082-C2E1-4F3E-2A24-8A77FBB65E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78902" y="-200125"/>
            <a:ext cx="1526548" cy="101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8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alf Imag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C4AD-5376-4945-B965-B3AAB7CAAE46}"/>
              </a:ext>
            </a:extLst>
          </p:cNvPr>
          <p:cNvSpPr>
            <a:spLocks noGrp="1"/>
          </p:cNvSpPr>
          <p:nvPr>
            <p:ph type="title"/>
          </p:nvPr>
        </p:nvSpPr>
        <p:spPr>
          <a:xfrm>
            <a:off x="6697001" y="521716"/>
            <a:ext cx="5361152" cy="460375"/>
          </a:xfrm>
        </p:spPr>
        <p:txBody>
          <a:bodyPr/>
          <a:lstStyle/>
          <a:p>
            <a:r>
              <a:rPr lang="en-US"/>
              <a:t>Click to edit Master title style</a:t>
            </a:r>
          </a:p>
        </p:txBody>
      </p:sp>
      <p:sp>
        <p:nvSpPr>
          <p:cNvPr id="8" name="Text Placeholder 7">
            <a:extLst>
              <a:ext uri="{FF2B5EF4-FFF2-40B4-BE49-F238E27FC236}">
                <a16:creationId xmlns:a16="http://schemas.microsoft.com/office/drawing/2014/main" id="{F5360183-FC82-A74A-86AF-35EC002B733B}"/>
              </a:ext>
            </a:extLst>
          </p:cNvPr>
          <p:cNvSpPr>
            <a:spLocks noGrp="1"/>
          </p:cNvSpPr>
          <p:nvPr>
            <p:ph type="body" sz="quarter" idx="11" hasCustomPrompt="1"/>
          </p:nvPr>
        </p:nvSpPr>
        <p:spPr>
          <a:xfrm>
            <a:off x="6697001" y="1639888"/>
            <a:ext cx="5221949" cy="4271962"/>
          </a:xfrm>
        </p:spPr>
        <p:txBody>
          <a:bodyPr/>
          <a:lstStyle>
            <a:lvl1pPr marL="0" indent="0">
              <a:buNone/>
              <a:defRPr>
                <a:solidFill>
                  <a:schemeClr val="tx2"/>
                </a:solidFill>
              </a:defRPr>
            </a:lvl1pPr>
            <a:lvl2pPr>
              <a:buClr>
                <a:schemeClr val="accent2"/>
              </a:buClr>
              <a:defRPr>
                <a:solidFill>
                  <a:schemeClr val="tx1"/>
                </a:solidFill>
              </a:defRPr>
            </a:lvl2pPr>
            <a:lvl3pPr marL="1143000" indent="-228600">
              <a:buClr>
                <a:schemeClr val="accent2"/>
              </a:buClr>
              <a:buFont typeface="Courier New" panose="02070309020205020404" pitchFamily="49" charset="0"/>
              <a:buChar char="o"/>
              <a:defRPr>
                <a:solidFill>
                  <a:schemeClr val="tx1"/>
                </a:solidFill>
              </a:defRPr>
            </a:lvl3pPr>
          </a:lstStyle>
          <a:p>
            <a:pPr lvl="0"/>
            <a:r>
              <a:rPr lang="en-US"/>
              <a:t>Header</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20BEA579-FF83-ED46-BDC8-AB5C66963512}"/>
              </a:ext>
            </a:extLst>
          </p:cNvPr>
          <p:cNvSpPr>
            <a:spLocks noGrp="1"/>
          </p:cNvSpPr>
          <p:nvPr>
            <p:ph type="pic" sz="quarter" idx="12"/>
          </p:nvPr>
        </p:nvSpPr>
        <p:spPr>
          <a:xfrm>
            <a:off x="0" y="11"/>
            <a:ext cx="6195848" cy="6857989"/>
          </a:xfrm>
          <a:prstGeom prst="homePlate">
            <a:avLst>
              <a:gd name="adj" fmla="val 7812"/>
            </a:avLst>
          </a:prstGeom>
          <a:solidFill>
            <a:schemeClr val="bg1">
              <a:lumMod val="95000"/>
            </a:schemeClr>
          </a:solidFill>
        </p:spPr>
        <p:txBody>
          <a:bodyPr/>
          <a:lstStyle>
            <a:lvl1pPr marL="0" indent="0">
              <a:buNone/>
              <a:defRPr/>
            </a:lvl1pPr>
          </a:lstStyle>
          <a:p>
            <a:r>
              <a:rPr lang="en-US"/>
              <a:t>Click icon to add picture</a:t>
            </a:r>
          </a:p>
        </p:txBody>
      </p:sp>
      <p:sp>
        <p:nvSpPr>
          <p:cNvPr id="10" name="Slide Number Placeholder 5">
            <a:extLst>
              <a:ext uri="{FF2B5EF4-FFF2-40B4-BE49-F238E27FC236}">
                <a16:creationId xmlns:a16="http://schemas.microsoft.com/office/drawing/2014/main" id="{731F81DA-A672-3B46-8FB7-0D5D8877A80C}"/>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solidFill>
              </a:defRPr>
            </a:lvl1pPr>
          </a:lstStyle>
          <a:p>
            <a:fld id="{CA93F7F0-4438-4A90-AB24-A1145129226D}" type="slidenum">
              <a:rPr lang="en-US" smtClean="0"/>
              <a:pPr/>
              <a:t>‹#›</a:t>
            </a:fld>
            <a:endParaRPr lang="en-US"/>
          </a:p>
        </p:txBody>
      </p:sp>
      <p:pic>
        <p:nvPicPr>
          <p:cNvPr id="4" name="Picture 2" descr="ASC Insights for Cloud Recording &amp; Analytics - Oxilio Cloud Contact Center  and Compliance Recording">
            <a:extLst>
              <a:ext uri="{FF2B5EF4-FFF2-40B4-BE49-F238E27FC236}">
                <a16:creationId xmlns:a16="http://schemas.microsoft.com/office/drawing/2014/main" id="{E607D318-A6D8-B04D-E809-50813BC217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2228" y="6072782"/>
            <a:ext cx="1068810" cy="6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7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F7AE91-228E-104D-9EA0-75A982DAA3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211391" cy="6858000"/>
          </a:xfrm>
          <a:prstGeom prst="rect">
            <a:avLst/>
          </a:prstGeom>
        </p:spPr>
      </p:pic>
      <p:sp>
        <p:nvSpPr>
          <p:cNvPr id="6" name="Title Placeholder 1">
            <a:extLst>
              <a:ext uri="{FF2B5EF4-FFF2-40B4-BE49-F238E27FC236}">
                <a16:creationId xmlns:a16="http://schemas.microsoft.com/office/drawing/2014/main" id="{191F355D-BEFE-C94F-BAF4-2BFEFC1E3C18}"/>
              </a:ext>
            </a:extLst>
          </p:cNvPr>
          <p:cNvSpPr>
            <a:spLocks noGrp="1"/>
          </p:cNvSpPr>
          <p:nvPr>
            <p:ph type="title" hasCustomPrompt="1"/>
          </p:nvPr>
        </p:nvSpPr>
        <p:spPr>
          <a:xfrm>
            <a:off x="2319614" y="2219276"/>
            <a:ext cx="9218913" cy="1939158"/>
          </a:xfrm>
          <a:prstGeom prst="rect">
            <a:avLst/>
          </a:prstGeom>
        </p:spPr>
        <p:txBody>
          <a:bodyPr vert="horz" lIns="0" tIns="0" rIns="0" bIns="0" rtlCol="0" anchor="b">
            <a:noAutofit/>
          </a:bodyPr>
          <a:lstStyle>
            <a:lvl1pPr>
              <a:defRPr sz="5400" b="1" cap="none" spc="100" baseline="0">
                <a:solidFill>
                  <a:schemeClr val="tx2"/>
                </a:solidFill>
              </a:defRPr>
            </a:lvl1pPr>
          </a:lstStyle>
          <a:p>
            <a:r>
              <a:rPr lang="en-US"/>
              <a:t>Section</a:t>
            </a:r>
            <a:br>
              <a:rPr lang="en-US"/>
            </a:br>
            <a:r>
              <a:rPr lang="en-US"/>
              <a:t>Divider Slide</a:t>
            </a:r>
          </a:p>
        </p:txBody>
      </p:sp>
      <p:sp>
        <p:nvSpPr>
          <p:cNvPr id="10" name="Slide Number Placeholder 5">
            <a:extLst>
              <a:ext uri="{FF2B5EF4-FFF2-40B4-BE49-F238E27FC236}">
                <a16:creationId xmlns:a16="http://schemas.microsoft.com/office/drawing/2014/main" id="{B2F116C0-8685-504B-93C5-4DD39B83128F}"/>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lumMod val="50000"/>
                  </a:schemeClr>
                </a:solidFill>
              </a:defRPr>
            </a:lvl1pPr>
          </a:lstStyle>
          <a:p>
            <a:fld id="{CA93F7F0-4438-4A90-AB24-A1145129226D}" type="slidenum">
              <a:rPr lang="en-US" smtClean="0"/>
              <a:pPr/>
              <a:t>‹#›</a:t>
            </a:fld>
            <a:endParaRPr lang="en-US"/>
          </a:p>
        </p:txBody>
      </p:sp>
      <p:pic>
        <p:nvPicPr>
          <p:cNvPr id="11" name="Picture 10">
            <a:extLst>
              <a:ext uri="{FF2B5EF4-FFF2-40B4-BE49-F238E27FC236}">
                <a16:creationId xmlns:a16="http://schemas.microsoft.com/office/drawing/2014/main" id="{91C77456-5B54-EA40-95D0-299E9F53013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23955" y="6409432"/>
            <a:ext cx="354341" cy="253101"/>
          </a:xfrm>
          <a:prstGeom prst="rect">
            <a:avLst/>
          </a:prstGeom>
        </p:spPr>
      </p:pic>
      <p:pic>
        <p:nvPicPr>
          <p:cNvPr id="2" name="Picture 2" descr="ASC Insights for Cloud Recording &amp; Analytics - Oxilio Cloud Contact Center  and Compliance Recording">
            <a:extLst>
              <a:ext uri="{FF2B5EF4-FFF2-40B4-BE49-F238E27FC236}">
                <a16:creationId xmlns:a16="http://schemas.microsoft.com/office/drawing/2014/main" id="{FD7E989C-5CFB-383E-F064-11C5A8EA753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8600" y="167489"/>
            <a:ext cx="1068810" cy="6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4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 Lists Etc">
    <p:spTree>
      <p:nvGrpSpPr>
        <p:cNvPr id="1" name=""/>
        <p:cNvGrpSpPr/>
        <p:nvPr/>
      </p:nvGrpSpPr>
      <p:grpSpPr>
        <a:xfrm>
          <a:off x="0" y="0"/>
          <a:ext cx="0" cy="0"/>
          <a:chOff x="0" y="0"/>
          <a:chExt cx="0" cy="0"/>
        </a:xfrm>
      </p:grpSpPr>
      <p:pic>
        <p:nvPicPr>
          <p:cNvPr id="12" name="Picture Placeholder 11" descr="Background pattern&#10;&#10;Description automatically generated">
            <a:extLst>
              <a:ext uri="{FF2B5EF4-FFF2-40B4-BE49-F238E27FC236}">
                <a16:creationId xmlns:a16="http://schemas.microsoft.com/office/drawing/2014/main" id="{163E4DD4-488F-C543-A482-E7471F4824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3308016" cy="6858000"/>
          </a:xfrm>
          <a:prstGeom prst="homePlate">
            <a:avLst>
              <a:gd name="adj" fmla="val 18066"/>
            </a:avLst>
          </a:prstGeom>
        </p:spPr>
      </p:pic>
      <p:pic>
        <p:nvPicPr>
          <p:cNvPr id="5" name="Picture 2" descr="ASC Insights for Cloud Recording &amp; Analytics - Oxilio Cloud Contact Center  and Compliance Recording">
            <a:extLst>
              <a:ext uri="{FF2B5EF4-FFF2-40B4-BE49-F238E27FC236}">
                <a16:creationId xmlns:a16="http://schemas.microsoft.com/office/drawing/2014/main" id="{CAFB8507-284C-FC7B-9079-43671911AA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2228" y="6072782"/>
            <a:ext cx="1068810" cy="668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Technology Partnerships Add Service ...">
            <a:extLst>
              <a:ext uri="{FF2B5EF4-FFF2-40B4-BE49-F238E27FC236}">
                <a16:creationId xmlns:a16="http://schemas.microsoft.com/office/drawing/2014/main" id="{94E8AEDB-36F5-A9BA-5210-1F004195DA7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665452" y="-177077"/>
            <a:ext cx="1526548" cy="101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2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e Study Detail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50CB4B-1103-7546-9AE0-A28094BB49A2}"/>
              </a:ext>
            </a:extLst>
          </p:cNvPr>
          <p:cNvSpPr>
            <a:spLocks noGrp="1"/>
          </p:cNvSpPr>
          <p:nvPr>
            <p:ph type="sldNum" sz="quarter" idx="10"/>
          </p:nvPr>
        </p:nvSpPr>
        <p:spPr/>
        <p:txBody>
          <a:bodyPr/>
          <a:lstStyle/>
          <a:p>
            <a:fld id="{CA93F7F0-4438-4A90-AB24-A1145129226D}" type="slidenum">
              <a:rPr lang="en-US" smtClean="0"/>
              <a:pPr/>
              <a:t>‹#›</a:t>
            </a:fld>
            <a:endParaRPr lang="en-US"/>
          </a:p>
        </p:txBody>
      </p:sp>
      <p:sp>
        <p:nvSpPr>
          <p:cNvPr id="6" name="Rectangle 5">
            <a:extLst>
              <a:ext uri="{FF2B5EF4-FFF2-40B4-BE49-F238E27FC236}">
                <a16:creationId xmlns:a16="http://schemas.microsoft.com/office/drawing/2014/main" id="{9165DBE6-6702-1241-9AF0-E6E23FC5BD24}"/>
              </a:ext>
            </a:extLst>
          </p:cNvPr>
          <p:cNvSpPr/>
          <p:nvPr userDrawn="1"/>
        </p:nvSpPr>
        <p:spPr>
          <a:xfrm>
            <a:off x="0" y="-1"/>
            <a:ext cx="8055429" cy="155302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pPr>
            <a:endParaRPr lang="en-US" sz="2000">
              <a:solidFill>
                <a:prstClr val="white"/>
              </a:solidFill>
              <a:latin typeface="Franklin Gothic Book"/>
            </a:endParaRPr>
          </a:p>
        </p:txBody>
      </p:sp>
      <p:sp>
        <p:nvSpPr>
          <p:cNvPr id="41" name="Text Placeholder 40">
            <a:extLst>
              <a:ext uri="{FF2B5EF4-FFF2-40B4-BE49-F238E27FC236}">
                <a16:creationId xmlns:a16="http://schemas.microsoft.com/office/drawing/2014/main" id="{999DDCA9-8A55-FA4E-B09D-1E770DE124AC}"/>
              </a:ext>
            </a:extLst>
          </p:cNvPr>
          <p:cNvSpPr>
            <a:spLocks noGrp="1"/>
          </p:cNvSpPr>
          <p:nvPr>
            <p:ph type="body" sz="quarter" idx="12" hasCustomPrompt="1"/>
          </p:nvPr>
        </p:nvSpPr>
        <p:spPr>
          <a:xfrm>
            <a:off x="649288" y="739231"/>
            <a:ext cx="4379912" cy="362734"/>
          </a:xfrm>
        </p:spPr>
        <p:txBody>
          <a:bodyPr>
            <a:normAutofit/>
          </a:bodyPr>
          <a:lstStyle>
            <a:lvl1pPr marL="0" indent="0">
              <a:buNone/>
              <a:defRPr sz="22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Name of Organization</a:t>
            </a:r>
          </a:p>
        </p:txBody>
      </p:sp>
      <p:sp>
        <p:nvSpPr>
          <p:cNvPr id="42" name="Rectangle 41">
            <a:extLst>
              <a:ext uri="{FF2B5EF4-FFF2-40B4-BE49-F238E27FC236}">
                <a16:creationId xmlns:a16="http://schemas.microsoft.com/office/drawing/2014/main" id="{CC44AC72-EA2E-3B45-BB52-91BC75FD3205}"/>
              </a:ext>
            </a:extLst>
          </p:cNvPr>
          <p:cNvSpPr/>
          <p:nvPr userDrawn="1"/>
        </p:nvSpPr>
        <p:spPr>
          <a:xfrm>
            <a:off x="8054209" y="0"/>
            <a:ext cx="413779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bg1">
                    <a:lumMod val="75000"/>
                  </a:schemeClr>
                </a:solidFill>
              </a:rPr>
              <a:t>Case Study</a:t>
            </a:r>
          </a:p>
          <a:p>
            <a:pPr algn="ctr"/>
            <a:r>
              <a:rPr lang="en-US" sz="4400">
                <a:solidFill>
                  <a:schemeClr val="bg1">
                    <a:lumMod val="75000"/>
                  </a:schemeClr>
                </a:solidFill>
              </a:rPr>
              <a:t>Image</a:t>
            </a:r>
          </a:p>
        </p:txBody>
      </p:sp>
      <p:sp>
        <p:nvSpPr>
          <p:cNvPr id="2" name="TextBox 1">
            <a:extLst>
              <a:ext uri="{FF2B5EF4-FFF2-40B4-BE49-F238E27FC236}">
                <a16:creationId xmlns:a16="http://schemas.microsoft.com/office/drawing/2014/main" id="{856733EC-6C11-1949-8E19-23CA97E6F0AF}"/>
              </a:ext>
            </a:extLst>
          </p:cNvPr>
          <p:cNvSpPr txBox="1"/>
          <p:nvPr userDrawn="1"/>
        </p:nvSpPr>
        <p:spPr>
          <a:xfrm>
            <a:off x="557349" y="447098"/>
            <a:ext cx="3770812" cy="276999"/>
          </a:xfrm>
          <a:prstGeom prst="rect">
            <a:avLst/>
          </a:prstGeom>
          <a:noFill/>
        </p:spPr>
        <p:txBody>
          <a:bodyPr wrap="square" rtlCol="0">
            <a:spAutoFit/>
          </a:bodyPr>
          <a:lstStyle/>
          <a:p>
            <a:r>
              <a:rPr lang="en-US" sz="1200" b="1" spc="100" baseline="0"/>
              <a:t>CASE STUDY</a:t>
            </a:r>
          </a:p>
        </p:txBody>
      </p:sp>
      <p:sp>
        <p:nvSpPr>
          <p:cNvPr id="5" name="Picture Placeholder 4">
            <a:extLst>
              <a:ext uri="{FF2B5EF4-FFF2-40B4-BE49-F238E27FC236}">
                <a16:creationId xmlns:a16="http://schemas.microsoft.com/office/drawing/2014/main" id="{894B0E78-62A4-9643-B881-C455ACAD2058}"/>
              </a:ext>
            </a:extLst>
          </p:cNvPr>
          <p:cNvSpPr>
            <a:spLocks noGrp="1"/>
          </p:cNvSpPr>
          <p:nvPr>
            <p:ph type="pic" sz="quarter" idx="13"/>
          </p:nvPr>
        </p:nvSpPr>
        <p:spPr>
          <a:xfrm>
            <a:off x="8054208" y="6198"/>
            <a:ext cx="4137791" cy="6851802"/>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42238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with graphics">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97AEF6A1-B88C-5243-8884-D7C1A06BAC0F}"/>
              </a:ext>
            </a:extLst>
          </p:cNvPr>
          <p:cNvSpPr>
            <a:spLocks noGrp="1"/>
          </p:cNvSpPr>
          <p:nvPr>
            <p:ph type="body" sz="quarter" idx="10" hasCustomPrompt="1"/>
          </p:nvPr>
        </p:nvSpPr>
        <p:spPr>
          <a:xfrm>
            <a:off x="1625002" y="3244372"/>
            <a:ext cx="2472438" cy="2529812"/>
          </a:xfrm>
        </p:spPr>
        <p:txBody>
          <a:bodyPr/>
          <a:lstStyle>
            <a:lvl1pPr marL="0" indent="0">
              <a:buNone/>
              <a:defRPr>
                <a:solidFill>
                  <a:schemeClr val="tx2"/>
                </a:solidFill>
              </a:defRPr>
            </a:lvl1pPr>
            <a:lvl2pPr marL="247650" indent="-247650">
              <a:buClr>
                <a:schemeClr val="accent2"/>
              </a:buClr>
              <a:tabLst/>
              <a:defRPr>
                <a:solidFill>
                  <a:schemeClr val="tx1"/>
                </a:solidFill>
              </a:defRPr>
            </a:lvl2pPr>
            <a:lvl3pPr marL="517525" indent="-239713">
              <a:buClr>
                <a:schemeClr val="accent2"/>
              </a:buClr>
              <a:buFont typeface="Courier New" panose="02070309020205020404" pitchFamily="49" charset="0"/>
              <a:buChar char="o"/>
              <a:tabLst/>
              <a:defRPr>
                <a:solidFill>
                  <a:schemeClr val="tx1"/>
                </a:solidFill>
              </a:defRPr>
            </a:lvl3pPr>
          </a:lstStyle>
          <a:p>
            <a:pPr lvl="0"/>
            <a:r>
              <a:rPr lang="en-US"/>
              <a:t>Header</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0D2C5406-3453-8B48-B962-270DF5F8050F}"/>
              </a:ext>
            </a:extLst>
          </p:cNvPr>
          <p:cNvSpPr>
            <a:spLocks noGrp="1"/>
          </p:cNvSpPr>
          <p:nvPr>
            <p:ph type="pic" sz="quarter" idx="13" hasCustomPrompt="1"/>
          </p:nvPr>
        </p:nvSpPr>
        <p:spPr>
          <a:xfrm>
            <a:off x="1960668" y="1294782"/>
            <a:ext cx="1627632" cy="1627632"/>
          </a:xfrm>
        </p:spPr>
        <p:txBody>
          <a:bodyPr/>
          <a:lstStyle/>
          <a:p>
            <a:r>
              <a:rPr lang="en-US"/>
              <a:t>Icon</a:t>
            </a:r>
          </a:p>
        </p:txBody>
      </p:sp>
      <p:sp>
        <p:nvSpPr>
          <p:cNvPr id="24" name="Title Placeholder 1">
            <a:extLst>
              <a:ext uri="{FF2B5EF4-FFF2-40B4-BE49-F238E27FC236}">
                <a16:creationId xmlns:a16="http://schemas.microsoft.com/office/drawing/2014/main" id="{3719A49E-0994-094C-8057-5888CA795A7E}"/>
              </a:ext>
            </a:extLst>
          </p:cNvPr>
          <p:cNvSpPr>
            <a:spLocks noGrp="1"/>
          </p:cNvSpPr>
          <p:nvPr>
            <p:ph type="title"/>
          </p:nvPr>
        </p:nvSpPr>
        <p:spPr>
          <a:xfrm>
            <a:off x="442304" y="195467"/>
            <a:ext cx="11749696" cy="460375"/>
          </a:xfrm>
          <a:prstGeom prst="rect">
            <a:avLst/>
          </a:prstGeom>
        </p:spPr>
        <p:txBody>
          <a:bodyPr vert="horz" lIns="0" tIns="0" rIns="0" bIns="0" rtlCol="0" anchor="b">
            <a:normAutofit/>
          </a:bodyPr>
          <a:lstStyle/>
          <a:p>
            <a:r>
              <a:rPr lang="en-US"/>
              <a:t>Click to edit Master title style</a:t>
            </a:r>
          </a:p>
        </p:txBody>
      </p:sp>
      <p:sp>
        <p:nvSpPr>
          <p:cNvPr id="11" name="Text Placeholder 12">
            <a:extLst>
              <a:ext uri="{FF2B5EF4-FFF2-40B4-BE49-F238E27FC236}">
                <a16:creationId xmlns:a16="http://schemas.microsoft.com/office/drawing/2014/main" id="{E303EC4E-EDF4-8843-89F9-F6EC14E0D270}"/>
              </a:ext>
            </a:extLst>
          </p:cNvPr>
          <p:cNvSpPr>
            <a:spLocks noGrp="1"/>
          </p:cNvSpPr>
          <p:nvPr>
            <p:ph type="body" sz="quarter" idx="14" hasCustomPrompt="1"/>
          </p:nvPr>
        </p:nvSpPr>
        <p:spPr>
          <a:xfrm>
            <a:off x="4821543" y="3244372"/>
            <a:ext cx="2472438" cy="2529812"/>
          </a:xfrm>
        </p:spPr>
        <p:txBody>
          <a:bodyPr/>
          <a:lstStyle>
            <a:lvl1pPr marL="0" indent="0">
              <a:buNone/>
              <a:defRPr>
                <a:solidFill>
                  <a:schemeClr val="tx2"/>
                </a:solidFill>
              </a:defRPr>
            </a:lvl1pPr>
            <a:lvl2pPr marL="254000" indent="-254000">
              <a:buClr>
                <a:schemeClr val="accent2"/>
              </a:buClr>
              <a:tabLst/>
              <a:defRPr>
                <a:solidFill>
                  <a:schemeClr val="tx1"/>
                </a:solidFill>
              </a:defRPr>
            </a:lvl2pPr>
            <a:lvl3pPr marL="463550" indent="-215900">
              <a:buClr>
                <a:schemeClr val="accent2"/>
              </a:buClr>
              <a:buFont typeface="Courier New" panose="02070309020205020404" pitchFamily="49" charset="0"/>
              <a:buChar char="o"/>
              <a:tabLst/>
              <a:defRPr>
                <a:solidFill>
                  <a:schemeClr val="tx1"/>
                </a:solidFill>
              </a:defRPr>
            </a:lvl3pPr>
          </a:lstStyle>
          <a:p>
            <a:pPr lvl="0"/>
            <a:r>
              <a:rPr lang="en-US"/>
              <a:t>Header</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6A49972F-E633-E646-AD7E-888618BEB16C}"/>
              </a:ext>
            </a:extLst>
          </p:cNvPr>
          <p:cNvSpPr>
            <a:spLocks noGrp="1"/>
          </p:cNvSpPr>
          <p:nvPr>
            <p:ph type="body" sz="quarter" idx="16" hasCustomPrompt="1"/>
          </p:nvPr>
        </p:nvSpPr>
        <p:spPr>
          <a:xfrm>
            <a:off x="8018084" y="3244372"/>
            <a:ext cx="2472438" cy="2529812"/>
          </a:xfrm>
        </p:spPr>
        <p:txBody>
          <a:bodyPr/>
          <a:lstStyle>
            <a:lvl1pPr marL="0" indent="0">
              <a:buNone/>
              <a:defRPr>
                <a:solidFill>
                  <a:schemeClr val="tx2"/>
                </a:solidFill>
              </a:defRPr>
            </a:lvl1pPr>
            <a:lvl2pPr marL="254000" indent="-254000">
              <a:buClr>
                <a:schemeClr val="accent2"/>
              </a:buClr>
              <a:tabLst/>
              <a:defRPr>
                <a:solidFill>
                  <a:schemeClr val="tx1"/>
                </a:solidFill>
              </a:defRPr>
            </a:lvl2pPr>
            <a:lvl3pPr marL="571500" indent="-285750">
              <a:buClr>
                <a:schemeClr val="accent2"/>
              </a:buClr>
              <a:buFont typeface="Courier New" panose="02070309020205020404" pitchFamily="49" charset="0"/>
              <a:buChar char="o"/>
              <a:tabLst/>
              <a:defRPr>
                <a:solidFill>
                  <a:schemeClr val="tx1"/>
                </a:solidFill>
              </a:defRPr>
            </a:lvl3pPr>
          </a:lstStyle>
          <a:p>
            <a:pPr lvl="0"/>
            <a:r>
              <a:rPr lang="en-US"/>
              <a:t>Header</a:t>
            </a:r>
          </a:p>
          <a:p>
            <a:pPr lvl="1"/>
            <a:r>
              <a:rPr lang="en-US"/>
              <a:t>Second level</a:t>
            </a:r>
          </a:p>
          <a:p>
            <a:pPr lvl="2"/>
            <a:r>
              <a:rPr lang="en-US"/>
              <a:t>Third level</a:t>
            </a:r>
          </a:p>
        </p:txBody>
      </p:sp>
      <p:sp>
        <p:nvSpPr>
          <p:cNvPr id="16" name="Picture Placeholder 2">
            <a:extLst>
              <a:ext uri="{FF2B5EF4-FFF2-40B4-BE49-F238E27FC236}">
                <a16:creationId xmlns:a16="http://schemas.microsoft.com/office/drawing/2014/main" id="{A1684423-F084-EE48-B1A5-D8C054076722}"/>
              </a:ext>
            </a:extLst>
          </p:cNvPr>
          <p:cNvSpPr>
            <a:spLocks noGrp="1"/>
          </p:cNvSpPr>
          <p:nvPr>
            <p:ph type="pic" sz="quarter" idx="17" hasCustomPrompt="1"/>
          </p:nvPr>
        </p:nvSpPr>
        <p:spPr>
          <a:xfrm>
            <a:off x="5243946" y="1294782"/>
            <a:ext cx="1627632" cy="1627632"/>
          </a:xfrm>
        </p:spPr>
        <p:txBody>
          <a:bodyPr/>
          <a:lstStyle/>
          <a:p>
            <a:r>
              <a:rPr lang="en-US"/>
              <a:t>Icon</a:t>
            </a:r>
          </a:p>
        </p:txBody>
      </p:sp>
      <p:sp>
        <p:nvSpPr>
          <p:cNvPr id="17" name="Picture Placeholder 2">
            <a:extLst>
              <a:ext uri="{FF2B5EF4-FFF2-40B4-BE49-F238E27FC236}">
                <a16:creationId xmlns:a16="http://schemas.microsoft.com/office/drawing/2014/main" id="{5FCE6EA8-F0EC-D74D-A69D-2E2187E240F8}"/>
              </a:ext>
            </a:extLst>
          </p:cNvPr>
          <p:cNvSpPr>
            <a:spLocks noGrp="1"/>
          </p:cNvSpPr>
          <p:nvPr>
            <p:ph type="pic" sz="quarter" idx="18" hasCustomPrompt="1"/>
          </p:nvPr>
        </p:nvSpPr>
        <p:spPr>
          <a:xfrm>
            <a:off x="8440487" y="1294782"/>
            <a:ext cx="1627632" cy="1627632"/>
          </a:xfrm>
        </p:spPr>
        <p:txBody>
          <a:bodyPr/>
          <a:lstStyle/>
          <a:p>
            <a:r>
              <a:rPr lang="en-US"/>
              <a:t>Icon</a:t>
            </a:r>
          </a:p>
        </p:txBody>
      </p:sp>
      <p:sp>
        <p:nvSpPr>
          <p:cNvPr id="19" name="Slide Number Placeholder 5">
            <a:extLst>
              <a:ext uri="{FF2B5EF4-FFF2-40B4-BE49-F238E27FC236}">
                <a16:creationId xmlns:a16="http://schemas.microsoft.com/office/drawing/2014/main" id="{562A0A25-E4C7-0243-83A9-5E501380C9A6}"/>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lumMod val="50000"/>
                  </a:schemeClr>
                </a:solidFill>
              </a:defRPr>
            </a:lvl1pPr>
          </a:lstStyle>
          <a:p>
            <a:fld id="{CA93F7F0-4438-4A90-AB24-A1145129226D}" type="slidenum">
              <a:rPr lang="en-US" smtClean="0"/>
              <a:pPr/>
              <a:t>‹#›</a:t>
            </a:fld>
            <a:endParaRPr lang="en-US"/>
          </a:p>
        </p:txBody>
      </p:sp>
    </p:spTree>
    <p:extLst>
      <p:ext uri="{BB962C8B-B14F-4D97-AF65-F5344CB8AC3E}">
        <p14:creationId xmlns:p14="http://schemas.microsoft.com/office/powerpoint/2010/main" val="221554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742C5A7A-5447-344C-98F0-B70079FB5DCC}"/>
              </a:ext>
            </a:extLst>
          </p:cNvPr>
          <p:cNvSpPr>
            <a:spLocks noGrp="1"/>
          </p:cNvSpPr>
          <p:nvPr>
            <p:ph type="body" sz="quarter" idx="10" hasCustomPrompt="1"/>
          </p:nvPr>
        </p:nvSpPr>
        <p:spPr>
          <a:xfrm>
            <a:off x="469534" y="1352984"/>
            <a:ext cx="4816569" cy="4035425"/>
          </a:xfrm>
        </p:spPr>
        <p:txBody>
          <a:bodyPr/>
          <a:lstStyle>
            <a:lvl1pPr marL="0" indent="0">
              <a:buNone/>
              <a:defRPr>
                <a:solidFill>
                  <a:schemeClr val="tx2"/>
                </a:solidFill>
              </a:defRPr>
            </a:lvl1pPr>
            <a:lvl2pPr marL="247650" indent="-247650">
              <a:buClr>
                <a:schemeClr val="accent2"/>
              </a:buClr>
              <a:tabLst/>
              <a:defRPr>
                <a:solidFill>
                  <a:schemeClr val="tx1"/>
                </a:solidFill>
              </a:defRPr>
            </a:lvl2pPr>
            <a:lvl3pPr marL="517525" indent="-247650">
              <a:buClr>
                <a:schemeClr val="accent2"/>
              </a:buClr>
              <a:buFont typeface="Courier New" panose="02070309020205020404" pitchFamily="49" charset="0"/>
              <a:buChar char="o"/>
              <a:tabLst/>
              <a:defRPr>
                <a:solidFill>
                  <a:schemeClr val="tx1"/>
                </a:solidFill>
              </a:defRPr>
            </a:lvl3pPr>
          </a:lstStyle>
          <a:p>
            <a:pPr lvl="0"/>
            <a:r>
              <a:rPr lang="en-US"/>
              <a:t>Header</a:t>
            </a:r>
          </a:p>
          <a:p>
            <a:pPr lvl="1"/>
            <a:r>
              <a:rPr lang="en-US"/>
              <a:t>Second level</a:t>
            </a:r>
          </a:p>
          <a:p>
            <a:pPr lvl="2"/>
            <a:r>
              <a:rPr lang="en-US"/>
              <a:t>Third level</a:t>
            </a:r>
          </a:p>
        </p:txBody>
      </p:sp>
      <p:sp>
        <p:nvSpPr>
          <p:cNvPr id="3" name="Chart Placeholder 2">
            <a:extLst>
              <a:ext uri="{FF2B5EF4-FFF2-40B4-BE49-F238E27FC236}">
                <a16:creationId xmlns:a16="http://schemas.microsoft.com/office/drawing/2014/main" id="{BE76CC84-AC63-E343-AA53-7ED92EA34AD6}"/>
              </a:ext>
            </a:extLst>
          </p:cNvPr>
          <p:cNvSpPr>
            <a:spLocks noGrp="1"/>
          </p:cNvSpPr>
          <p:nvPr>
            <p:ph type="chart" sz="quarter" idx="11"/>
          </p:nvPr>
        </p:nvSpPr>
        <p:spPr>
          <a:xfrm>
            <a:off x="5684838" y="1343459"/>
            <a:ext cx="5872162" cy="4022725"/>
          </a:xfrm>
        </p:spPr>
        <p:txBody>
          <a:bodyPr/>
          <a:lstStyle/>
          <a:p>
            <a:r>
              <a:rPr lang="en-US"/>
              <a:t>Click icon to add chart</a:t>
            </a:r>
          </a:p>
        </p:txBody>
      </p:sp>
      <p:sp>
        <p:nvSpPr>
          <p:cNvPr id="10" name="Title Placeholder 1">
            <a:extLst>
              <a:ext uri="{FF2B5EF4-FFF2-40B4-BE49-F238E27FC236}">
                <a16:creationId xmlns:a16="http://schemas.microsoft.com/office/drawing/2014/main" id="{E7ADB2D4-6B26-A447-8455-1501803FBB35}"/>
              </a:ext>
            </a:extLst>
          </p:cNvPr>
          <p:cNvSpPr>
            <a:spLocks noGrp="1"/>
          </p:cNvSpPr>
          <p:nvPr>
            <p:ph type="title"/>
          </p:nvPr>
        </p:nvSpPr>
        <p:spPr>
          <a:xfrm>
            <a:off x="469534" y="181397"/>
            <a:ext cx="11749696" cy="460375"/>
          </a:xfrm>
          <a:prstGeom prst="rect">
            <a:avLst/>
          </a:prstGeom>
        </p:spPr>
        <p:txBody>
          <a:bodyPr vert="horz" lIns="0" tIns="0" rIns="0" bIns="0" rtlCol="0" anchor="b">
            <a:normAutofit/>
          </a:bodyPr>
          <a:lstStyle/>
          <a:p>
            <a:r>
              <a:rPr lang="en-US"/>
              <a:t>Click to edit Master title style</a:t>
            </a:r>
          </a:p>
        </p:txBody>
      </p:sp>
      <p:sp>
        <p:nvSpPr>
          <p:cNvPr id="12" name="Slide Number Placeholder 5">
            <a:extLst>
              <a:ext uri="{FF2B5EF4-FFF2-40B4-BE49-F238E27FC236}">
                <a16:creationId xmlns:a16="http://schemas.microsoft.com/office/drawing/2014/main" id="{6663D996-9B26-524E-9CEE-5AFF0481F61D}"/>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lumMod val="50000"/>
                  </a:schemeClr>
                </a:solidFill>
              </a:defRPr>
            </a:lvl1pPr>
          </a:lstStyle>
          <a:p>
            <a:fld id="{CA93F7F0-4438-4A90-AB24-A1145129226D}" type="slidenum">
              <a:rPr lang="en-US" smtClean="0"/>
              <a:pPr/>
              <a:t>‹#›</a:t>
            </a:fld>
            <a:endParaRPr lang="en-US"/>
          </a:p>
        </p:txBody>
      </p:sp>
    </p:spTree>
    <p:extLst>
      <p:ext uri="{BB962C8B-B14F-4D97-AF65-F5344CB8AC3E}">
        <p14:creationId xmlns:p14="http://schemas.microsoft.com/office/powerpoint/2010/main" val="63146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graphic/smaller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E4706-FCDB-2A45-8BB2-3E4A41C818C3}"/>
              </a:ext>
            </a:extLst>
          </p:cNvPr>
          <p:cNvSpPr>
            <a:spLocks noGrp="1"/>
          </p:cNvSpPr>
          <p:nvPr>
            <p:ph type="title"/>
          </p:nvPr>
        </p:nvSpPr>
        <p:spPr>
          <a:xfrm>
            <a:off x="442304" y="168723"/>
            <a:ext cx="11749696" cy="46037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10402F3-F066-964B-9737-1FD33F983763}"/>
              </a:ext>
            </a:extLst>
          </p:cNvPr>
          <p:cNvSpPr>
            <a:spLocks noGrp="1"/>
          </p:cNvSpPr>
          <p:nvPr>
            <p:ph type="sldNum" sz="quarter" idx="10"/>
          </p:nvPr>
        </p:nvSpPr>
        <p:spPr/>
        <p:txBody>
          <a:bodyPr/>
          <a:lstStyle>
            <a:lvl1pPr>
              <a:defRPr sz="900"/>
            </a:lvl1pPr>
          </a:lstStyle>
          <a:p>
            <a:fld id="{CA93F7F0-4438-4A90-AB24-A1145129226D}" type="slidenum">
              <a:rPr lang="en-US" smtClean="0"/>
              <a:pPr/>
              <a:t>‹#›</a:t>
            </a:fld>
            <a:endParaRPr lang="en-US"/>
          </a:p>
        </p:txBody>
      </p:sp>
      <p:sp>
        <p:nvSpPr>
          <p:cNvPr id="5" name="Text Placeholder 12">
            <a:extLst>
              <a:ext uri="{FF2B5EF4-FFF2-40B4-BE49-F238E27FC236}">
                <a16:creationId xmlns:a16="http://schemas.microsoft.com/office/drawing/2014/main" id="{0A6A53A6-C362-324D-B8B4-E1EF6BAA7B20}"/>
              </a:ext>
            </a:extLst>
          </p:cNvPr>
          <p:cNvSpPr>
            <a:spLocks noGrp="1"/>
          </p:cNvSpPr>
          <p:nvPr>
            <p:ph type="body" sz="quarter" idx="11" hasCustomPrompt="1"/>
          </p:nvPr>
        </p:nvSpPr>
        <p:spPr>
          <a:xfrm>
            <a:off x="470263" y="1347833"/>
            <a:ext cx="4818888" cy="4035425"/>
          </a:xfrm>
        </p:spPr>
        <p:txBody>
          <a:bodyPr/>
          <a:lstStyle>
            <a:lvl1pPr marL="0" indent="0">
              <a:buNone/>
              <a:defRPr>
                <a:solidFill>
                  <a:schemeClr val="accent2"/>
                </a:solidFill>
              </a:defRPr>
            </a:lvl1pPr>
            <a:lvl2pPr marL="247650" indent="-247650">
              <a:buClr>
                <a:schemeClr val="accent2"/>
              </a:buClr>
              <a:tabLst/>
              <a:defRPr>
                <a:solidFill>
                  <a:schemeClr val="tx1"/>
                </a:solidFill>
              </a:defRPr>
            </a:lvl2pPr>
            <a:lvl3pPr marL="517525" indent="-269875">
              <a:buClr>
                <a:schemeClr val="accent2"/>
              </a:buClr>
              <a:buFont typeface="Courier New" panose="02070309020205020404" pitchFamily="49" charset="0"/>
              <a:buChar char="o"/>
              <a:tabLst/>
              <a:defRPr>
                <a:solidFill>
                  <a:schemeClr val="tx1"/>
                </a:solidFill>
              </a:defRPr>
            </a:lvl3pPr>
          </a:lstStyle>
          <a:p>
            <a:pPr lvl="0"/>
            <a:r>
              <a:rPr lang="en-US"/>
              <a:t>Header</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AA404EE6-845C-A84B-B40D-CCB4111B2203}"/>
              </a:ext>
            </a:extLst>
          </p:cNvPr>
          <p:cNvSpPr>
            <a:spLocks noGrp="1"/>
          </p:cNvSpPr>
          <p:nvPr>
            <p:ph type="pic" sz="quarter" idx="13"/>
          </p:nvPr>
        </p:nvSpPr>
        <p:spPr>
          <a:xfrm>
            <a:off x="5672138" y="1356056"/>
            <a:ext cx="5884862" cy="4035425"/>
          </a:xfrm>
        </p:spPr>
        <p:txBody>
          <a:bodyPr/>
          <a:lstStyle/>
          <a:p>
            <a:r>
              <a:rPr lang="en-US"/>
              <a:t>Click icon to add picture</a:t>
            </a:r>
          </a:p>
        </p:txBody>
      </p:sp>
    </p:spTree>
    <p:extLst>
      <p:ext uri="{BB962C8B-B14F-4D97-AF65-F5344CB8AC3E}">
        <p14:creationId xmlns:p14="http://schemas.microsoft.com/office/powerpoint/2010/main" val="36521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309FE-23EF-4972-94AC-69F1F4B98CEE}"/>
              </a:ext>
            </a:extLst>
          </p:cNvPr>
          <p:cNvSpPr>
            <a:spLocks noGrp="1"/>
          </p:cNvSpPr>
          <p:nvPr>
            <p:ph type="title"/>
          </p:nvPr>
        </p:nvSpPr>
        <p:spPr>
          <a:xfrm>
            <a:off x="452845" y="185562"/>
            <a:ext cx="11501845" cy="460375"/>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0F060BF-A1B0-4AFD-A6C5-1C302881B3E3}"/>
              </a:ext>
            </a:extLst>
          </p:cNvPr>
          <p:cNvSpPr>
            <a:spLocks noGrp="1"/>
          </p:cNvSpPr>
          <p:nvPr>
            <p:ph type="body" idx="1"/>
          </p:nvPr>
        </p:nvSpPr>
        <p:spPr>
          <a:xfrm>
            <a:off x="452845" y="1508125"/>
            <a:ext cx="11268891" cy="4351338"/>
          </a:xfrm>
          <a:prstGeom prst="rect">
            <a:avLst/>
          </a:prstGeom>
        </p:spPr>
        <p:txBody>
          <a:bodyPr vert="horz" lIns="0" tIns="0" rIns="0" bIns="0" rtlCol="0">
            <a:normAutofit/>
          </a:bodyPr>
          <a:lstStyle/>
          <a:p>
            <a:pPr lvl="0"/>
            <a:r>
              <a:rPr lang="en-US"/>
              <a:t>Click to edit Master text styles</a:t>
            </a:r>
          </a:p>
          <a:p>
            <a:pPr lvl="1"/>
            <a:r>
              <a:rPr lang="en-US"/>
              <a:t>First level</a:t>
            </a:r>
          </a:p>
          <a:p>
            <a:pPr lvl="2"/>
            <a:r>
              <a:rPr lang="en-US"/>
              <a:t>Second level</a:t>
            </a:r>
          </a:p>
          <a:p>
            <a:pPr lvl="3"/>
            <a:r>
              <a:rPr lang="en-US"/>
              <a:t>Third level</a:t>
            </a:r>
          </a:p>
        </p:txBody>
      </p:sp>
      <p:sp>
        <p:nvSpPr>
          <p:cNvPr id="6" name="Slide Number Placeholder 5">
            <a:extLst>
              <a:ext uri="{FF2B5EF4-FFF2-40B4-BE49-F238E27FC236}">
                <a16:creationId xmlns:a16="http://schemas.microsoft.com/office/drawing/2014/main" id="{DF08DE5B-1D4B-46D8-8576-232D22783D65}"/>
              </a:ext>
            </a:extLst>
          </p:cNvPr>
          <p:cNvSpPr>
            <a:spLocks noGrp="1"/>
          </p:cNvSpPr>
          <p:nvPr>
            <p:ph type="sldNum" sz="quarter" idx="4"/>
          </p:nvPr>
        </p:nvSpPr>
        <p:spPr>
          <a:xfrm>
            <a:off x="228600" y="6528817"/>
            <a:ext cx="2743200" cy="161694"/>
          </a:xfrm>
          <a:prstGeom prst="rect">
            <a:avLst/>
          </a:prstGeom>
        </p:spPr>
        <p:txBody>
          <a:bodyPr vert="horz" lIns="0" tIns="0" rIns="0" bIns="0" rtlCol="0" anchor="ctr"/>
          <a:lstStyle>
            <a:lvl1pPr algn="l">
              <a:defRPr sz="900">
                <a:solidFill>
                  <a:schemeClr val="bg1">
                    <a:lumMod val="50000"/>
                  </a:schemeClr>
                </a:solidFill>
              </a:defRPr>
            </a:lvl1pPr>
          </a:lstStyle>
          <a:p>
            <a:fld id="{CA93F7F0-4438-4A90-AB24-A1145129226D}" type="slidenum">
              <a:rPr lang="en-US" smtClean="0"/>
              <a:pPr/>
              <a:t>‹#›</a:t>
            </a:fld>
            <a:endParaRPr lang="en-US"/>
          </a:p>
        </p:txBody>
      </p:sp>
      <p:pic>
        <p:nvPicPr>
          <p:cNvPr id="9" name="Graphic 8">
            <a:extLst>
              <a:ext uri="{FF2B5EF4-FFF2-40B4-BE49-F238E27FC236}">
                <a16:creationId xmlns:a16="http://schemas.microsoft.com/office/drawing/2014/main" id="{E92B71BD-4B28-3B4F-8808-8C9E3A89BAD1}"/>
              </a:ext>
            </a:extLst>
          </p:cNvPr>
          <p:cNvPicPr>
            <a:picLocks noChangeAspect="1"/>
          </p:cNvPicPr>
          <p:nvPr userDrawn="1"/>
        </p:nvPicPr>
        <p:blipFill rotWithShape="1">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l="40529" r="5326"/>
          <a:stretch/>
        </p:blipFill>
        <p:spPr>
          <a:xfrm>
            <a:off x="-1" y="84987"/>
            <a:ext cx="369625" cy="682656"/>
          </a:xfrm>
          <a:prstGeom prst="rect">
            <a:avLst/>
          </a:prstGeom>
        </p:spPr>
      </p:pic>
      <p:pic>
        <p:nvPicPr>
          <p:cNvPr id="4" name="Picture 6" descr="Technology Partnerships Add Service ...">
            <a:extLst>
              <a:ext uri="{FF2B5EF4-FFF2-40B4-BE49-F238E27FC236}">
                <a16:creationId xmlns:a16="http://schemas.microsoft.com/office/drawing/2014/main" id="{E40356DA-C56B-CCA8-4F7E-075B0549ACE8}"/>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665452" y="-177077"/>
            <a:ext cx="1526548" cy="10158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SC Insights for Cloud Recording &amp; Analytics - Oxilio Cloud Contact Center  and Compliance Recording">
            <a:extLst>
              <a:ext uri="{FF2B5EF4-FFF2-40B4-BE49-F238E27FC236}">
                <a16:creationId xmlns:a16="http://schemas.microsoft.com/office/drawing/2014/main" id="{2D4EA481-6539-0DB1-5684-41F17FCDEF5B}"/>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972228" y="6072782"/>
            <a:ext cx="1068810" cy="66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282848"/>
      </p:ext>
    </p:extLst>
  </p:cSld>
  <p:clrMap bg1="lt1" tx1="dk1" bg2="lt2" tx2="dk2" accent1="accent1" accent2="accent2" accent3="accent3" accent4="accent4" accent5="accent5" accent6="accent6" hlink="hlink" folHlink="folHlink"/>
  <p:sldLayoutIdLst>
    <p:sldLayoutId id="2147483703" r:id="rId1"/>
    <p:sldLayoutId id="2147483649" r:id="rId2"/>
    <p:sldLayoutId id="2147483685" r:id="rId3"/>
    <p:sldLayoutId id="2147483682" r:id="rId4"/>
    <p:sldLayoutId id="2147483714" r:id="rId5"/>
    <p:sldLayoutId id="2147483689" r:id="rId6"/>
    <p:sldLayoutId id="2147483676" r:id="rId7"/>
    <p:sldLayoutId id="2147483674" r:id="rId8"/>
    <p:sldLayoutId id="2147483678" r:id="rId9"/>
    <p:sldLayoutId id="2147483716" r:id="rId10"/>
    <p:sldLayoutId id="2147483699" r:id="rId11"/>
    <p:sldLayoutId id="2147483700" r:id="rId12"/>
    <p:sldLayoutId id="2147483717" r:id="rId13"/>
    <p:sldLayoutId id="2147483718" r:id="rId14"/>
    <p:sldLayoutId id="2147483719" r:id="rId15"/>
  </p:sldLayoutIdLst>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757779"/>
          </a:solidFill>
          <a:latin typeface="+mn-lt"/>
          <a:ea typeface="+mn-ea"/>
          <a:cs typeface="+mn-cs"/>
        </a:defRPr>
      </a:lvl2pPr>
      <a:lvl3pPr marL="1143000" indent="-228600" algn="l" defTabSz="914400" rtl="0" eaLnBrk="1" latinLnBrk="0" hangingPunct="1">
        <a:lnSpc>
          <a:spcPct val="90000"/>
        </a:lnSpc>
        <a:spcBef>
          <a:spcPts val="500"/>
        </a:spcBef>
        <a:buSzPct val="70000"/>
        <a:buFont typeface="Courier New" panose="02070309020205020404" pitchFamily="49" charset="0"/>
        <a:buChar char="o"/>
        <a:defRPr sz="1800" kern="1200">
          <a:solidFill>
            <a:srgbClr val="75777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75777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75777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13.jpe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5AB5-A929-4896-ADD3-7FCE31140D17}"/>
              </a:ext>
            </a:extLst>
          </p:cNvPr>
          <p:cNvSpPr>
            <a:spLocks noGrp="1"/>
          </p:cNvSpPr>
          <p:nvPr>
            <p:ph type="title"/>
          </p:nvPr>
        </p:nvSpPr>
        <p:spPr>
          <a:xfrm>
            <a:off x="435266" y="1455275"/>
            <a:ext cx="5160556" cy="2170660"/>
          </a:xfrm>
        </p:spPr>
        <p:txBody>
          <a:bodyPr/>
          <a:lstStyle/>
          <a:p>
            <a:r>
              <a:rPr lang="en-US" dirty="0"/>
              <a:t>MIR/RI:</a:t>
            </a:r>
            <a:br>
              <a:rPr lang="en-US" sz="3600" dirty="0"/>
            </a:br>
            <a:r>
              <a:rPr lang="en-US" sz="3600" dirty="0"/>
              <a:t>Mitel Interactive Recording &amp; Recording Insights</a:t>
            </a:r>
          </a:p>
        </p:txBody>
      </p:sp>
      <p:sp>
        <p:nvSpPr>
          <p:cNvPr id="3" name="Text Placeholder 2">
            <a:extLst>
              <a:ext uri="{FF2B5EF4-FFF2-40B4-BE49-F238E27FC236}">
                <a16:creationId xmlns:a16="http://schemas.microsoft.com/office/drawing/2014/main" id="{716C5D26-7488-494A-8256-741A9AA33858}"/>
              </a:ext>
            </a:extLst>
          </p:cNvPr>
          <p:cNvSpPr>
            <a:spLocks noGrp="1"/>
          </p:cNvSpPr>
          <p:nvPr>
            <p:ph type="body" sz="quarter" idx="10"/>
          </p:nvPr>
        </p:nvSpPr>
        <p:spPr>
          <a:xfrm>
            <a:off x="435266" y="3934250"/>
            <a:ext cx="4830765" cy="684212"/>
          </a:xfrm>
        </p:spPr>
        <p:txBody>
          <a:bodyPr vert="horz" lIns="0" tIns="0" rIns="0" bIns="0" rtlCol="0" anchor="t">
            <a:normAutofit/>
          </a:bodyPr>
          <a:lstStyle/>
          <a:p>
            <a:r>
              <a:rPr lang="en-US" dirty="0"/>
              <a:t>Analytics &amp; AI </a:t>
            </a:r>
            <a:endParaRPr lang="en-US" dirty="0">
              <a:cs typeface="Arial"/>
            </a:endParaRPr>
          </a:p>
        </p:txBody>
      </p:sp>
      <p:sp>
        <p:nvSpPr>
          <p:cNvPr id="4" name="Text Placeholder 3">
            <a:extLst>
              <a:ext uri="{FF2B5EF4-FFF2-40B4-BE49-F238E27FC236}">
                <a16:creationId xmlns:a16="http://schemas.microsoft.com/office/drawing/2014/main" id="{0D7662E5-E0BD-4666-837B-92CCA7D85ED7}"/>
              </a:ext>
            </a:extLst>
          </p:cNvPr>
          <p:cNvSpPr>
            <a:spLocks noGrp="1"/>
          </p:cNvSpPr>
          <p:nvPr>
            <p:ph type="body" sz="quarter" idx="11"/>
          </p:nvPr>
        </p:nvSpPr>
        <p:spPr>
          <a:xfrm>
            <a:off x="600163" y="5046109"/>
            <a:ext cx="6266315" cy="684212"/>
          </a:xfrm>
        </p:spPr>
        <p:txBody>
          <a:bodyPr>
            <a:noAutofit/>
          </a:bodyPr>
          <a:lstStyle/>
          <a:p>
            <a:r>
              <a:rPr lang="en-US" sz="1750" dirty="0"/>
              <a:t>Jeff Potter, Director of Channel Sales (ASC)</a:t>
            </a:r>
          </a:p>
          <a:p>
            <a:endParaRPr lang="en-US" sz="1750" dirty="0"/>
          </a:p>
        </p:txBody>
      </p:sp>
      <p:sp>
        <p:nvSpPr>
          <p:cNvPr id="6" name="Text Placeholder 5">
            <a:extLst>
              <a:ext uri="{FF2B5EF4-FFF2-40B4-BE49-F238E27FC236}">
                <a16:creationId xmlns:a16="http://schemas.microsoft.com/office/drawing/2014/main" id="{133B4B52-0494-654A-BAD2-52C71E33340E}"/>
              </a:ext>
            </a:extLst>
          </p:cNvPr>
          <p:cNvSpPr>
            <a:spLocks noGrp="1"/>
          </p:cNvSpPr>
          <p:nvPr>
            <p:ph type="body" sz="quarter" idx="12"/>
          </p:nvPr>
        </p:nvSpPr>
        <p:spPr>
          <a:xfrm>
            <a:off x="600162" y="5440854"/>
            <a:ext cx="4830763" cy="289467"/>
          </a:xfrm>
        </p:spPr>
        <p:txBody>
          <a:bodyPr/>
          <a:lstStyle/>
          <a:p>
            <a:r>
              <a:rPr lang="en-US" dirty="0"/>
              <a:t>October 16, 2024</a:t>
            </a:r>
          </a:p>
          <a:p>
            <a:endParaRPr lang="en-US" dirty="0"/>
          </a:p>
        </p:txBody>
      </p:sp>
      <p:pic>
        <p:nvPicPr>
          <p:cNvPr id="7" name="Picture 6" descr="A computer monitor with a screen showing a screenshot&#10;&#10;Description automatically generated">
            <a:extLst>
              <a:ext uri="{FF2B5EF4-FFF2-40B4-BE49-F238E27FC236}">
                <a16:creationId xmlns:a16="http://schemas.microsoft.com/office/drawing/2014/main" id="{3DF6C722-6C3E-22B8-410F-2DD4D7620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1375" y="759560"/>
            <a:ext cx="4364603" cy="3703371"/>
          </a:xfrm>
          <a:prstGeom prst="rect">
            <a:avLst/>
          </a:prstGeom>
        </p:spPr>
      </p:pic>
      <p:pic>
        <p:nvPicPr>
          <p:cNvPr id="5" name="Picture 4">
            <a:extLst>
              <a:ext uri="{FF2B5EF4-FFF2-40B4-BE49-F238E27FC236}">
                <a16:creationId xmlns:a16="http://schemas.microsoft.com/office/drawing/2014/main" id="{2BAFF602-19DE-6F6A-53E2-60F6AF29D9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3815"/>
          <a:stretch/>
        </p:blipFill>
        <p:spPr>
          <a:xfrm>
            <a:off x="7626095" y="5297521"/>
            <a:ext cx="3154225" cy="865600"/>
          </a:xfrm>
          <a:prstGeom prst="rect">
            <a:avLst/>
          </a:prstGeom>
        </p:spPr>
      </p:pic>
    </p:spTree>
    <p:extLst>
      <p:ext uri="{BB962C8B-B14F-4D97-AF65-F5344CB8AC3E}">
        <p14:creationId xmlns:p14="http://schemas.microsoft.com/office/powerpoint/2010/main" val="297084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7" name="Gruppieren 36">
            <a:extLst>
              <a:ext uri="{FF2B5EF4-FFF2-40B4-BE49-F238E27FC236}">
                <a16:creationId xmlns:a16="http://schemas.microsoft.com/office/drawing/2014/main" id="{BB16EC26-B572-CD89-98D0-331E0150970A}"/>
              </a:ext>
            </a:extLst>
          </p:cNvPr>
          <p:cNvGrpSpPr/>
          <p:nvPr/>
        </p:nvGrpSpPr>
        <p:grpSpPr>
          <a:xfrm>
            <a:off x="4950949" y="2030901"/>
            <a:ext cx="2186872" cy="3297110"/>
            <a:chOff x="4750650" y="1943813"/>
            <a:chExt cx="2186872" cy="3297110"/>
          </a:xfrm>
          <a:gradFill flip="none" rotWithShape="1">
            <a:gsLst>
              <a:gs pos="89000">
                <a:srgbClr val="7080FF"/>
              </a:gs>
              <a:gs pos="0">
                <a:srgbClr val="F5F6F9"/>
              </a:gs>
              <a:gs pos="46000">
                <a:srgbClr val="73B8FF"/>
              </a:gs>
            </a:gsLst>
            <a:lin ang="2700000" scaled="1"/>
            <a:tileRect/>
          </a:gradFill>
        </p:grpSpPr>
        <p:sp>
          <p:nvSpPr>
            <p:cNvPr id="28" name="Freihandform: Form 27">
              <a:extLst>
                <a:ext uri="{FF2B5EF4-FFF2-40B4-BE49-F238E27FC236}">
                  <a16:creationId xmlns:a16="http://schemas.microsoft.com/office/drawing/2014/main" id="{C4103058-A1DA-C196-61C7-AA68739B85A7}"/>
                </a:ext>
              </a:extLst>
            </p:cNvPr>
            <p:cNvSpPr/>
            <p:nvPr/>
          </p:nvSpPr>
          <p:spPr>
            <a:xfrm>
              <a:off x="4750651" y="1943813"/>
              <a:ext cx="1080001" cy="1080000"/>
            </a:xfrm>
            <a:custGeom>
              <a:avLst/>
              <a:gdLst>
                <a:gd name="connsiteX0" fmla="*/ 413954 w 1080001"/>
                <a:gd name="connsiteY0" fmla="*/ 0 h 1080000"/>
                <a:gd name="connsiteX1" fmla="*/ 666048 w 1080001"/>
                <a:gd name="connsiteY1" fmla="*/ 0 h 1080000"/>
                <a:gd name="connsiteX2" fmla="*/ 1080001 w 1080001"/>
                <a:gd name="connsiteY2" fmla="*/ 413953 h 1080000"/>
                <a:gd name="connsiteX3" fmla="*/ 1080001 w 1080001"/>
                <a:gd name="connsiteY3" fmla="*/ 467166 h 1080000"/>
                <a:gd name="connsiteX4" fmla="*/ 1080001 w 1080001"/>
                <a:gd name="connsiteY4" fmla="*/ 666047 h 1080000"/>
                <a:gd name="connsiteX5" fmla="*/ 1080001 w 1080001"/>
                <a:gd name="connsiteY5" fmla="*/ 1080000 h 1080000"/>
                <a:gd name="connsiteX6" fmla="*/ 666048 w 1080001"/>
                <a:gd name="connsiteY6" fmla="*/ 1080000 h 1080000"/>
                <a:gd name="connsiteX7" fmla="*/ 413954 w 1080001"/>
                <a:gd name="connsiteY7" fmla="*/ 1080000 h 1080000"/>
                <a:gd name="connsiteX8" fmla="*/ 0 w 1080001"/>
                <a:gd name="connsiteY8" fmla="*/ 1080000 h 1080000"/>
                <a:gd name="connsiteX9" fmla="*/ 0 w 1080001"/>
                <a:gd name="connsiteY9" fmla="*/ 467166 h 1080000"/>
                <a:gd name="connsiteX10" fmla="*/ 1 w 1080001"/>
                <a:gd name="connsiteY10" fmla="*/ 467166 h 1080000"/>
                <a:gd name="connsiteX11" fmla="*/ 1 w 1080001"/>
                <a:gd name="connsiteY11" fmla="*/ 413953 h 1080000"/>
                <a:gd name="connsiteX12" fmla="*/ 2 w 1080001"/>
                <a:gd name="connsiteY12" fmla="*/ 413943 h 1080000"/>
                <a:gd name="connsiteX13" fmla="*/ 2 w 1080001"/>
                <a:gd name="connsiteY13" fmla="*/ 510 h 1080000"/>
                <a:gd name="connsiteX14" fmla="*/ 408895 w 1080001"/>
                <a:gd name="connsiteY14" fmla="*/ 51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0001" h="1080000">
                  <a:moveTo>
                    <a:pt x="413954" y="0"/>
                  </a:moveTo>
                  <a:lnTo>
                    <a:pt x="666048" y="0"/>
                  </a:lnTo>
                  <a:cubicBezTo>
                    <a:pt x="894668" y="0"/>
                    <a:pt x="1080001" y="185333"/>
                    <a:pt x="1080001" y="413953"/>
                  </a:cubicBezTo>
                  <a:lnTo>
                    <a:pt x="1080001" y="467166"/>
                  </a:lnTo>
                  <a:lnTo>
                    <a:pt x="1080001" y="666047"/>
                  </a:lnTo>
                  <a:lnTo>
                    <a:pt x="1080001" y="1080000"/>
                  </a:lnTo>
                  <a:lnTo>
                    <a:pt x="666048" y="1080000"/>
                  </a:lnTo>
                  <a:lnTo>
                    <a:pt x="413954" y="1080000"/>
                  </a:lnTo>
                  <a:lnTo>
                    <a:pt x="0" y="1080000"/>
                  </a:lnTo>
                  <a:lnTo>
                    <a:pt x="0" y="467166"/>
                  </a:lnTo>
                  <a:lnTo>
                    <a:pt x="1" y="467166"/>
                  </a:lnTo>
                  <a:lnTo>
                    <a:pt x="1" y="413953"/>
                  </a:lnTo>
                  <a:lnTo>
                    <a:pt x="2" y="413943"/>
                  </a:lnTo>
                  <a:lnTo>
                    <a:pt x="2" y="510"/>
                  </a:lnTo>
                  <a:lnTo>
                    <a:pt x="408895" y="51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nrope"/>
                <a:ea typeface="+mn-ea"/>
                <a:cs typeface="+mn-cs"/>
              </a:endParaRPr>
            </a:p>
          </p:txBody>
        </p:sp>
        <p:sp>
          <p:nvSpPr>
            <p:cNvPr id="29" name="Freihandform: Form 28">
              <a:extLst>
                <a:ext uri="{FF2B5EF4-FFF2-40B4-BE49-F238E27FC236}">
                  <a16:creationId xmlns:a16="http://schemas.microsoft.com/office/drawing/2014/main" id="{B3034219-4F8B-1F4F-5CD4-1F4CE648B678}"/>
                </a:ext>
              </a:extLst>
            </p:cNvPr>
            <p:cNvSpPr/>
            <p:nvPr/>
          </p:nvSpPr>
          <p:spPr>
            <a:xfrm rot="10800000">
              <a:off x="4750650" y="3056893"/>
              <a:ext cx="1080001" cy="1080000"/>
            </a:xfrm>
            <a:custGeom>
              <a:avLst/>
              <a:gdLst>
                <a:gd name="connsiteX0" fmla="*/ 413954 w 1080001"/>
                <a:gd name="connsiteY0" fmla="*/ 0 h 1080000"/>
                <a:gd name="connsiteX1" fmla="*/ 666048 w 1080001"/>
                <a:gd name="connsiteY1" fmla="*/ 0 h 1080000"/>
                <a:gd name="connsiteX2" fmla="*/ 1080001 w 1080001"/>
                <a:gd name="connsiteY2" fmla="*/ 413953 h 1080000"/>
                <a:gd name="connsiteX3" fmla="*/ 1080001 w 1080001"/>
                <a:gd name="connsiteY3" fmla="*/ 467166 h 1080000"/>
                <a:gd name="connsiteX4" fmla="*/ 1080001 w 1080001"/>
                <a:gd name="connsiteY4" fmla="*/ 666047 h 1080000"/>
                <a:gd name="connsiteX5" fmla="*/ 1080001 w 1080001"/>
                <a:gd name="connsiteY5" fmla="*/ 1080000 h 1080000"/>
                <a:gd name="connsiteX6" fmla="*/ 666048 w 1080001"/>
                <a:gd name="connsiteY6" fmla="*/ 1080000 h 1080000"/>
                <a:gd name="connsiteX7" fmla="*/ 413954 w 1080001"/>
                <a:gd name="connsiteY7" fmla="*/ 1080000 h 1080000"/>
                <a:gd name="connsiteX8" fmla="*/ 0 w 1080001"/>
                <a:gd name="connsiteY8" fmla="*/ 1080000 h 1080000"/>
                <a:gd name="connsiteX9" fmla="*/ 0 w 1080001"/>
                <a:gd name="connsiteY9" fmla="*/ 467166 h 1080000"/>
                <a:gd name="connsiteX10" fmla="*/ 1 w 1080001"/>
                <a:gd name="connsiteY10" fmla="*/ 467166 h 1080000"/>
                <a:gd name="connsiteX11" fmla="*/ 1 w 1080001"/>
                <a:gd name="connsiteY11" fmla="*/ 413953 h 1080000"/>
                <a:gd name="connsiteX12" fmla="*/ 2 w 1080001"/>
                <a:gd name="connsiteY12" fmla="*/ 413943 h 1080000"/>
                <a:gd name="connsiteX13" fmla="*/ 2 w 1080001"/>
                <a:gd name="connsiteY13" fmla="*/ 510 h 1080000"/>
                <a:gd name="connsiteX14" fmla="*/ 408895 w 1080001"/>
                <a:gd name="connsiteY14" fmla="*/ 51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0001" h="1080000">
                  <a:moveTo>
                    <a:pt x="413954" y="0"/>
                  </a:moveTo>
                  <a:lnTo>
                    <a:pt x="666048" y="0"/>
                  </a:lnTo>
                  <a:cubicBezTo>
                    <a:pt x="894668" y="0"/>
                    <a:pt x="1080001" y="185333"/>
                    <a:pt x="1080001" y="413953"/>
                  </a:cubicBezTo>
                  <a:lnTo>
                    <a:pt x="1080001" y="467166"/>
                  </a:lnTo>
                  <a:lnTo>
                    <a:pt x="1080001" y="666047"/>
                  </a:lnTo>
                  <a:lnTo>
                    <a:pt x="1080001" y="1080000"/>
                  </a:lnTo>
                  <a:lnTo>
                    <a:pt x="666048" y="1080000"/>
                  </a:lnTo>
                  <a:lnTo>
                    <a:pt x="413954" y="1080000"/>
                  </a:lnTo>
                  <a:lnTo>
                    <a:pt x="0" y="1080000"/>
                  </a:lnTo>
                  <a:lnTo>
                    <a:pt x="0" y="467166"/>
                  </a:lnTo>
                  <a:lnTo>
                    <a:pt x="1" y="467166"/>
                  </a:lnTo>
                  <a:lnTo>
                    <a:pt x="1" y="413953"/>
                  </a:lnTo>
                  <a:lnTo>
                    <a:pt x="2" y="413943"/>
                  </a:lnTo>
                  <a:lnTo>
                    <a:pt x="2" y="510"/>
                  </a:lnTo>
                  <a:lnTo>
                    <a:pt x="408895" y="51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nrope"/>
                <a:ea typeface="+mn-ea"/>
                <a:cs typeface="+mn-cs"/>
              </a:endParaRPr>
            </a:p>
          </p:txBody>
        </p:sp>
        <p:sp>
          <p:nvSpPr>
            <p:cNvPr id="30" name="Freihandform: Form 29">
              <a:extLst>
                <a:ext uri="{FF2B5EF4-FFF2-40B4-BE49-F238E27FC236}">
                  <a16:creationId xmlns:a16="http://schemas.microsoft.com/office/drawing/2014/main" id="{F6EF1213-23DA-EDFB-E810-53D4241CCEC3}"/>
                </a:ext>
              </a:extLst>
            </p:cNvPr>
            <p:cNvSpPr/>
            <p:nvPr/>
          </p:nvSpPr>
          <p:spPr>
            <a:xfrm rot="16200000" flipV="1">
              <a:off x="5857521" y="3056892"/>
              <a:ext cx="1080001" cy="1080000"/>
            </a:xfrm>
            <a:custGeom>
              <a:avLst/>
              <a:gdLst>
                <a:gd name="connsiteX0" fmla="*/ 413954 w 1080001"/>
                <a:gd name="connsiteY0" fmla="*/ 0 h 1080000"/>
                <a:gd name="connsiteX1" fmla="*/ 666048 w 1080001"/>
                <a:gd name="connsiteY1" fmla="*/ 0 h 1080000"/>
                <a:gd name="connsiteX2" fmla="*/ 1080001 w 1080001"/>
                <a:gd name="connsiteY2" fmla="*/ 413953 h 1080000"/>
                <a:gd name="connsiteX3" fmla="*/ 1080001 w 1080001"/>
                <a:gd name="connsiteY3" fmla="*/ 467166 h 1080000"/>
                <a:gd name="connsiteX4" fmla="*/ 1080001 w 1080001"/>
                <a:gd name="connsiteY4" fmla="*/ 666047 h 1080000"/>
                <a:gd name="connsiteX5" fmla="*/ 1080001 w 1080001"/>
                <a:gd name="connsiteY5" fmla="*/ 1080000 h 1080000"/>
                <a:gd name="connsiteX6" fmla="*/ 666048 w 1080001"/>
                <a:gd name="connsiteY6" fmla="*/ 1080000 h 1080000"/>
                <a:gd name="connsiteX7" fmla="*/ 413954 w 1080001"/>
                <a:gd name="connsiteY7" fmla="*/ 1080000 h 1080000"/>
                <a:gd name="connsiteX8" fmla="*/ 0 w 1080001"/>
                <a:gd name="connsiteY8" fmla="*/ 1080000 h 1080000"/>
                <a:gd name="connsiteX9" fmla="*/ 0 w 1080001"/>
                <a:gd name="connsiteY9" fmla="*/ 467166 h 1080000"/>
                <a:gd name="connsiteX10" fmla="*/ 1 w 1080001"/>
                <a:gd name="connsiteY10" fmla="*/ 467166 h 1080000"/>
                <a:gd name="connsiteX11" fmla="*/ 1 w 1080001"/>
                <a:gd name="connsiteY11" fmla="*/ 413953 h 1080000"/>
                <a:gd name="connsiteX12" fmla="*/ 2 w 1080001"/>
                <a:gd name="connsiteY12" fmla="*/ 413943 h 1080000"/>
                <a:gd name="connsiteX13" fmla="*/ 2 w 1080001"/>
                <a:gd name="connsiteY13" fmla="*/ 510 h 1080000"/>
                <a:gd name="connsiteX14" fmla="*/ 408895 w 1080001"/>
                <a:gd name="connsiteY14" fmla="*/ 51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0001" h="1080000">
                  <a:moveTo>
                    <a:pt x="413954" y="0"/>
                  </a:moveTo>
                  <a:lnTo>
                    <a:pt x="666048" y="0"/>
                  </a:lnTo>
                  <a:cubicBezTo>
                    <a:pt x="894668" y="0"/>
                    <a:pt x="1080001" y="185333"/>
                    <a:pt x="1080001" y="413953"/>
                  </a:cubicBezTo>
                  <a:lnTo>
                    <a:pt x="1080001" y="467166"/>
                  </a:lnTo>
                  <a:lnTo>
                    <a:pt x="1080001" y="666047"/>
                  </a:lnTo>
                  <a:lnTo>
                    <a:pt x="1080001" y="1080000"/>
                  </a:lnTo>
                  <a:lnTo>
                    <a:pt x="666048" y="1080000"/>
                  </a:lnTo>
                  <a:lnTo>
                    <a:pt x="413954" y="1080000"/>
                  </a:lnTo>
                  <a:lnTo>
                    <a:pt x="0" y="1080000"/>
                  </a:lnTo>
                  <a:lnTo>
                    <a:pt x="0" y="467166"/>
                  </a:lnTo>
                  <a:lnTo>
                    <a:pt x="1" y="467166"/>
                  </a:lnTo>
                  <a:lnTo>
                    <a:pt x="1" y="413953"/>
                  </a:lnTo>
                  <a:lnTo>
                    <a:pt x="2" y="413943"/>
                  </a:lnTo>
                  <a:lnTo>
                    <a:pt x="2" y="510"/>
                  </a:lnTo>
                  <a:lnTo>
                    <a:pt x="408895" y="51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nrope"/>
                <a:ea typeface="+mn-ea"/>
                <a:cs typeface="+mn-cs"/>
              </a:endParaRPr>
            </a:p>
          </p:txBody>
        </p:sp>
        <p:sp>
          <p:nvSpPr>
            <p:cNvPr id="31" name="Freihandform: Form 30">
              <a:extLst>
                <a:ext uri="{FF2B5EF4-FFF2-40B4-BE49-F238E27FC236}">
                  <a16:creationId xmlns:a16="http://schemas.microsoft.com/office/drawing/2014/main" id="{16DEA930-ED41-D66E-EBAC-0B0C571545F3}"/>
                </a:ext>
              </a:extLst>
            </p:cNvPr>
            <p:cNvSpPr/>
            <p:nvPr/>
          </p:nvSpPr>
          <p:spPr>
            <a:xfrm flipH="1" flipV="1">
              <a:off x="5856286" y="4160923"/>
              <a:ext cx="1080003" cy="1080000"/>
            </a:xfrm>
            <a:custGeom>
              <a:avLst/>
              <a:gdLst>
                <a:gd name="connsiteX0" fmla="*/ 413954 w 1080001"/>
                <a:gd name="connsiteY0" fmla="*/ 0 h 1080000"/>
                <a:gd name="connsiteX1" fmla="*/ 666048 w 1080001"/>
                <a:gd name="connsiteY1" fmla="*/ 0 h 1080000"/>
                <a:gd name="connsiteX2" fmla="*/ 1080001 w 1080001"/>
                <a:gd name="connsiteY2" fmla="*/ 413953 h 1080000"/>
                <a:gd name="connsiteX3" fmla="*/ 1080001 w 1080001"/>
                <a:gd name="connsiteY3" fmla="*/ 467166 h 1080000"/>
                <a:gd name="connsiteX4" fmla="*/ 1080001 w 1080001"/>
                <a:gd name="connsiteY4" fmla="*/ 666047 h 1080000"/>
                <a:gd name="connsiteX5" fmla="*/ 1080001 w 1080001"/>
                <a:gd name="connsiteY5" fmla="*/ 1080000 h 1080000"/>
                <a:gd name="connsiteX6" fmla="*/ 666048 w 1080001"/>
                <a:gd name="connsiteY6" fmla="*/ 1080000 h 1080000"/>
                <a:gd name="connsiteX7" fmla="*/ 413954 w 1080001"/>
                <a:gd name="connsiteY7" fmla="*/ 1080000 h 1080000"/>
                <a:gd name="connsiteX8" fmla="*/ 0 w 1080001"/>
                <a:gd name="connsiteY8" fmla="*/ 1080000 h 1080000"/>
                <a:gd name="connsiteX9" fmla="*/ 0 w 1080001"/>
                <a:gd name="connsiteY9" fmla="*/ 467166 h 1080000"/>
                <a:gd name="connsiteX10" fmla="*/ 1 w 1080001"/>
                <a:gd name="connsiteY10" fmla="*/ 467166 h 1080000"/>
                <a:gd name="connsiteX11" fmla="*/ 1 w 1080001"/>
                <a:gd name="connsiteY11" fmla="*/ 413953 h 1080000"/>
                <a:gd name="connsiteX12" fmla="*/ 2 w 1080001"/>
                <a:gd name="connsiteY12" fmla="*/ 413943 h 1080000"/>
                <a:gd name="connsiteX13" fmla="*/ 2 w 1080001"/>
                <a:gd name="connsiteY13" fmla="*/ 510 h 1080000"/>
                <a:gd name="connsiteX14" fmla="*/ 408895 w 1080001"/>
                <a:gd name="connsiteY14" fmla="*/ 51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0001" h="1080000">
                  <a:moveTo>
                    <a:pt x="413954" y="0"/>
                  </a:moveTo>
                  <a:lnTo>
                    <a:pt x="666048" y="0"/>
                  </a:lnTo>
                  <a:cubicBezTo>
                    <a:pt x="894668" y="0"/>
                    <a:pt x="1080001" y="185333"/>
                    <a:pt x="1080001" y="413953"/>
                  </a:cubicBezTo>
                  <a:lnTo>
                    <a:pt x="1080001" y="467166"/>
                  </a:lnTo>
                  <a:lnTo>
                    <a:pt x="1080001" y="666047"/>
                  </a:lnTo>
                  <a:lnTo>
                    <a:pt x="1080001" y="1080000"/>
                  </a:lnTo>
                  <a:lnTo>
                    <a:pt x="666048" y="1080000"/>
                  </a:lnTo>
                  <a:lnTo>
                    <a:pt x="413954" y="1080000"/>
                  </a:lnTo>
                  <a:lnTo>
                    <a:pt x="0" y="1080000"/>
                  </a:lnTo>
                  <a:lnTo>
                    <a:pt x="0" y="467166"/>
                  </a:lnTo>
                  <a:lnTo>
                    <a:pt x="1" y="467166"/>
                  </a:lnTo>
                  <a:lnTo>
                    <a:pt x="1" y="413953"/>
                  </a:lnTo>
                  <a:lnTo>
                    <a:pt x="2" y="413943"/>
                  </a:lnTo>
                  <a:lnTo>
                    <a:pt x="2" y="510"/>
                  </a:lnTo>
                  <a:lnTo>
                    <a:pt x="408895" y="510"/>
                  </a:ln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anrope"/>
                <a:ea typeface="+mn-ea"/>
                <a:cs typeface="+mn-cs"/>
              </a:endParaRPr>
            </a:p>
          </p:txBody>
        </p:sp>
      </p:grpSp>
      <p:sp>
        <p:nvSpPr>
          <p:cNvPr id="5" name="Titel 4">
            <a:extLst>
              <a:ext uri="{FF2B5EF4-FFF2-40B4-BE49-F238E27FC236}">
                <a16:creationId xmlns:a16="http://schemas.microsoft.com/office/drawing/2014/main" id="{C5B25FF3-BE92-3034-99B6-5250CB753B5A}"/>
              </a:ext>
            </a:extLst>
          </p:cNvPr>
          <p:cNvSpPr>
            <a:spLocks noGrp="1"/>
          </p:cNvSpPr>
          <p:nvPr>
            <p:ph type="title"/>
          </p:nvPr>
        </p:nvSpPr>
        <p:spPr>
          <a:xfrm>
            <a:off x="1005840" y="686494"/>
            <a:ext cx="8265163" cy="460375"/>
          </a:xfrm>
        </p:spPr>
        <p:txBody>
          <a:bodyPr vert="horz" lIns="0" tIns="0" rIns="0" bIns="0" rtlCol="0" anchor="b">
            <a:noAutofit/>
          </a:bodyPr>
          <a:lstStyle/>
          <a:p>
            <a:pPr>
              <a:spcAft>
                <a:spcPts val="1200"/>
              </a:spcAft>
            </a:pPr>
            <a:r>
              <a:rPr lang="en-US" sz="3200" b="1">
                <a:latin typeface="+mn-lt"/>
              </a:rPr>
              <a:t>Automated Quality Management</a:t>
            </a:r>
          </a:p>
        </p:txBody>
      </p:sp>
      <p:sp>
        <p:nvSpPr>
          <p:cNvPr id="13" name="Rechteck 12">
            <a:extLst>
              <a:ext uri="{FF2B5EF4-FFF2-40B4-BE49-F238E27FC236}">
                <a16:creationId xmlns:a16="http://schemas.microsoft.com/office/drawing/2014/main" id="{4DE67293-5397-7143-2B51-47CDAAD169BB}"/>
              </a:ext>
            </a:extLst>
          </p:cNvPr>
          <p:cNvSpPr/>
          <p:nvPr/>
        </p:nvSpPr>
        <p:spPr>
          <a:xfrm>
            <a:off x="387949" y="2043953"/>
            <a:ext cx="4474898" cy="95764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Manrope"/>
                <a:ea typeface="+mn-ea"/>
                <a:cs typeface="+mn-cs"/>
              </a:rPr>
              <a:t>Automatic Quality Management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15E"/>
                </a:solidFill>
                <a:effectLst/>
                <a:uLnTx/>
                <a:uFillTx/>
                <a:latin typeface="Manrope"/>
                <a:ea typeface="+mn-ea"/>
                <a:cs typeface="Arial" panose="020B0604020202020204" pitchFamily="34" charset="0"/>
              </a:rPr>
              <a:t>Use the functionalities of Recording Insights AI to implement automatic quality management</a:t>
            </a:r>
          </a:p>
        </p:txBody>
      </p:sp>
      <p:sp>
        <p:nvSpPr>
          <p:cNvPr id="14" name="Rechteck 13">
            <a:extLst>
              <a:ext uri="{FF2B5EF4-FFF2-40B4-BE49-F238E27FC236}">
                <a16:creationId xmlns:a16="http://schemas.microsoft.com/office/drawing/2014/main" id="{DA092064-E350-F76F-53CF-F3BB553A1A65}"/>
              </a:ext>
            </a:extLst>
          </p:cNvPr>
          <p:cNvSpPr/>
          <p:nvPr/>
        </p:nvSpPr>
        <p:spPr>
          <a:xfrm>
            <a:off x="1762466" y="2030901"/>
            <a:ext cx="3068199" cy="334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defRPr/>
            </a:pPr>
            <a:endParaRPr kumimoji="0" lang="en-US" b="1" i="0" u="none" strike="noStrike" kern="1200" cap="none" spc="0" normalizeH="0" baseline="0" noProof="0">
              <a:ln>
                <a:noFill/>
              </a:ln>
              <a:solidFill>
                <a:srgbClr val="003261"/>
              </a:solidFill>
              <a:effectLst/>
              <a:uLnTx/>
              <a:uFillTx/>
              <a:latin typeface="Manrope"/>
              <a:ea typeface="+mn-ea"/>
              <a:cs typeface="+mn-cs"/>
            </a:endParaRPr>
          </a:p>
        </p:txBody>
      </p:sp>
      <p:sp>
        <p:nvSpPr>
          <p:cNvPr id="15" name="Rechteck 14">
            <a:extLst>
              <a:ext uri="{FF2B5EF4-FFF2-40B4-BE49-F238E27FC236}">
                <a16:creationId xmlns:a16="http://schemas.microsoft.com/office/drawing/2014/main" id="{60B6A116-DE9D-1D4A-1E89-6ED41C5002F6}"/>
              </a:ext>
            </a:extLst>
          </p:cNvPr>
          <p:cNvSpPr/>
          <p:nvPr/>
        </p:nvSpPr>
        <p:spPr>
          <a:xfrm>
            <a:off x="387950" y="3082941"/>
            <a:ext cx="4474897" cy="1080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Manrope"/>
                <a:ea typeface="+mn-ea"/>
                <a:cs typeface="+mn-cs"/>
              </a:rPr>
              <a:t>Evaluate agents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15E"/>
                </a:solidFill>
                <a:effectLst/>
                <a:uLnTx/>
                <a:uFillTx/>
                <a:latin typeface="Manrope"/>
                <a:ea typeface="+mn-ea"/>
                <a:cs typeface="+mn-cs"/>
              </a:rPr>
              <a:t>Create scorecards and combine them with AI questions, adherence phrases, and patterns to evaluate your agents</a:t>
            </a:r>
          </a:p>
        </p:txBody>
      </p:sp>
      <p:sp>
        <p:nvSpPr>
          <p:cNvPr id="16" name="Rechteck 15">
            <a:extLst>
              <a:ext uri="{FF2B5EF4-FFF2-40B4-BE49-F238E27FC236}">
                <a16:creationId xmlns:a16="http://schemas.microsoft.com/office/drawing/2014/main" id="{21EA75C0-8051-C861-72EC-825B6EF635C2}"/>
              </a:ext>
            </a:extLst>
          </p:cNvPr>
          <p:cNvSpPr/>
          <p:nvPr/>
        </p:nvSpPr>
        <p:spPr>
          <a:xfrm>
            <a:off x="1594830" y="3110902"/>
            <a:ext cx="3235835" cy="421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003261"/>
              </a:solidFill>
              <a:effectLst/>
              <a:uLnTx/>
              <a:uFillTx/>
              <a:latin typeface="Manrope"/>
              <a:ea typeface="+mn-ea"/>
              <a:cs typeface="+mn-cs"/>
            </a:endParaRPr>
          </a:p>
        </p:txBody>
      </p:sp>
      <p:sp>
        <p:nvSpPr>
          <p:cNvPr id="17" name="Rechteck 16">
            <a:extLst>
              <a:ext uri="{FF2B5EF4-FFF2-40B4-BE49-F238E27FC236}">
                <a16:creationId xmlns:a16="http://schemas.microsoft.com/office/drawing/2014/main" id="{BFDFEDAD-5838-3565-4761-E56EDBCB8CF6}"/>
              </a:ext>
            </a:extLst>
          </p:cNvPr>
          <p:cNvSpPr/>
          <p:nvPr/>
        </p:nvSpPr>
        <p:spPr>
          <a:xfrm>
            <a:off x="7163457" y="3183474"/>
            <a:ext cx="4461925" cy="97946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Manrope"/>
                <a:ea typeface="+mn-ea"/>
                <a:cs typeface="+mn-cs"/>
              </a:rPr>
              <a:t>Overview of the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15E"/>
                </a:solidFill>
                <a:effectLst/>
                <a:uLnTx/>
                <a:uFillTx/>
                <a:latin typeface="Manrope"/>
                <a:ea typeface="+mn-ea"/>
                <a:cs typeface="+mn-cs"/>
              </a:rPr>
              <a:t>With the automatic evaluation you get results and an overview of 100% of the calls</a:t>
            </a:r>
          </a:p>
        </p:txBody>
      </p:sp>
      <p:sp>
        <p:nvSpPr>
          <p:cNvPr id="18" name="Rechteck 17">
            <a:extLst>
              <a:ext uri="{FF2B5EF4-FFF2-40B4-BE49-F238E27FC236}">
                <a16:creationId xmlns:a16="http://schemas.microsoft.com/office/drawing/2014/main" id="{A1FAE5B0-EEE8-237C-6C8F-6D620A6AAE90}"/>
              </a:ext>
            </a:extLst>
          </p:cNvPr>
          <p:cNvSpPr/>
          <p:nvPr/>
        </p:nvSpPr>
        <p:spPr>
          <a:xfrm>
            <a:off x="7258105" y="3183473"/>
            <a:ext cx="2976532" cy="403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003261"/>
              </a:solidFill>
              <a:effectLst/>
              <a:uLnTx/>
              <a:uFillTx/>
              <a:latin typeface="Manrope"/>
              <a:ea typeface="+mn-ea"/>
              <a:cs typeface="+mn-cs"/>
            </a:endParaRPr>
          </a:p>
        </p:txBody>
      </p:sp>
      <p:sp>
        <p:nvSpPr>
          <p:cNvPr id="19" name="Rechteck 18">
            <a:extLst>
              <a:ext uri="{FF2B5EF4-FFF2-40B4-BE49-F238E27FC236}">
                <a16:creationId xmlns:a16="http://schemas.microsoft.com/office/drawing/2014/main" id="{2E30EF8C-7DAE-6530-F7E1-723F876A6B9B}"/>
              </a:ext>
            </a:extLst>
          </p:cNvPr>
          <p:cNvSpPr/>
          <p:nvPr/>
        </p:nvSpPr>
        <p:spPr>
          <a:xfrm>
            <a:off x="7162918" y="4249662"/>
            <a:ext cx="4530750" cy="113055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Manrope"/>
                <a:ea typeface="+mn-ea"/>
                <a:cs typeface="+mn-cs"/>
              </a:rPr>
              <a:t>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15E"/>
                </a:solidFill>
                <a:effectLst/>
                <a:uLnTx/>
                <a:uFillTx/>
                <a:latin typeface="Manrope"/>
                <a:ea typeface="+mn-ea"/>
                <a:cs typeface="+mn-cs"/>
              </a:rPr>
              <a:t>Use </a:t>
            </a:r>
            <a:r>
              <a:rPr lang="en-US" sz="1600">
                <a:solidFill>
                  <a:srgbClr val="00315E"/>
                </a:solidFill>
                <a:latin typeface="Manrope"/>
              </a:rPr>
              <a:t>these</a:t>
            </a:r>
            <a:r>
              <a:rPr kumimoji="0" lang="en-US" sz="1600" b="0" i="0" u="none" strike="noStrike" kern="1200" cap="none" spc="0" normalizeH="0" baseline="0" noProof="0">
                <a:ln>
                  <a:noFill/>
                </a:ln>
                <a:solidFill>
                  <a:srgbClr val="00315E"/>
                </a:solidFill>
                <a:effectLst/>
                <a:uLnTx/>
                <a:uFillTx/>
                <a:latin typeface="Manrope"/>
                <a:ea typeface="+mn-ea"/>
                <a:cs typeface="+mn-cs"/>
              </a:rPr>
              <a:t> insights to create meaningful dashboards and reports and improve the quality of your contact center</a:t>
            </a:r>
          </a:p>
        </p:txBody>
      </p:sp>
      <p:sp>
        <p:nvSpPr>
          <p:cNvPr id="20" name="Rechteck 19">
            <a:extLst>
              <a:ext uri="{FF2B5EF4-FFF2-40B4-BE49-F238E27FC236}">
                <a16:creationId xmlns:a16="http://schemas.microsoft.com/office/drawing/2014/main" id="{C557D557-CB72-379E-A589-A67F286D23F5}"/>
              </a:ext>
            </a:extLst>
          </p:cNvPr>
          <p:cNvSpPr/>
          <p:nvPr/>
        </p:nvSpPr>
        <p:spPr>
          <a:xfrm>
            <a:off x="7258105" y="4384745"/>
            <a:ext cx="3112222" cy="403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srgbClr val="003261"/>
              </a:solidFill>
              <a:effectLst/>
              <a:uLnTx/>
              <a:uFillTx/>
              <a:latin typeface="Manrope"/>
              <a:ea typeface="+mn-ea"/>
              <a:cs typeface="+mn-cs"/>
            </a:endParaRPr>
          </a:p>
        </p:txBody>
      </p:sp>
      <p:pic>
        <p:nvPicPr>
          <p:cNvPr id="21" name="Graphic 20">
            <a:extLst>
              <a:ext uri="{FF2B5EF4-FFF2-40B4-BE49-F238E27FC236}">
                <a16:creationId xmlns:a16="http://schemas.microsoft.com/office/drawing/2014/main" id="{F50FF888-04F3-3539-3941-01B543386E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9020" y="2159421"/>
            <a:ext cx="822960" cy="822960"/>
          </a:xfrm>
          <a:prstGeom prst="rect">
            <a:avLst/>
          </a:prstGeom>
        </p:spPr>
      </p:pic>
      <p:pic>
        <p:nvPicPr>
          <p:cNvPr id="22" name="Graphic 21">
            <a:extLst>
              <a:ext uri="{FF2B5EF4-FFF2-40B4-BE49-F238E27FC236}">
                <a16:creationId xmlns:a16="http://schemas.microsoft.com/office/drawing/2014/main" id="{279B23C1-07A5-29B6-64E5-1DCA441662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9469" y="3250789"/>
            <a:ext cx="822960" cy="822960"/>
          </a:xfrm>
          <a:prstGeom prst="rect">
            <a:avLst/>
          </a:prstGeom>
        </p:spPr>
      </p:pic>
      <p:pic>
        <p:nvPicPr>
          <p:cNvPr id="23" name="Graphic 22">
            <a:extLst>
              <a:ext uri="{FF2B5EF4-FFF2-40B4-BE49-F238E27FC236}">
                <a16:creationId xmlns:a16="http://schemas.microsoft.com/office/drawing/2014/main" id="{DF4B48BA-0B09-118B-A18D-17985689A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5106" y="3261727"/>
            <a:ext cx="822960" cy="822960"/>
          </a:xfrm>
          <a:prstGeom prst="rect">
            <a:avLst/>
          </a:prstGeom>
        </p:spPr>
      </p:pic>
      <p:pic>
        <p:nvPicPr>
          <p:cNvPr id="25" name="Graphic 24">
            <a:extLst>
              <a:ext uri="{FF2B5EF4-FFF2-40B4-BE49-F238E27FC236}">
                <a16:creationId xmlns:a16="http://schemas.microsoft.com/office/drawing/2014/main" id="{A8E0A074-5DD1-E07F-D51F-AB5BD91D1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8271" y="4309685"/>
            <a:ext cx="822960" cy="822960"/>
          </a:xfrm>
          <a:prstGeom prst="rect">
            <a:avLst/>
          </a:prstGeom>
        </p:spPr>
      </p:pic>
    </p:spTree>
    <p:extLst>
      <p:ext uri="{BB962C8B-B14F-4D97-AF65-F5344CB8AC3E}">
        <p14:creationId xmlns:p14="http://schemas.microsoft.com/office/powerpoint/2010/main" val="251238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24A00B26-7A45-F7EB-E702-28CE96EB66A5}"/>
              </a:ext>
            </a:extLst>
          </p:cNvPr>
          <p:cNvSpPr/>
          <p:nvPr/>
        </p:nvSpPr>
        <p:spPr>
          <a:xfrm>
            <a:off x="6307955" y="3086100"/>
            <a:ext cx="5551220" cy="2788268"/>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ea typeface="+mn-ea"/>
              <a:cs typeface="+mn-cs"/>
            </a:endParaRPr>
          </a:p>
        </p:txBody>
      </p:sp>
      <p:grpSp>
        <p:nvGrpSpPr>
          <p:cNvPr id="18" name="Gruppieren 17">
            <a:extLst>
              <a:ext uri="{FF2B5EF4-FFF2-40B4-BE49-F238E27FC236}">
                <a16:creationId xmlns:a16="http://schemas.microsoft.com/office/drawing/2014/main" id="{A105F1B7-E4C3-B4BA-CB39-AE8C0A3D7A0D}"/>
              </a:ext>
            </a:extLst>
          </p:cNvPr>
          <p:cNvGrpSpPr>
            <a:grpSpLocks/>
          </p:cNvGrpSpPr>
          <p:nvPr/>
        </p:nvGrpSpPr>
        <p:grpSpPr>
          <a:xfrm>
            <a:off x="0" y="3030725"/>
            <a:ext cx="6203374" cy="2843643"/>
            <a:chOff x="0" y="1846350"/>
            <a:chExt cx="7513091" cy="3335192"/>
          </a:xfrm>
        </p:grpSpPr>
        <p:sp>
          <p:nvSpPr>
            <p:cNvPr id="19" name="Pfeil: Fünfeck 18">
              <a:extLst>
                <a:ext uri="{FF2B5EF4-FFF2-40B4-BE49-F238E27FC236}">
                  <a16:creationId xmlns:a16="http://schemas.microsoft.com/office/drawing/2014/main" id="{158C6FC5-7F7A-0172-F4A1-C1CB461356E6}"/>
                </a:ext>
              </a:extLst>
            </p:cNvPr>
            <p:cNvSpPr>
              <a:spLocks/>
            </p:cNvSpPr>
            <p:nvPr/>
          </p:nvSpPr>
          <p:spPr>
            <a:xfrm>
              <a:off x="138868" y="1846351"/>
              <a:ext cx="7374223" cy="3335191"/>
            </a:xfrm>
            <a:prstGeom prst="homePlate">
              <a:avLst/>
            </a:prstGeom>
            <a:gradFill flip="none" rotWithShape="1">
              <a:gsLst>
                <a:gs pos="100000">
                  <a:schemeClr val="accent6"/>
                </a:gs>
                <a:gs pos="0">
                  <a:schemeClr val="accent4"/>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ea typeface="+mn-ea"/>
                <a:cs typeface="+mn-cs"/>
              </a:endParaRPr>
            </a:p>
          </p:txBody>
        </p:sp>
        <p:sp>
          <p:nvSpPr>
            <p:cNvPr id="21" name="Pfeil: Fünfeck 20">
              <a:extLst>
                <a:ext uri="{FF2B5EF4-FFF2-40B4-BE49-F238E27FC236}">
                  <a16:creationId xmlns:a16="http://schemas.microsoft.com/office/drawing/2014/main" id="{602CFB94-94AD-D46C-45CD-5D6220B73645}"/>
                </a:ext>
              </a:extLst>
            </p:cNvPr>
            <p:cNvSpPr>
              <a:spLocks/>
            </p:cNvSpPr>
            <p:nvPr/>
          </p:nvSpPr>
          <p:spPr>
            <a:xfrm>
              <a:off x="0" y="1846350"/>
              <a:ext cx="7374222" cy="3335191"/>
            </a:xfrm>
            <a:prstGeom prst="homePlate">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prstClr val="white"/>
                </a:solidFill>
                <a:effectLst/>
                <a:uLnTx/>
                <a:uFillTx/>
                <a:ea typeface="+mn-ea"/>
                <a:cs typeface="+mn-cs"/>
              </a:endParaRPr>
            </a:p>
          </p:txBody>
        </p:sp>
      </p:grpSp>
      <p:sp>
        <p:nvSpPr>
          <p:cNvPr id="5" name="Titel 4">
            <a:extLst>
              <a:ext uri="{FF2B5EF4-FFF2-40B4-BE49-F238E27FC236}">
                <a16:creationId xmlns:a16="http://schemas.microsoft.com/office/drawing/2014/main" id="{9119219E-3476-D23C-CB5E-7B0FF5BC13A0}"/>
              </a:ext>
            </a:extLst>
          </p:cNvPr>
          <p:cNvSpPr>
            <a:spLocks noGrp="1"/>
          </p:cNvSpPr>
          <p:nvPr>
            <p:ph type="title"/>
          </p:nvPr>
        </p:nvSpPr>
        <p:spPr>
          <a:xfrm>
            <a:off x="731520" y="515053"/>
            <a:ext cx="7971996" cy="895196"/>
          </a:xfrm>
        </p:spPr>
        <p:txBody>
          <a:bodyPr>
            <a:noAutofit/>
          </a:bodyPr>
          <a:lstStyle/>
          <a:p>
            <a:pPr>
              <a:spcAft>
                <a:spcPts val="1200"/>
              </a:spcAft>
            </a:pPr>
            <a:r>
              <a:rPr lang="en-US" sz="3200" b="1">
                <a:latin typeface="+mn-lt"/>
              </a:rPr>
              <a:t>The Power of AI at Your Fingertips…</a:t>
            </a:r>
            <a:br>
              <a:rPr lang="en-US" sz="3200" b="1">
                <a:latin typeface="+mn-lt"/>
              </a:rPr>
            </a:br>
            <a:r>
              <a:rPr lang="en-US" sz="3200" b="1">
                <a:latin typeface="+mn-lt"/>
              </a:rPr>
              <a:t>Secured in Microsoft Azure</a:t>
            </a:r>
          </a:p>
        </p:txBody>
      </p:sp>
      <p:sp>
        <p:nvSpPr>
          <p:cNvPr id="9" name="TextBox 8">
            <a:extLst>
              <a:ext uri="{FF2B5EF4-FFF2-40B4-BE49-F238E27FC236}">
                <a16:creationId xmlns:a16="http://schemas.microsoft.com/office/drawing/2014/main" id="{1C34C834-70C0-48B0-5A9C-49A9426FF91F}"/>
              </a:ext>
            </a:extLst>
          </p:cNvPr>
          <p:cNvSpPr txBox="1"/>
          <p:nvPr/>
        </p:nvSpPr>
        <p:spPr>
          <a:xfrm>
            <a:off x="1745956" y="3456362"/>
            <a:ext cx="268340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srgbClr val="003261"/>
                </a:solidFill>
                <a:effectLst/>
                <a:uLnTx/>
                <a:uFillTx/>
                <a:ea typeface="+mn-ea"/>
                <a:cs typeface="+mn-cs"/>
              </a:rPr>
              <a:t>Transcription, translation,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srgbClr val="003261"/>
                </a:solidFill>
                <a:effectLst/>
                <a:uLnTx/>
                <a:uFillTx/>
                <a:ea typeface="+mn-ea"/>
                <a:cs typeface="+mn-cs"/>
              </a:rPr>
              <a:t>keyword spotting, pattern recognition… </a:t>
            </a:r>
          </a:p>
        </p:txBody>
      </p:sp>
      <p:sp>
        <p:nvSpPr>
          <p:cNvPr id="16" name="TextBox 15">
            <a:extLst>
              <a:ext uri="{FF2B5EF4-FFF2-40B4-BE49-F238E27FC236}">
                <a16:creationId xmlns:a16="http://schemas.microsoft.com/office/drawing/2014/main" id="{68401503-BF53-B3AC-118B-D7817F97CC88}"/>
              </a:ext>
            </a:extLst>
          </p:cNvPr>
          <p:cNvSpPr txBox="1"/>
          <p:nvPr/>
        </p:nvSpPr>
        <p:spPr>
          <a:xfrm>
            <a:off x="670720" y="4676522"/>
            <a:ext cx="24962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srgbClr val="003261"/>
                </a:solidFill>
                <a:effectLst/>
                <a:uLnTx/>
                <a:uFillTx/>
                <a:ea typeface="+mn-ea"/>
                <a:cs typeface="+mn-cs"/>
              </a:rPr>
              <a:t>Question-based content analysis leveraging GPT</a:t>
            </a:r>
          </a:p>
        </p:txBody>
      </p:sp>
      <p:sp>
        <p:nvSpPr>
          <p:cNvPr id="20" name="Inhaltsplatzhalter 5">
            <a:extLst>
              <a:ext uri="{FF2B5EF4-FFF2-40B4-BE49-F238E27FC236}">
                <a16:creationId xmlns:a16="http://schemas.microsoft.com/office/drawing/2014/main" id="{CF2E6A12-37AC-4E18-CA42-E1A62E7D949E}"/>
              </a:ext>
            </a:extLst>
          </p:cNvPr>
          <p:cNvSpPr txBox="1">
            <a:spLocks/>
          </p:cNvSpPr>
          <p:nvPr/>
        </p:nvSpPr>
        <p:spPr>
          <a:xfrm>
            <a:off x="6394763" y="2859720"/>
            <a:ext cx="5140036" cy="318565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Tx/>
              <a:buBlip>
                <a:blip r:embed="rId3"/>
              </a:buBlip>
              <a:defRPr sz="1800" kern="1200" baseline="0">
                <a:solidFill>
                  <a:srgbClr val="003261"/>
                </a:solidFill>
                <a:latin typeface="Manrope" pitchFamily="2" charset="0"/>
                <a:ea typeface="+mn-ea"/>
                <a:cs typeface="+mn-cs"/>
              </a:defRPr>
            </a:lvl1pPr>
            <a:lvl2pPr marL="685800" indent="-228600" algn="l" defTabSz="914400" rtl="0" eaLnBrk="1" latinLnBrk="0" hangingPunct="1">
              <a:lnSpc>
                <a:spcPct val="90000"/>
              </a:lnSpc>
              <a:spcBef>
                <a:spcPts val="500"/>
              </a:spcBef>
              <a:buFontTx/>
              <a:buBlip>
                <a:blip r:embed="rId3"/>
              </a:buBlip>
              <a:defRPr sz="1600" kern="1200" baseline="0">
                <a:solidFill>
                  <a:srgbClr val="003261"/>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800"/>
              </a:spcBef>
              <a:spcAft>
                <a:spcPts val="0"/>
              </a:spcAft>
              <a:buClr>
                <a:schemeClr val="tx2"/>
              </a:buClr>
              <a:buSzTx/>
              <a:buFont typeface="Arial" panose="020B0604020202020204" pitchFamily="34" charset="0"/>
              <a:buChar char="•"/>
              <a:tabLst/>
              <a:defRPr/>
            </a:pPr>
            <a:r>
              <a:rPr kumimoji="0" lang="en-US" b="1" i="0" u="none" strike="noStrike" kern="1200" cap="none" spc="0" normalizeH="0" baseline="0">
                <a:ln>
                  <a:noFill/>
                </a:ln>
                <a:solidFill>
                  <a:srgbClr val="00315E"/>
                </a:solidFill>
                <a:effectLst/>
                <a:uLnTx/>
                <a:uFillTx/>
                <a:latin typeface="+mn-lt"/>
                <a:ea typeface="+mn-ea"/>
                <a:cs typeface="+mn-cs"/>
              </a:rPr>
              <a:t>Geodiversity</a:t>
            </a:r>
            <a:r>
              <a:rPr kumimoji="0" lang="en-US" b="0" i="0" u="none" strike="noStrike" kern="1200" cap="none" spc="0" normalizeH="0" baseline="0">
                <a:ln>
                  <a:noFill/>
                </a:ln>
                <a:solidFill>
                  <a:srgbClr val="00315E"/>
                </a:solidFill>
                <a:effectLst/>
                <a:uLnTx/>
                <a:uFillTx/>
                <a:latin typeface="+mn-lt"/>
                <a:ea typeface="+mn-ea"/>
                <a:cs typeface="+mn-cs"/>
              </a:rPr>
              <a:t>: Analyze your data in </a:t>
            </a:r>
            <a:r>
              <a:rPr kumimoji="0" lang="en-US" b="0" i="0" u="sng" strike="noStrike" kern="1200" cap="none" spc="0" normalizeH="0" baseline="0">
                <a:ln>
                  <a:noFill/>
                </a:ln>
                <a:solidFill>
                  <a:srgbClr val="00315E"/>
                </a:solidFill>
                <a:effectLst/>
                <a:uLnTx/>
                <a:uFillTx/>
                <a:latin typeface="+mn-lt"/>
                <a:ea typeface="+mn-ea"/>
                <a:cs typeface="+mn-cs"/>
              </a:rPr>
              <a:t>your</a:t>
            </a:r>
            <a:r>
              <a:rPr kumimoji="0" lang="en-US" b="0" i="0" u="none" strike="noStrike" kern="1200" cap="none" spc="0" normalizeH="0" baseline="0">
                <a:ln>
                  <a:noFill/>
                </a:ln>
                <a:solidFill>
                  <a:srgbClr val="00315E"/>
                </a:solidFill>
                <a:effectLst/>
                <a:uLnTx/>
                <a:uFillTx/>
                <a:latin typeface="+mn-lt"/>
                <a:ea typeface="+mn-ea"/>
                <a:cs typeface="+mn-cs"/>
              </a:rPr>
              <a:t> Azure region*</a:t>
            </a:r>
            <a:endParaRPr kumimoji="0" lang="en-US" b="0" i="0" u="sng" strike="noStrike" kern="1200" cap="none" spc="0" normalizeH="0" baseline="0">
              <a:ln>
                <a:noFill/>
              </a:ln>
              <a:solidFill>
                <a:srgbClr val="00315E"/>
              </a:solidFill>
              <a:effectLst/>
              <a:uLnTx/>
              <a:uFillTx/>
              <a:latin typeface="+mn-lt"/>
              <a:ea typeface="+mn-ea"/>
              <a:cs typeface="+mn-cs"/>
            </a:endParaRPr>
          </a:p>
          <a:p>
            <a:pPr marR="0" lvl="0" algn="l" defTabSz="914400" rtl="0" eaLnBrk="1" fontAlgn="auto" latinLnBrk="0" hangingPunct="1">
              <a:lnSpc>
                <a:spcPct val="90000"/>
              </a:lnSpc>
              <a:spcBef>
                <a:spcPts val="1800"/>
              </a:spcBef>
              <a:spcAft>
                <a:spcPts val="0"/>
              </a:spcAft>
              <a:buClr>
                <a:schemeClr val="tx2"/>
              </a:buClr>
              <a:buSzTx/>
              <a:buFont typeface="Arial" panose="020B0604020202020204" pitchFamily="34" charset="0"/>
              <a:buChar char="•"/>
              <a:tabLst/>
              <a:defRPr/>
            </a:pPr>
            <a:r>
              <a:rPr kumimoji="0" lang="en-US" b="0" i="0" u="none" strike="noStrike" kern="1200" cap="none" spc="0" normalizeH="0" baseline="0">
                <a:ln>
                  <a:noFill/>
                </a:ln>
                <a:solidFill>
                  <a:srgbClr val="00315E"/>
                </a:solidFill>
                <a:effectLst/>
                <a:uLnTx/>
                <a:uFillTx/>
                <a:latin typeface="+mn-lt"/>
                <a:ea typeface="+mn-ea"/>
                <a:cs typeface="+mn-cs"/>
              </a:rPr>
              <a:t>Keep </a:t>
            </a:r>
            <a:r>
              <a:rPr kumimoji="0" lang="en-US" b="1" i="0" u="none" strike="noStrike" kern="1200" cap="none" spc="0" normalizeH="0" baseline="0">
                <a:ln>
                  <a:noFill/>
                </a:ln>
                <a:solidFill>
                  <a:srgbClr val="00315E"/>
                </a:solidFill>
                <a:effectLst/>
                <a:uLnTx/>
                <a:uFillTx/>
                <a:latin typeface="+mn-lt"/>
                <a:ea typeface="+mn-ea"/>
                <a:cs typeface="+mn-cs"/>
              </a:rPr>
              <a:t>full control </a:t>
            </a:r>
            <a:r>
              <a:rPr kumimoji="0" lang="en-US" b="0" i="0" u="none" strike="noStrike" kern="1200" cap="none" spc="0" normalizeH="0" baseline="0">
                <a:ln>
                  <a:noFill/>
                </a:ln>
                <a:solidFill>
                  <a:srgbClr val="00315E"/>
                </a:solidFill>
                <a:effectLst/>
                <a:uLnTx/>
                <a:uFillTx/>
                <a:latin typeface="+mn-lt"/>
                <a:ea typeface="+mn-ea"/>
                <a:cs typeface="+mn-cs"/>
              </a:rPr>
              <a:t>of your data: Your data </a:t>
            </a:r>
            <a:r>
              <a:rPr kumimoji="0" lang="en-US" b="0" i="0" u="sng" strike="noStrike" kern="1200" cap="none" spc="0" normalizeH="0" baseline="0">
                <a:ln>
                  <a:noFill/>
                </a:ln>
                <a:solidFill>
                  <a:srgbClr val="00315E"/>
                </a:solidFill>
                <a:effectLst/>
                <a:uLnTx/>
                <a:uFillTx/>
                <a:latin typeface="+mn-lt"/>
                <a:ea typeface="+mn-ea"/>
                <a:cs typeface="+mn-cs"/>
              </a:rPr>
              <a:t>is not used</a:t>
            </a:r>
            <a:r>
              <a:rPr kumimoji="0" lang="en-US" b="0" i="0" u="none" strike="noStrike" kern="1200" cap="none" spc="0" normalizeH="0" baseline="0">
                <a:ln>
                  <a:noFill/>
                </a:ln>
                <a:solidFill>
                  <a:srgbClr val="00315E"/>
                </a:solidFill>
                <a:effectLst/>
                <a:uLnTx/>
                <a:uFillTx/>
                <a:latin typeface="+mn-lt"/>
                <a:ea typeface="+mn-ea"/>
                <a:cs typeface="+mn-cs"/>
              </a:rPr>
              <a:t> to train or enrich foundation OpenAI models</a:t>
            </a:r>
          </a:p>
          <a:p>
            <a:pPr marR="0" lvl="0" algn="l" defTabSz="914400" rtl="0" eaLnBrk="1" fontAlgn="auto" latinLnBrk="0" hangingPunct="1">
              <a:lnSpc>
                <a:spcPct val="90000"/>
              </a:lnSpc>
              <a:spcBef>
                <a:spcPts val="1800"/>
              </a:spcBef>
              <a:spcAft>
                <a:spcPts val="0"/>
              </a:spcAft>
              <a:buClr>
                <a:schemeClr val="tx2"/>
              </a:buClr>
              <a:buSzTx/>
              <a:buFont typeface="Arial" panose="020B0604020202020204" pitchFamily="34" charset="0"/>
              <a:buChar char="•"/>
              <a:tabLst/>
              <a:defRPr/>
            </a:pPr>
            <a:r>
              <a:rPr kumimoji="0" lang="en-US" b="1" i="0" u="none" strike="noStrike" kern="1200" cap="none" spc="0" normalizeH="0" baseline="0">
                <a:ln>
                  <a:noFill/>
                </a:ln>
                <a:solidFill>
                  <a:srgbClr val="00315E"/>
                </a:solidFill>
                <a:effectLst/>
                <a:uLnTx/>
                <a:uFillTx/>
                <a:latin typeface="+mn-lt"/>
                <a:ea typeface="+mn-ea"/>
                <a:cs typeface="+mn-cs"/>
              </a:rPr>
              <a:t>Be safe</a:t>
            </a:r>
            <a:r>
              <a:rPr kumimoji="0" lang="en-US" b="0" i="0" u="none" strike="noStrike" kern="1200" cap="none" spc="0" normalizeH="0" baseline="0">
                <a:ln>
                  <a:noFill/>
                </a:ln>
                <a:solidFill>
                  <a:srgbClr val="00315E"/>
                </a:solidFill>
                <a:effectLst/>
                <a:uLnTx/>
                <a:uFillTx/>
                <a:latin typeface="+mn-lt"/>
                <a:ea typeface="+mn-ea"/>
                <a:cs typeface="+mn-cs"/>
              </a:rPr>
              <a:t>: Built-in responsible AI to detect and mitigate harmful use</a:t>
            </a:r>
          </a:p>
          <a:p>
            <a:pPr marR="0" lvl="0" algn="l" defTabSz="914400" rtl="0" eaLnBrk="1" fontAlgn="auto" latinLnBrk="0" hangingPunct="1">
              <a:lnSpc>
                <a:spcPct val="90000"/>
              </a:lnSpc>
              <a:spcBef>
                <a:spcPts val="1800"/>
              </a:spcBef>
              <a:spcAft>
                <a:spcPts val="0"/>
              </a:spcAft>
              <a:buClr>
                <a:schemeClr val="tx2"/>
              </a:buClr>
              <a:buSzTx/>
              <a:buFont typeface="Arial" panose="020B0604020202020204" pitchFamily="34" charset="0"/>
              <a:buChar char="•"/>
              <a:tabLst/>
              <a:defRPr/>
            </a:pPr>
            <a:r>
              <a:rPr kumimoji="0" lang="en-US" b="1" i="0" u="none" strike="noStrike" kern="1200" cap="none" spc="0" normalizeH="0" baseline="0">
                <a:ln>
                  <a:noFill/>
                </a:ln>
                <a:solidFill>
                  <a:srgbClr val="00315E"/>
                </a:solidFill>
                <a:effectLst/>
                <a:uLnTx/>
                <a:uFillTx/>
                <a:latin typeface="+mn-lt"/>
                <a:ea typeface="+mn-ea"/>
                <a:cs typeface="+mn-cs"/>
              </a:rPr>
              <a:t>Be secure</a:t>
            </a:r>
            <a:r>
              <a:rPr kumimoji="0" lang="en-US" b="0" i="0" u="none" strike="noStrike" kern="1200" cap="none" spc="0" normalizeH="0" baseline="0">
                <a:ln>
                  <a:noFill/>
                </a:ln>
                <a:solidFill>
                  <a:srgbClr val="00315E"/>
                </a:solidFill>
                <a:effectLst/>
                <a:uLnTx/>
                <a:uFillTx/>
                <a:latin typeface="+mn-lt"/>
                <a:ea typeface="+mn-ea"/>
                <a:cs typeface="+mn-cs"/>
              </a:rPr>
              <a:t>: Benefit from Microsoft infrastructure security and compliance</a:t>
            </a:r>
            <a:endParaRPr kumimoji="0" lang="en-US" b="0" i="0" u="none" strike="noStrike" kern="1200" cap="none" spc="0" normalizeH="0" baseline="0">
              <a:ln>
                <a:noFill/>
              </a:ln>
              <a:solidFill>
                <a:srgbClr val="003261"/>
              </a:solidFill>
              <a:effectLst/>
              <a:uLnTx/>
              <a:uFillTx/>
              <a:latin typeface="+mn-lt"/>
              <a:ea typeface="+mn-ea"/>
              <a:cs typeface="+mn-cs"/>
            </a:endParaRPr>
          </a:p>
        </p:txBody>
      </p:sp>
      <p:sp>
        <p:nvSpPr>
          <p:cNvPr id="12" name="TextBox 11">
            <a:extLst>
              <a:ext uri="{FF2B5EF4-FFF2-40B4-BE49-F238E27FC236}">
                <a16:creationId xmlns:a16="http://schemas.microsoft.com/office/drawing/2014/main" id="{272D0538-6D30-C5F0-347A-874AB651BAB8}"/>
              </a:ext>
            </a:extLst>
          </p:cNvPr>
          <p:cNvSpPr txBox="1"/>
          <p:nvPr/>
        </p:nvSpPr>
        <p:spPr>
          <a:xfrm>
            <a:off x="9168122" y="6280141"/>
            <a:ext cx="210295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a:ln>
                  <a:noFill/>
                </a:ln>
                <a:solidFill>
                  <a:srgbClr val="00315E"/>
                </a:solidFill>
                <a:effectLst/>
                <a:uLnTx/>
                <a:uFillTx/>
                <a:ea typeface="+mn-ea"/>
                <a:cs typeface="+mn-cs"/>
              </a:rPr>
              <a:t>*subject to Microsoft availability</a:t>
            </a:r>
          </a:p>
        </p:txBody>
      </p:sp>
      <p:pic>
        <p:nvPicPr>
          <p:cNvPr id="14" name="Grafik 6" descr="Ein Bild, das Screenshot, Flieder, lila, violett enthält.">
            <a:extLst>
              <a:ext uri="{FF2B5EF4-FFF2-40B4-BE49-F238E27FC236}">
                <a16:creationId xmlns:a16="http://schemas.microsoft.com/office/drawing/2014/main" id="{EB51D063-BB2E-5D58-1F7C-A216FA382B66}"/>
              </a:ext>
            </a:extLst>
          </p:cNvPr>
          <p:cNvPicPr/>
          <p:nvPr/>
        </p:nvPicPr>
        <p:blipFill rotWithShape="1">
          <a:blip r:embed="rId4">
            <a:alphaModFix amt="35000"/>
            <a:extLst>
              <a:ext uri="{28A0092B-C50C-407E-A947-70E740481C1C}">
                <a14:useLocalDpi xmlns:a14="http://schemas.microsoft.com/office/drawing/2010/main" val="0"/>
              </a:ext>
            </a:extLst>
          </a:blip>
          <a:srcRect t="21609" b="21087"/>
          <a:stretch/>
        </p:blipFill>
        <p:spPr>
          <a:xfrm rot="10800000">
            <a:off x="0" y="1819039"/>
            <a:ext cx="12192000" cy="678952"/>
          </a:xfrm>
          <a:prstGeom prst="rect">
            <a:avLst/>
          </a:prstGeom>
          <a:effectLst>
            <a:softEdge rad="0"/>
          </a:effectLst>
        </p:spPr>
      </p:pic>
      <p:sp>
        <p:nvSpPr>
          <p:cNvPr id="10" name="TextBox 9">
            <a:extLst>
              <a:ext uri="{FF2B5EF4-FFF2-40B4-BE49-F238E27FC236}">
                <a16:creationId xmlns:a16="http://schemas.microsoft.com/office/drawing/2014/main" id="{0BF80493-D852-45FE-6BAE-C1B24E329726}"/>
              </a:ext>
            </a:extLst>
          </p:cNvPr>
          <p:cNvSpPr txBox="1"/>
          <p:nvPr/>
        </p:nvSpPr>
        <p:spPr>
          <a:xfrm>
            <a:off x="-8117" y="1815162"/>
            <a:ext cx="12193660" cy="678953"/>
          </a:xfrm>
          <a:prstGeom prst="rect">
            <a:avLst/>
          </a:prstGeom>
          <a:solidFill>
            <a:schemeClr val="accent4">
              <a:lumMod val="20000"/>
              <a:lumOff val="8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a:ln>
                  <a:noFill/>
                </a:ln>
                <a:solidFill>
                  <a:srgbClr val="003261"/>
                </a:solidFill>
                <a:effectLst/>
                <a:uLnTx/>
                <a:uFillTx/>
                <a:ea typeface="+mn-ea"/>
                <a:cs typeface="+mn-cs"/>
              </a:rPr>
              <a:t>Data processing only within Microsoft environment, data is secured in Azure infrastructure</a:t>
            </a:r>
          </a:p>
        </p:txBody>
      </p:sp>
      <p:pic>
        <p:nvPicPr>
          <p:cNvPr id="1026" name="Picture 2" descr="ChatGPT Arrives to Azure OpenAI Service!🤖 | by Juan Alberto España Garcia  | ByteHide | Medium">
            <a:extLst>
              <a:ext uri="{FF2B5EF4-FFF2-40B4-BE49-F238E27FC236}">
                <a16:creationId xmlns:a16="http://schemas.microsoft.com/office/drawing/2014/main" id="{AFB06F9D-4ECF-F942-C9DA-A5989867BF45}"/>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1130" t="713" r="20096" b="35874"/>
          <a:stretch/>
        </p:blipFill>
        <p:spPr bwMode="auto">
          <a:xfrm>
            <a:off x="3149601" y="4616092"/>
            <a:ext cx="1146793" cy="69598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ieren 14">
            <a:extLst>
              <a:ext uri="{FF2B5EF4-FFF2-40B4-BE49-F238E27FC236}">
                <a16:creationId xmlns:a16="http://schemas.microsoft.com/office/drawing/2014/main" id="{659AC0A5-8077-E104-35FB-5C4D269DB12A}"/>
              </a:ext>
            </a:extLst>
          </p:cNvPr>
          <p:cNvGrpSpPr>
            <a:grpSpLocks noChangeAspect="1"/>
          </p:cNvGrpSpPr>
          <p:nvPr/>
        </p:nvGrpSpPr>
        <p:grpSpPr>
          <a:xfrm>
            <a:off x="535106" y="3401638"/>
            <a:ext cx="2901963" cy="974106"/>
            <a:chOff x="4082895" y="3685690"/>
            <a:chExt cx="2392500" cy="803093"/>
          </a:xfrm>
        </p:grpSpPr>
        <p:pic>
          <p:nvPicPr>
            <p:cNvPr id="11" name="Picture 2" descr="Azure Cognitive Services API | Drupal.org">
              <a:extLst>
                <a:ext uri="{FF2B5EF4-FFF2-40B4-BE49-F238E27FC236}">
                  <a16:creationId xmlns:a16="http://schemas.microsoft.com/office/drawing/2014/main" id="{166906A4-A87C-276B-E0CF-93AA65B67780}"/>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26519"/>
            <a:stretch/>
          </p:blipFill>
          <p:spPr bwMode="auto">
            <a:xfrm>
              <a:off x="4082895" y="3685690"/>
              <a:ext cx="1038808" cy="6475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C86E1722-9FFA-5EB4-461B-93AA0339CB6F}"/>
                </a:ext>
              </a:extLst>
            </p:cNvPr>
            <p:cNvSpPr txBox="1"/>
            <p:nvPr/>
          </p:nvSpPr>
          <p:spPr>
            <a:xfrm>
              <a:off x="4183555" y="4288728"/>
              <a:ext cx="229184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a:ln>
                    <a:noFill/>
                  </a:ln>
                  <a:solidFill>
                    <a:prstClr val="white">
                      <a:lumMod val="65000"/>
                    </a:prstClr>
                  </a:solidFill>
                  <a:effectLst/>
                  <a:uLnTx/>
                  <a:uFillTx/>
                  <a:ea typeface="+mn-ea"/>
                  <a:cs typeface="+mn-cs"/>
                </a:rPr>
                <a:t>Azure AI Services</a:t>
              </a:r>
            </a:p>
          </p:txBody>
        </p:sp>
      </p:grpSp>
    </p:spTree>
    <p:extLst>
      <p:ext uri="{BB962C8B-B14F-4D97-AF65-F5344CB8AC3E}">
        <p14:creationId xmlns:p14="http://schemas.microsoft.com/office/powerpoint/2010/main" val="284137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BB045395-3145-F03E-F45F-53372601983B}"/>
              </a:ext>
            </a:extLst>
          </p:cNvPr>
          <p:cNvSpPr/>
          <p:nvPr/>
        </p:nvSpPr>
        <p:spPr>
          <a:xfrm>
            <a:off x="0" y="1847000"/>
            <a:ext cx="12192000" cy="4284661"/>
          </a:xfrm>
          <a:prstGeom prst="rect">
            <a:avLst/>
          </a:prstGeom>
          <a:solidFill>
            <a:srgbClr val="F2F2F2">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kumimoji="0" lang="en-HR" sz="1800" b="0" i="0" u="none" strike="noStrike" kern="1200" cap="none" spc="0" normalizeH="0" baseline="0" noProof="0">
              <a:ln>
                <a:noFill/>
              </a:ln>
              <a:solidFill>
                <a:srgbClr val="E7E6E6"/>
              </a:solidFill>
              <a:effectLst/>
              <a:uLnTx/>
              <a:uFillTx/>
              <a:ea typeface="+mn-ea"/>
              <a:cs typeface="+mn-cs"/>
            </a:endParaRPr>
          </a:p>
        </p:txBody>
      </p:sp>
      <p:sp>
        <p:nvSpPr>
          <p:cNvPr id="5" name="Titel 4">
            <a:extLst>
              <a:ext uri="{FF2B5EF4-FFF2-40B4-BE49-F238E27FC236}">
                <a16:creationId xmlns:a16="http://schemas.microsoft.com/office/drawing/2014/main" id="{BAA1E4A4-25D0-BC8B-A009-BD6A1A3EFCB8}"/>
              </a:ext>
            </a:extLst>
          </p:cNvPr>
          <p:cNvSpPr>
            <a:spLocks noGrp="1"/>
          </p:cNvSpPr>
          <p:nvPr>
            <p:ph type="title"/>
          </p:nvPr>
        </p:nvSpPr>
        <p:spPr>
          <a:xfrm>
            <a:off x="731520" y="494720"/>
            <a:ext cx="6020409" cy="1030392"/>
          </a:xfrm>
        </p:spPr>
        <p:txBody>
          <a:bodyPr>
            <a:noAutofit/>
          </a:bodyPr>
          <a:lstStyle/>
          <a:p>
            <a:r>
              <a:rPr lang="en-US" sz="3200" b="1">
                <a:latin typeface="+mn-lt"/>
              </a:rPr>
              <a:t>Mitel Interaction Recording &amp; </a:t>
            </a:r>
            <a:br>
              <a:rPr lang="en-US" sz="3200" b="1">
                <a:latin typeface="+mn-lt"/>
              </a:rPr>
            </a:br>
            <a:r>
              <a:rPr lang="en-US" sz="3200" b="1">
                <a:latin typeface="+mn-lt"/>
              </a:rPr>
              <a:t>Recording Insights AI…</a:t>
            </a:r>
          </a:p>
        </p:txBody>
      </p:sp>
      <p:sp>
        <p:nvSpPr>
          <p:cNvPr id="24" name="Ellipse 23">
            <a:extLst>
              <a:ext uri="{FF2B5EF4-FFF2-40B4-BE49-F238E27FC236}">
                <a16:creationId xmlns:a16="http://schemas.microsoft.com/office/drawing/2014/main" id="{D2E282F3-6CA5-63F5-D5F7-4FCC10153052}"/>
              </a:ext>
            </a:extLst>
          </p:cNvPr>
          <p:cNvSpPr/>
          <p:nvPr/>
        </p:nvSpPr>
        <p:spPr>
          <a:xfrm>
            <a:off x="5801622" y="2042776"/>
            <a:ext cx="1080000" cy="1079999"/>
          </a:xfrm>
          <a:prstGeom prst="ellipse">
            <a:avLst/>
          </a:prstGeom>
          <a:gradFill>
            <a:gsLst>
              <a:gs pos="100000">
                <a:srgbClr val="7080FF"/>
              </a:gs>
              <a:gs pos="0">
                <a:srgbClr val="AFD7FF"/>
              </a:gs>
              <a:gs pos="50000">
                <a:srgbClr val="73B8FF"/>
              </a:gs>
            </a:gsLst>
            <a:lin ang="5400000" scaled="1"/>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1A7BBF1D-8A7F-8898-36F1-4DE475EFE47C}"/>
              </a:ext>
            </a:extLst>
          </p:cNvPr>
          <p:cNvSpPr/>
          <p:nvPr/>
        </p:nvSpPr>
        <p:spPr>
          <a:xfrm>
            <a:off x="5310377" y="2927620"/>
            <a:ext cx="1080000" cy="1079999"/>
          </a:xfrm>
          <a:prstGeom prst="ellipse">
            <a:avLst/>
          </a:prstGeom>
          <a:gradFill>
            <a:gsLst>
              <a:gs pos="100000">
                <a:srgbClr val="7080FF"/>
              </a:gs>
              <a:gs pos="0">
                <a:srgbClr val="AFD7FF"/>
              </a:gs>
              <a:gs pos="50000">
                <a:srgbClr val="73B8FF"/>
              </a:gs>
            </a:gsLst>
            <a:lin ang="5400000" scaled="1"/>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26AA89F1-A74D-E48B-3A54-513C084CAA3F}"/>
              </a:ext>
            </a:extLst>
          </p:cNvPr>
          <p:cNvSpPr/>
          <p:nvPr/>
        </p:nvSpPr>
        <p:spPr>
          <a:xfrm>
            <a:off x="5801622" y="3852600"/>
            <a:ext cx="1080000" cy="1079999"/>
          </a:xfrm>
          <a:prstGeom prst="ellipse">
            <a:avLst/>
          </a:prstGeom>
          <a:gradFill>
            <a:gsLst>
              <a:gs pos="100000">
                <a:srgbClr val="7080FF"/>
              </a:gs>
              <a:gs pos="0">
                <a:srgbClr val="AFD7FF"/>
              </a:gs>
              <a:gs pos="50000">
                <a:srgbClr val="73B8FF"/>
              </a:gs>
            </a:gsLst>
            <a:lin ang="5400000" scaled="1"/>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B7D45281-5596-E10A-DC22-66F478649F79}"/>
              </a:ext>
            </a:extLst>
          </p:cNvPr>
          <p:cNvSpPr/>
          <p:nvPr/>
        </p:nvSpPr>
        <p:spPr>
          <a:xfrm>
            <a:off x="5310377" y="4745992"/>
            <a:ext cx="1080000" cy="1079999"/>
          </a:xfrm>
          <a:prstGeom prst="ellipse">
            <a:avLst/>
          </a:prstGeom>
          <a:gradFill>
            <a:gsLst>
              <a:gs pos="100000">
                <a:srgbClr val="7080FF"/>
              </a:gs>
              <a:gs pos="0">
                <a:srgbClr val="AFD7FF"/>
              </a:gs>
              <a:gs pos="50000">
                <a:srgbClr val="73B8FF"/>
              </a:gs>
            </a:gsLst>
            <a:lin ang="5400000" scaled="1"/>
          </a:gra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9846B7FF-2F67-229D-7330-31509E7A6316}"/>
              </a:ext>
            </a:extLst>
          </p:cNvPr>
          <p:cNvSpPr txBox="1"/>
          <p:nvPr/>
        </p:nvSpPr>
        <p:spPr>
          <a:xfrm>
            <a:off x="2161352" y="3144453"/>
            <a:ext cx="3067795" cy="646331"/>
          </a:xfrm>
          <a:prstGeom prst="rect">
            <a:avLst/>
          </a:prstGeom>
          <a:noFill/>
        </p:spPr>
        <p:txBody>
          <a:bodyPr wrap="square" rtlCol="0">
            <a:spAutoFit/>
          </a:bodyPr>
          <a:lstStyle/>
          <a:p>
            <a:pPr algn="r"/>
            <a:r>
              <a:rPr lang="en-US" b="1">
                <a:solidFill>
                  <a:srgbClr val="003261"/>
                </a:solidFill>
                <a:ea typeface="Roboto" panose="02000000000000000000" pitchFamily="2" charset="0"/>
              </a:rPr>
              <a:t>Integrates easily </a:t>
            </a:r>
            <a:r>
              <a:rPr lang="en-US">
                <a:solidFill>
                  <a:srgbClr val="003261"/>
                </a:solidFill>
                <a:ea typeface="Roboto" panose="02000000000000000000" pitchFamily="2" charset="0"/>
              </a:rPr>
              <a:t>with Mitel Interaction Recording (MIR)</a:t>
            </a:r>
          </a:p>
        </p:txBody>
      </p:sp>
      <p:sp>
        <p:nvSpPr>
          <p:cNvPr id="31" name="Textfeld 30">
            <a:extLst>
              <a:ext uri="{FF2B5EF4-FFF2-40B4-BE49-F238E27FC236}">
                <a16:creationId xmlns:a16="http://schemas.microsoft.com/office/drawing/2014/main" id="{78B2F351-FBEF-9DFB-03EA-CF9E5064D64F}"/>
              </a:ext>
            </a:extLst>
          </p:cNvPr>
          <p:cNvSpPr txBox="1"/>
          <p:nvPr/>
        </p:nvSpPr>
        <p:spPr>
          <a:xfrm>
            <a:off x="1264270" y="4811167"/>
            <a:ext cx="3951911" cy="923330"/>
          </a:xfrm>
          <a:prstGeom prst="rect">
            <a:avLst/>
          </a:prstGeom>
          <a:noFill/>
        </p:spPr>
        <p:txBody>
          <a:bodyPr wrap="square" rtlCol="0">
            <a:spAutoFit/>
          </a:bodyPr>
          <a:lstStyle>
            <a:defPPr>
              <a:defRPr lang="de-DE"/>
            </a:defPPr>
            <a:lvl1pPr algn="r">
              <a:defRPr sz="1400" b="1">
                <a:solidFill>
                  <a:srgbClr val="003261"/>
                </a:solidFill>
                <a:latin typeface="+mj-lt"/>
                <a:ea typeface="Roboto" panose="02000000000000000000" pitchFamily="2" charset="0"/>
              </a:defRPr>
            </a:lvl1pPr>
          </a:lstStyle>
          <a:p>
            <a:r>
              <a:rPr lang="en-US" sz="1800" b="0">
                <a:latin typeface="+mn-lt"/>
              </a:rPr>
              <a:t>Visualize the insights into meaningful </a:t>
            </a:r>
            <a:r>
              <a:rPr lang="en-US" sz="1800">
                <a:latin typeface="+mn-lt"/>
              </a:rPr>
              <a:t>dashboards</a:t>
            </a:r>
            <a:r>
              <a:rPr lang="en-US" sz="1800" b="0">
                <a:latin typeface="+mn-lt"/>
              </a:rPr>
              <a:t> </a:t>
            </a:r>
            <a:r>
              <a:rPr lang="en-US" sz="1800">
                <a:latin typeface="+mn-lt"/>
              </a:rPr>
              <a:t>and</a:t>
            </a:r>
            <a:r>
              <a:rPr lang="en-US" sz="1800" b="0">
                <a:latin typeface="+mn-lt"/>
              </a:rPr>
              <a:t> </a:t>
            </a:r>
            <a:r>
              <a:rPr lang="en-US" sz="1800">
                <a:latin typeface="+mn-lt"/>
              </a:rPr>
              <a:t>reports</a:t>
            </a:r>
            <a:r>
              <a:rPr lang="en-US" sz="1800" b="0">
                <a:latin typeface="+mn-lt"/>
              </a:rPr>
              <a:t> to make the right decisions</a:t>
            </a:r>
          </a:p>
        </p:txBody>
      </p:sp>
      <p:sp>
        <p:nvSpPr>
          <p:cNvPr id="32" name="Textfeld 31">
            <a:extLst>
              <a:ext uri="{FF2B5EF4-FFF2-40B4-BE49-F238E27FC236}">
                <a16:creationId xmlns:a16="http://schemas.microsoft.com/office/drawing/2014/main" id="{25D8E726-D956-015F-7CDE-D7188A01D5C0}"/>
              </a:ext>
            </a:extLst>
          </p:cNvPr>
          <p:cNvSpPr txBox="1"/>
          <p:nvPr/>
        </p:nvSpPr>
        <p:spPr>
          <a:xfrm>
            <a:off x="6975817" y="2106900"/>
            <a:ext cx="3736133" cy="923330"/>
          </a:xfrm>
          <a:prstGeom prst="rect">
            <a:avLst/>
          </a:prstGeom>
          <a:noFill/>
        </p:spPr>
        <p:txBody>
          <a:bodyPr wrap="square" lIns="91440" tIns="45720" rIns="91440" bIns="45720" rtlCol="0" anchor="ctr">
            <a:spAutoFit/>
          </a:bodyPr>
          <a:lstStyle>
            <a:defPPr>
              <a:defRPr lang="de-DE"/>
            </a:defPPr>
            <a:lvl1pPr algn="r">
              <a:defRPr sz="1400" b="1">
                <a:solidFill>
                  <a:srgbClr val="003261"/>
                </a:solidFill>
                <a:latin typeface="+mj-lt"/>
                <a:ea typeface="Roboto" panose="02000000000000000000" pitchFamily="2" charset="0"/>
              </a:defRPr>
            </a:lvl1pPr>
          </a:lstStyle>
          <a:p>
            <a:pPr algn="l"/>
            <a:r>
              <a:rPr lang="en-US" sz="1800" b="0">
                <a:latin typeface="+mn-lt"/>
                <a:ea typeface="Roboto"/>
              </a:rPr>
              <a:t>Recording Insights AI</a:t>
            </a:r>
            <a:br>
              <a:rPr lang="en-US" sz="1800" b="0">
                <a:latin typeface="+mn-lt"/>
              </a:rPr>
            </a:br>
            <a:r>
              <a:rPr lang="en-US" sz="1800" b="0">
                <a:latin typeface="+mn-lt"/>
                <a:ea typeface="Roboto"/>
              </a:rPr>
              <a:t>works </a:t>
            </a:r>
            <a:r>
              <a:rPr lang="en-US" sz="1800">
                <a:latin typeface="+mn-lt"/>
                <a:ea typeface="Roboto"/>
              </a:rPr>
              <a:t>on top of a customer’s existing call recording solution</a:t>
            </a:r>
            <a:endParaRPr lang="en-US" sz="1800">
              <a:latin typeface="+mn-lt"/>
            </a:endParaRPr>
          </a:p>
        </p:txBody>
      </p:sp>
      <p:sp>
        <p:nvSpPr>
          <p:cNvPr id="35" name="Textfeld 34">
            <a:extLst>
              <a:ext uri="{FF2B5EF4-FFF2-40B4-BE49-F238E27FC236}">
                <a16:creationId xmlns:a16="http://schemas.microsoft.com/office/drawing/2014/main" id="{17B7D2EB-D18E-4841-92CD-8C4A5B04C137}"/>
              </a:ext>
            </a:extLst>
          </p:cNvPr>
          <p:cNvSpPr txBox="1"/>
          <p:nvPr/>
        </p:nvSpPr>
        <p:spPr>
          <a:xfrm>
            <a:off x="6975818" y="3921872"/>
            <a:ext cx="4287809" cy="923330"/>
          </a:xfrm>
          <a:prstGeom prst="rect">
            <a:avLst/>
          </a:prstGeom>
          <a:noFill/>
        </p:spPr>
        <p:txBody>
          <a:bodyPr wrap="square" rtlCol="0">
            <a:spAutoFit/>
          </a:bodyPr>
          <a:lstStyle>
            <a:defPPr>
              <a:defRPr lang="de-DE"/>
            </a:defPPr>
            <a:lvl1pPr algn="r">
              <a:defRPr sz="1400" b="1">
                <a:solidFill>
                  <a:srgbClr val="003261"/>
                </a:solidFill>
                <a:latin typeface="+mj-lt"/>
                <a:ea typeface="Roboto" panose="02000000000000000000" pitchFamily="2" charset="0"/>
              </a:defRPr>
            </a:lvl1pPr>
          </a:lstStyle>
          <a:p>
            <a:pPr algn="l"/>
            <a:r>
              <a:rPr lang="en-US" sz="1800" b="0">
                <a:latin typeface="+mn-lt"/>
                <a:ea typeface="Roboto" panose="02000000000000000000" pitchFamily="2" charset="0"/>
              </a:rPr>
              <a:t>Use the recordings of MIR to get </a:t>
            </a:r>
            <a:r>
              <a:rPr lang="en-US" sz="1800">
                <a:latin typeface="+mn-lt"/>
                <a:ea typeface="Roboto" panose="02000000000000000000" pitchFamily="2" charset="0"/>
              </a:rPr>
              <a:t>deeper business insights</a:t>
            </a:r>
            <a:r>
              <a:rPr lang="en-US" sz="1800" b="0">
                <a:latin typeface="+mn-lt"/>
                <a:ea typeface="Roboto" panose="02000000000000000000" pitchFamily="2" charset="0"/>
              </a:rPr>
              <a:t> using analytics and AI functionalities of Recording Insights</a:t>
            </a:r>
          </a:p>
        </p:txBody>
      </p:sp>
      <p:sp>
        <p:nvSpPr>
          <p:cNvPr id="11" name="Textfeld 25">
            <a:extLst>
              <a:ext uri="{FF2B5EF4-FFF2-40B4-BE49-F238E27FC236}">
                <a16:creationId xmlns:a16="http://schemas.microsoft.com/office/drawing/2014/main" id="{0F551154-CF5D-CEAC-EA42-6C4C7DC2FDBF}"/>
              </a:ext>
            </a:extLst>
          </p:cNvPr>
          <p:cNvSpPr txBox="1"/>
          <p:nvPr/>
        </p:nvSpPr>
        <p:spPr>
          <a:xfrm>
            <a:off x="754906" y="1900981"/>
            <a:ext cx="5880688" cy="461665"/>
          </a:xfrm>
          <a:prstGeom prst="rect">
            <a:avLst/>
          </a:prstGeom>
          <a:noFill/>
        </p:spPr>
        <p:txBody>
          <a:bodyPr wrap="square">
            <a:spAutoFit/>
          </a:bodyPr>
          <a:lstStyle/>
          <a:p>
            <a:pPr marL="182563" indent="-182563"/>
            <a:r>
              <a:rPr lang="en-US" sz="2400" b="1">
                <a:solidFill>
                  <a:srgbClr val="003261"/>
                </a:solidFill>
              </a:rPr>
              <a:t>… more than just recording!</a:t>
            </a:r>
            <a:endParaRPr lang="en-US" sz="2400">
              <a:solidFill>
                <a:srgbClr val="003261"/>
              </a:solidFill>
            </a:endParaRPr>
          </a:p>
        </p:txBody>
      </p:sp>
      <p:cxnSp>
        <p:nvCxnSpPr>
          <p:cNvPr id="16" name="Gerader Verbinder 15">
            <a:extLst>
              <a:ext uri="{FF2B5EF4-FFF2-40B4-BE49-F238E27FC236}">
                <a16:creationId xmlns:a16="http://schemas.microsoft.com/office/drawing/2014/main" id="{C672C6BA-6A2B-4C5B-3E9D-D64321783BB1}"/>
              </a:ext>
            </a:extLst>
          </p:cNvPr>
          <p:cNvCxnSpPr/>
          <p:nvPr/>
        </p:nvCxnSpPr>
        <p:spPr>
          <a:xfrm>
            <a:off x="800626" y="2359651"/>
            <a:ext cx="4109702" cy="0"/>
          </a:xfrm>
          <a:prstGeom prst="line">
            <a:avLst/>
          </a:prstGeom>
        </p:spPr>
        <p:style>
          <a:lnRef idx="1">
            <a:schemeClr val="dk1"/>
          </a:lnRef>
          <a:fillRef idx="0">
            <a:schemeClr val="dk1"/>
          </a:fillRef>
          <a:effectRef idx="0">
            <a:schemeClr val="dk1"/>
          </a:effectRef>
          <a:fontRef idx="minor">
            <a:schemeClr val="tx1"/>
          </a:fontRef>
        </p:style>
      </p:cxnSp>
      <p:pic>
        <p:nvPicPr>
          <p:cNvPr id="4" name="Graphic 3">
            <a:extLst>
              <a:ext uri="{FF2B5EF4-FFF2-40B4-BE49-F238E27FC236}">
                <a16:creationId xmlns:a16="http://schemas.microsoft.com/office/drawing/2014/main" id="{BAF4E60C-0BD9-8A6F-0696-EDA0E5E30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7456" y="2945578"/>
            <a:ext cx="1005840" cy="1005840"/>
          </a:xfrm>
          <a:prstGeom prst="rect">
            <a:avLst/>
          </a:prstGeom>
        </p:spPr>
      </p:pic>
      <p:pic>
        <p:nvPicPr>
          <p:cNvPr id="12" name="Graphic 11">
            <a:extLst>
              <a:ext uri="{FF2B5EF4-FFF2-40B4-BE49-F238E27FC236}">
                <a16:creationId xmlns:a16="http://schemas.microsoft.com/office/drawing/2014/main" id="{9D445C70-9716-A58B-56D0-E26C8D4515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39644" y="4785353"/>
            <a:ext cx="1005840" cy="1005840"/>
          </a:xfrm>
          <a:prstGeom prst="rect">
            <a:avLst/>
          </a:prstGeom>
        </p:spPr>
      </p:pic>
      <p:pic>
        <p:nvPicPr>
          <p:cNvPr id="13" name="Graphic 12">
            <a:extLst>
              <a:ext uri="{FF2B5EF4-FFF2-40B4-BE49-F238E27FC236}">
                <a16:creationId xmlns:a16="http://schemas.microsoft.com/office/drawing/2014/main" id="{4DDAEC0E-C76B-5866-EDAD-9EE55EE2A4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8892" y="3889050"/>
            <a:ext cx="1005840" cy="1005840"/>
          </a:xfrm>
          <a:prstGeom prst="rect">
            <a:avLst/>
          </a:prstGeom>
        </p:spPr>
      </p:pic>
      <p:pic>
        <p:nvPicPr>
          <p:cNvPr id="15" name="Graphic 14">
            <a:extLst>
              <a:ext uri="{FF2B5EF4-FFF2-40B4-BE49-F238E27FC236}">
                <a16:creationId xmlns:a16="http://schemas.microsoft.com/office/drawing/2014/main" id="{E0CE88AF-882A-01A2-BDA0-A7106A4EE0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4826" y="2085795"/>
            <a:ext cx="1005840" cy="1005840"/>
          </a:xfrm>
          <a:prstGeom prst="rect">
            <a:avLst/>
          </a:prstGeom>
        </p:spPr>
      </p:pic>
    </p:spTree>
    <p:extLst>
      <p:ext uri="{BB962C8B-B14F-4D97-AF65-F5344CB8AC3E}">
        <p14:creationId xmlns:p14="http://schemas.microsoft.com/office/powerpoint/2010/main" val="3717893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0B04-BD8A-7BE5-421A-ADFFD9AA602A}"/>
              </a:ext>
            </a:extLst>
          </p:cNvPr>
          <p:cNvSpPr>
            <a:spLocks noGrp="1"/>
          </p:cNvSpPr>
          <p:nvPr>
            <p:ph type="title"/>
          </p:nvPr>
        </p:nvSpPr>
        <p:spPr>
          <a:xfrm>
            <a:off x="1486544" y="2219276"/>
            <a:ext cx="9218913" cy="1499284"/>
          </a:xfrm>
        </p:spPr>
        <p:txBody>
          <a:bodyPr/>
          <a:lstStyle/>
          <a:p>
            <a:pPr algn="ctr"/>
            <a:r>
              <a:rPr lang="en-US"/>
              <a:t>Q&amp;A</a:t>
            </a:r>
          </a:p>
        </p:txBody>
      </p:sp>
    </p:spTree>
    <p:extLst>
      <p:ext uri="{BB962C8B-B14F-4D97-AF65-F5344CB8AC3E}">
        <p14:creationId xmlns:p14="http://schemas.microsoft.com/office/powerpoint/2010/main" val="338482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89CB-DFCA-C341-F000-48D8F2BA03B2}"/>
              </a:ext>
            </a:extLst>
          </p:cNvPr>
          <p:cNvSpPr>
            <a:spLocks noGrp="1"/>
          </p:cNvSpPr>
          <p:nvPr>
            <p:ph type="title"/>
          </p:nvPr>
        </p:nvSpPr>
        <p:spPr>
          <a:xfrm>
            <a:off x="1486544" y="2219276"/>
            <a:ext cx="9218913" cy="1455741"/>
          </a:xfrm>
        </p:spPr>
        <p:txBody>
          <a:bodyPr/>
          <a:lstStyle/>
          <a:p>
            <a:pPr algn="ctr"/>
            <a:r>
              <a:rPr lang="en-US"/>
              <a:t>Mitel Interaction Recording</a:t>
            </a:r>
          </a:p>
        </p:txBody>
      </p:sp>
    </p:spTree>
    <p:extLst>
      <p:ext uri="{BB962C8B-B14F-4D97-AF65-F5344CB8AC3E}">
        <p14:creationId xmlns:p14="http://schemas.microsoft.com/office/powerpoint/2010/main" val="113871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7EC1-95C9-40D6-A8D2-6D1BE4B0E0F2}"/>
              </a:ext>
            </a:extLst>
          </p:cNvPr>
          <p:cNvSpPr>
            <a:spLocks noGrp="1"/>
          </p:cNvSpPr>
          <p:nvPr>
            <p:ph type="title"/>
          </p:nvPr>
        </p:nvSpPr>
        <p:spPr/>
        <p:txBody>
          <a:bodyPr/>
          <a:lstStyle/>
          <a:p>
            <a:r>
              <a:rPr lang="en-US"/>
              <a:t>Mitel Workforce Optimization Suite</a:t>
            </a:r>
          </a:p>
        </p:txBody>
      </p:sp>
      <p:sp>
        <p:nvSpPr>
          <p:cNvPr id="28" name="Oval 27">
            <a:extLst>
              <a:ext uri="{FF2B5EF4-FFF2-40B4-BE49-F238E27FC236}">
                <a16:creationId xmlns:a16="http://schemas.microsoft.com/office/drawing/2014/main" id="{A19A811B-F77A-4988-8637-5C0388E6E591}"/>
              </a:ext>
            </a:extLst>
          </p:cNvPr>
          <p:cNvSpPr>
            <a:spLocks noChangeAspect="1"/>
          </p:cNvSpPr>
          <p:nvPr/>
        </p:nvSpPr>
        <p:spPr>
          <a:xfrm>
            <a:off x="1533929" y="1543222"/>
            <a:ext cx="4196791" cy="4196791"/>
          </a:xfrm>
          <a:prstGeom prst="ellipse">
            <a:avLst/>
          </a:prstGeom>
          <a:noFill/>
          <a:ln>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E163F25-8E57-4422-B7D6-69CB49F93CCC}"/>
              </a:ext>
            </a:extLst>
          </p:cNvPr>
          <p:cNvSpPr txBox="1"/>
          <p:nvPr/>
        </p:nvSpPr>
        <p:spPr>
          <a:xfrm>
            <a:off x="4835923" y="5600054"/>
            <a:ext cx="845104" cy="369332"/>
          </a:xfrm>
          <a:prstGeom prst="rect">
            <a:avLst/>
          </a:prstGeom>
          <a:noFill/>
        </p:spPr>
        <p:txBody>
          <a:bodyPr wrap="none" rtlCol="0">
            <a:spAutoFit/>
          </a:bodyPr>
          <a:lstStyle/>
          <a:p>
            <a:pPr algn="ctr"/>
            <a:r>
              <a:rPr lang="en-US" sz="900" b="1">
                <a:solidFill>
                  <a:schemeClr val="accent6"/>
                </a:solidFill>
              </a:rPr>
              <a:t>SPEECH</a:t>
            </a:r>
          </a:p>
          <a:p>
            <a:pPr algn="ctr"/>
            <a:r>
              <a:rPr lang="en-US" sz="900" b="1">
                <a:solidFill>
                  <a:schemeClr val="accent6"/>
                </a:solidFill>
              </a:rPr>
              <a:t>ANALYTICS</a:t>
            </a:r>
          </a:p>
        </p:txBody>
      </p:sp>
      <p:sp>
        <p:nvSpPr>
          <p:cNvPr id="32" name="TextBox 31">
            <a:extLst>
              <a:ext uri="{FF2B5EF4-FFF2-40B4-BE49-F238E27FC236}">
                <a16:creationId xmlns:a16="http://schemas.microsoft.com/office/drawing/2014/main" id="{1CA5D055-E5B2-41EE-A25E-1013D6712F5D}"/>
              </a:ext>
            </a:extLst>
          </p:cNvPr>
          <p:cNvSpPr txBox="1"/>
          <p:nvPr/>
        </p:nvSpPr>
        <p:spPr>
          <a:xfrm>
            <a:off x="4736507" y="2407196"/>
            <a:ext cx="1024640" cy="369332"/>
          </a:xfrm>
          <a:prstGeom prst="rect">
            <a:avLst/>
          </a:prstGeom>
          <a:solidFill>
            <a:schemeClr val="bg1"/>
          </a:solidFill>
        </p:spPr>
        <p:txBody>
          <a:bodyPr wrap="none" rtlCol="0">
            <a:spAutoFit/>
          </a:bodyPr>
          <a:lstStyle/>
          <a:p>
            <a:pPr algn="ctr"/>
            <a:r>
              <a:rPr lang="en-US" sz="900" b="1">
                <a:solidFill>
                  <a:schemeClr val="accent6"/>
                </a:solidFill>
              </a:rPr>
              <a:t>QUALITY</a:t>
            </a:r>
          </a:p>
          <a:p>
            <a:pPr algn="ctr"/>
            <a:r>
              <a:rPr lang="en-US" sz="900" b="1">
                <a:solidFill>
                  <a:schemeClr val="accent6"/>
                </a:solidFill>
              </a:rPr>
              <a:t>MANAGEMENT</a:t>
            </a:r>
          </a:p>
        </p:txBody>
      </p:sp>
      <p:sp>
        <p:nvSpPr>
          <p:cNvPr id="33" name="TextBox 32">
            <a:extLst>
              <a:ext uri="{FF2B5EF4-FFF2-40B4-BE49-F238E27FC236}">
                <a16:creationId xmlns:a16="http://schemas.microsoft.com/office/drawing/2014/main" id="{BC48DBF6-2CC6-42E6-8FE2-6624C59CA337}"/>
              </a:ext>
            </a:extLst>
          </p:cNvPr>
          <p:cNvSpPr txBox="1"/>
          <p:nvPr/>
        </p:nvSpPr>
        <p:spPr>
          <a:xfrm>
            <a:off x="1511473" y="5599802"/>
            <a:ext cx="1024640" cy="369332"/>
          </a:xfrm>
          <a:prstGeom prst="rect">
            <a:avLst/>
          </a:prstGeom>
          <a:noFill/>
        </p:spPr>
        <p:txBody>
          <a:bodyPr wrap="none" rtlCol="0">
            <a:spAutoFit/>
          </a:bodyPr>
          <a:lstStyle/>
          <a:p>
            <a:pPr algn="ctr"/>
            <a:r>
              <a:rPr lang="en-US" sz="900" b="1"/>
              <a:t>WORKFORCE</a:t>
            </a:r>
          </a:p>
          <a:p>
            <a:pPr algn="ctr"/>
            <a:r>
              <a:rPr lang="en-US" sz="900" b="1"/>
              <a:t>MANAGEMENT</a:t>
            </a:r>
          </a:p>
        </p:txBody>
      </p:sp>
      <p:sp>
        <p:nvSpPr>
          <p:cNvPr id="34" name="TextBox 33">
            <a:extLst>
              <a:ext uri="{FF2B5EF4-FFF2-40B4-BE49-F238E27FC236}">
                <a16:creationId xmlns:a16="http://schemas.microsoft.com/office/drawing/2014/main" id="{09EA9A79-6E44-432A-92C3-1D3AB573FA26}"/>
              </a:ext>
            </a:extLst>
          </p:cNvPr>
          <p:cNvSpPr txBox="1"/>
          <p:nvPr/>
        </p:nvSpPr>
        <p:spPr>
          <a:xfrm>
            <a:off x="5398323" y="3990244"/>
            <a:ext cx="1095173" cy="369332"/>
          </a:xfrm>
          <a:prstGeom prst="rect">
            <a:avLst/>
          </a:prstGeom>
          <a:solidFill>
            <a:schemeClr val="bg1"/>
          </a:solidFill>
        </p:spPr>
        <p:txBody>
          <a:bodyPr wrap="none" rtlCol="0">
            <a:spAutoFit/>
          </a:bodyPr>
          <a:lstStyle/>
          <a:p>
            <a:pPr algn="ctr"/>
            <a:r>
              <a:rPr lang="en-US" sz="900" b="1">
                <a:solidFill>
                  <a:schemeClr val="accent6"/>
                </a:solidFill>
              </a:rPr>
              <a:t>COACHING AND</a:t>
            </a:r>
          </a:p>
          <a:p>
            <a:pPr algn="ctr"/>
            <a:r>
              <a:rPr lang="en-US" sz="900" b="1">
                <a:solidFill>
                  <a:schemeClr val="accent6"/>
                </a:solidFill>
              </a:rPr>
              <a:t>LEARNING</a:t>
            </a:r>
          </a:p>
        </p:txBody>
      </p:sp>
      <p:sp>
        <p:nvSpPr>
          <p:cNvPr id="35" name="TextBox 34">
            <a:extLst>
              <a:ext uri="{FF2B5EF4-FFF2-40B4-BE49-F238E27FC236}">
                <a16:creationId xmlns:a16="http://schemas.microsoft.com/office/drawing/2014/main" id="{F8626BB9-09F4-43F0-8868-41AF31C7AE33}"/>
              </a:ext>
            </a:extLst>
          </p:cNvPr>
          <p:cNvSpPr txBox="1"/>
          <p:nvPr/>
        </p:nvSpPr>
        <p:spPr>
          <a:xfrm>
            <a:off x="797659" y="3994023"/>
            <a:ext cx="1082348" cy="369332"/>
          </a:xfrm>
          <a:prstGeom prst="rect">
            <a:avLst/>
          </a:prstGeom>
          <a:solidFill>
            <a:schemeClr val="bg1"/>
          </a:solidFill>
        </p:spPr>
        <p:txBody>
          <a:bodyPr wrap="none" rtlCol="0">
            <a:spAutoFit/>
          </a:bodyPr>
          <a:lstStyle/>
          <a:p>
            <a:pPr algn="ctr"/>
            <a:r>
              <a:rPr lang="en-US" sz="900" b="1"/>
              <a:t>PERFORMANCE</a:t>
            </a:r>
          </a:p>
          <a:p>
            <a:pPr algn="ctr"/>
            <a:r>
              <a:rPr lang="en-US" sz="900" b="1"/>
              <a:t>MANAGEMENT</a:t>
            </a:r>
          </a:p>
        </p:txBody>
      </p:sp>
      <p:sp>
        <p:nvSpPr>
          <p:cNvPr id="36" name="TextBox 35">
            <a:extLst>
              <a:ext uri="{FF2B5EF4-FFF2-40B4-BE49-F238E27FC236}">
                <a16:creationId xmlns:a16="http://schemas.microsoft.com/office/drawing/2014/main" id="{AC751850-16F0-4FB6-B040-7F041D65448D}"/>
              </a:ext>
            </a:extLst>
          </p:cNvPr>
          <p:cNvSpPr txBox="1"/>
          <p:nvPr/>
        </p:nvSpPr>
        <p:spPr>
          <a:xfrm>
            <a:off x="3089433" y="6212637"/>
            <a:ext cx="1091208" cy="516077"/>
          </a:xfrm>
          <a:prstGeom prst="rect">
            <a:avLst/>
          </a:prstGeom>
          <a:noFill/>
        </p:spPr>
        <p:txBody>
          <a:bodyPr wrap="square" rtlCol="0">
            <a:noAutofit/>
          </a:bodyPr>
          <a:lstStyle>
            <a:defPPr>
              <a:defRPr lang="en-US"/>
            </a:defPPr>
            <a:lvl1pPr algn="ctr">
              <a:defRPr sz="900">
                <a:solidFill>
                  <a:schemeClr val="accent6"/>
                </a:solidFill>
              </a:defRPr>
            </a:lvl1pPr>
          </a:lstStyle>
          <a:p>
            <a:r>
              <a:rPr lang="en-US" b="1"/>
              <a:t>ARTIFICIAL INTELLIGENCE (AI)</a:t>
            </a:r>
          </a:p>
        </p:txBody>
      </p:sp>
      <p:sp>
        <p:nvSpPr>
          <p:cNvPr id="37" name="TextBox 36">
            <a:extLst>
              <a:ext uri="{FF2B5EF4-FFF2-40B4-BE49-F238E27FC236}">
                <a16:creationId xmlns:a16="http://schemas.microsoft.com/office/drawing/2014/main" id="{F8516712-EA2E-46C6-93A8-2624D47D23F2}"/>
              </a:ext>
            </a:extLst>
          </p:cNvPr>
          <p:cNvSpPr txBox="1"/>
          <p:nvPr/>
        </p:nvSpPr>
        <p:spPr>
          <a:xfrm>
            <a:off x="1557378" y="2390561"/>
            <a:ext cx="908081" cy="318044"/>
          </a:xfrm>
          <a:prstGeom prst="rect">
            <a:avLst/>
          </a:prstGeom>
          <a:solidFill>
            <a:schemeClr val="bg1"/>
          </a:solidFill>
        </p:spPr>
        <p:txBody>
          <a:bodyPr wrap="square" lIns="0" tIns="0" rIns="0" bIns="0" rtlCol="0">
            <a:noAutofit/>
          </a:bodyPr>
          <a:lstStyle/>
          <a:p>
            <a:pPr algn="ctr"/>
            <a:r>
              <a:rPr lang="en-US" sz="900" b="1"/>
              <a:t>BUSINESS INTELLIGENCE</a:t>
            </a:r>
          </a:p>
        </p:txBody>
      </p:sp>
      <p:cxnSp>
        <p:nvCxnSpPr>
          <p:cNvPr id="38" name="Straight Connector 37">
            <a:extLst>
              <a:ext uri="{FF2B5EF4-FFF2-40B4-BE49-F238E27FC236}">
                <a16:creationId xmlns:a16="http://schemas.microsoft.com/office/drawing/2014/main" id="{1F35CC25-B1AC-498A-9892-FF0630444CF4}"/>
              </a:ext>
            </a:extLst>
          </p:cNvPr>
          <p:cNvCxnSpPr>
            <a:stCxn id="28" idx="2"/>
          </p:cNvCxnSpPr>
          <p:nvPr/>
        </p:nvCxnSpPr>
        <p:spPr>
          <a:xfrm flipV="1">
            <a:off x="1533929" y="3641617"/>
            <a:ext cx="4196791" cy="1"/>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2B8E3D4-4857-48B1-BCC9-FB04E82D7CDC}"/>
              </a:ext>
            </a:extLst>
          </p:cNvPr>
          <p:cNvCxnSpPr>
            <a:cxnSpLocks/>
          </p:cNvCxnSpPr>
          <p:nvPr/>
        </p:nvCxnSpPr>
        <p:spPr>
          <a:xfrm rot="5400000" flipV="1">
            <a:off x="1535007" y="3650704"/>
            <a:ext cx="4196791" cy="1"/>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C5E4D51-1BEF-47D7-9C1D-264C61C1F91A}"/>
              </a:ext>
            </a:extLst>
          </p:cNvPr>
          <p:cNvCxnSpPr>
            <a:cxnSpLocks/>
          </p:cNvCxnSpPr>
          <p:nvPr/>
        </p:nvCxnSpPr>
        <p:spPr>
          <a:xfrm rot="2700000" flipV="1">
            <a:off x="1536644" y="3630375"/>
            <a:ext cx="4196791" cy="1"/>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22618350-E47E-43E1-B8FD-C32FB3E82FC9}"/>
              </a:ext>
            </a:extLst>
          </p:cNvPr>
          <p:cNvCxnSpPr>
            <a:cxnSpLocks/>
          </p:cNvCxnSpPr>
          <p:nvPr/>
        </p:nvCxnSpPr>
        <p:spPr>
          <a:xfrm rot="18900000" flipV="1">
            <a:off x="1536645" y="3637175"/>
            <a:ext cx="4196791" cy="1"/>
          </a:xfrm>
          <a:prstGeom prst="line">
            <a:avLst/>
          </a:prstGeom>
          <a:ln w="6350">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9134073-7FCC-41F5-8E58-74571123D5F5}"/>
              </a:ext>
            </a:extLst>
          </p:cNvPr>
          <p:cNvSpPr txBox="1"/>
          <p:nvPr/>
        </p:nvSpPr>
        <p:spPr>
          <a:xfrm>
            <a:off x="3144112" y="1702073"/>
            <a:ext cx="966932" cy="369332"/>
          </a:xfrm>
          <a:prstGeom prst="rect">
            <a:avLst/>
          </a:prstGeom>
          <a:solidFill>
            <a:schemeClr val="bg1"/>
          </a:solidFill>
        </p:spPr>
        <p:txBody>
          <a:bodyPr wrap="none" rtlCol="0">
            <a:spAutoFit/>
          </a:bodyPr>
          <a:lstStyle/>
          <a:p>
            <a:pPr algn="ctr"/>
            <a:r>
              <a:rPr lang="en-US" sz="900" b="1">
                <a:solidFill>
                  <a:schemeClr val="accent6"/>
                </a:solidFill>
              </a:rPr>
              <a:t>INTERACTION</a:t>
            </a:r>
          </a:p>
          <a:p>
            <a:pPr algn="ctr"/>
            <a:r>
              <a:rPr lang="en-US" sz="900" b="1">
                <a:solidFill>
                  <a:schemeClr val="accent6"/>
                </a:solidFill>
              </a:rPr>
              <a:t>RECORDING</a:t>
            </a:r>
          </a:p>
        </p:txBody>
      </p:sp>
      <p:cxnSp>
        <p:nvCxnSpPr>
          <p:cNvPr id="7" name="Straight Arrow Connector 6">
            <a:extLst>
              <a:ext uri="{FF2B5EF4-FFF2-40B4-BE49-F238E27FC236}">
                <a16:creationId xmlns:a16="http://schemas.microsoft.com/office/drawing/2014/main" id="{51C1C12E-FB4F-44C2-85AD-67C10EAA1E27}"/>
              </a:ext>
            </a:extLst>
          </p:cNvPr>
          <p:cNvCxnSpPr/>
          <p:nvPr/>
        </p:nvCxnSpPr>
        <p:spPr>
          <a:xfrm>
            <a:off x="4011236" y="1343025"/>
            <a:ext cx="356616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CF8DFBC-7440-43C7-B8BA-B4915DA89010}"/>
              </a:ext>
            </a:extLst>
          </p:cNvPr>
          <p:cNvCxnSpPr/>
          <p:nvPr/>
        </p:nvCxnSpPr>
        <p:spPr>
          <a:xfrm>
            <a:off x="5657156" y="2052355"/>
            <a:ext cx="192024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F211B1A-E3CC-4A7E-A3BF-8A86CC7DDFE0}"/>
              </a:ext>
            </a:extLst>
          </p:cNvPr>
          <p:cNvCxnSpPr/>
          <p:nvPr/>
        </p:nvCxnSpPr>
        <p:spPr>
          <a:xfrm>
            <a:off x="6342956" y="3632092"/>
            <a:ext cx="123444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577D59E-3B1A-4E1D-B991-0A581212825E}"/>
              </a:ext>
            </a:extLst>
          </p:cNvPr>
          <p:cNvCxnSpPr/>
          <p:nvPr/>
        </p:nvCxnSpPr>
        <p:spPr>
          <a:xfrm>
            <a:off x="5657156" y="5257800"/>
            <a:ext cx="192024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group of people looking at a computer&#10;&#10;Description automatically generated">
            <a:extLst>
              <a:ext uri="{FF2B5EF4-FFF2-40B4-BE49-F238E27FC236}">
                <a16:creationId xmlns:a16="http://schemas.microsoft.com/office/drawing/2014/main" id="{10439893-079A-4D95-B19C-8D12EEE880A9}"/>
              </a:ext>
            </a:extLst>
          </p:cNvPr>
          <p:cNvPicPr>
            <a:picLocks noChangeAspect="1"/>
          </p:cNvPicPr>
          <p:nvPr/>
        </p:nvPicPr>
        <p:blipFill rotWithShape="1">
          <a:blip r:embed="rId2">
            <a:extLst>
              <a:ext uri="{28A0092B-C50C-407E-A947-70E740481C1C}">
                <a14:useLocalDpi xmlns:a14="http://schemas.microsoft.com/office/drawing/2010/main" val="0"/>
              </a:ext>
            </a:extLst>
          </a:blip>
          <a:srcRect l="14566" r="8485"/>
          <a:stretch/>
        </p:blipFill>
        <p:spPr>
          <a:xfrm>
            <a:off x="7641109" y="788294"/>
            <a:ext cx="4546696" cy="5583008"/>
          </a:xfrm>
          <a:prstGeom prst="rect">
            <a:avLst/>
          </a:prstGeom>
        </p:spPr>
      </p:pic>
      <p:sp>
        <p:nvSpPr>
          <p:cNvPr id="12" name="Rectangle 11">
            <a:extLst>
              <a:ext uri="{FF2B5EF4-FFF2-40B4-BE49-F238E27FC236}">
                <a16:creationId xmlns:a16="http://schemas.microsoft.com/office/drawing/2014/main" id="{ADA6DC01-EA8D-4781-A020-56D659FCAE6C}"/>
              </a:ext>
            </a:extLst>
          </p:cNvPr>
          <p:cNvSpPr/>
          <p:nvPr/>
        </p:nvSpPr>
        <p:spPr>
          <a:xfrm>
            <a:off x="7640020" y="788294"/>
            <a:ext cx="4551979" cy="5583006"/>
          </a:xfrm>
          <a:prstGeom prst="rect">
            <a:avLst/>
          </a:prstGeom>
          <a:solidFill>
            <a:srgbClr val="15325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3200"/>
              <a:t>Continuous</a:t>
            </a:r>
          </a:p>
          <a:p>
            <a:pPr algn="ctr">
              <a:spcAft>
                <a:spcPts val="600"/>
              </a:spcAft>
            </a:pPr>
            <a:r>
              <a:rPr lang="en-US" sz="3200"/>
              <a:t>Customer</a:t>
            </a:r>
          </a:p>
          <a:p>
            <a:pPr algn="ctr">
              <a:spcAft>
                <a:spcPts val="600"/>
              </a:spcAft>
            </a:pPr>
            <a:r>
              <a:rPr lang="en-US" sz="3200"/>
              <a:t>&amp;</a:t>
            </a:r>
          </a:p>
          <a:p>
            <a:pPr algn="ctr">
              <a:spcAft>
                <a:spcPts val="600"/>
              </a:spcAft>
            </a:pPr>
            <a:r>
              <a:rPr lang="en-US" sz="3200"/>
              <a:t>Employee</a:t>
            </a:r>
          </a:p>
          <a:p>
            <a:pPr algn="ctr">
              <a:spcAft>
                <a:spcPts val="600"/>
              </a:spcAft>
            </a:pPr>
            <a:r>
              <a:rPr lang="en-US" sz="3200"/>
              <a:t>Experience</a:t>
            </a:r>
          </a:p>
          <a:p>
            <a:pPr algn="ctr">
              <a:spcAft>
                <a:spcPts val="600"/>
              </a:spcAft>
            </a:pPr>
            <a:r>
              <a:rPr lang="en-US" sz="3200"/>
              <a:t>Improvement</a:t>
            </a:r>
          </a:p>
        </p:txBody>
      </p:sp>
      <p:sp>
        <p:nvSpPr>
          <p:cNvPr id="3" name="Oval 2">
            <a:extLst>
              <a:ext uri="{FF2B5EF4-FFF2-40B4-BE49-F238E27FC236}">
                <a16:creationId xmlns:a16="http://schemas.microsoft.com/office/drawing/2014/main" id="{550925C6-2A1E-F093-6AB3-260DFBBB2F02}"/>
              </a:ext>
            </a:extLst>
          </p:cNvPr>
          <p:cNvSpPr>
            <a:spLocks noChangeAspect="1"/>
          </p:cNvSpPr>
          <p:nvPr/>
        </p:nvSpPr>
        <p:spPr>
          <a:xfrm>
            <a:off x="2747227" y="2749364"/>
            <a:ext cx="1775621" cy="177562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a:latin typeface="Museo Sans 700" panose="02000000000000000000" pitchFamily="50" charset="0"/>
              </a:rPr>
              <a:t>Mitel</a:t>
            </a:r>
          </a:p>
          <a:p>
            <a:pPr algn="ctr"/>
            <a:r>
              <a:rPr lang="en-US" sz="1600">
                <a:latin typeface="Museo Sans 700" panose="02000000000000000000" pitchFamily="50" charset="0"/>
              </a:rPr>
              <a:t>Workforce Optimization</a:t>
            </a:r>
          </a:p>
        </p:txBody>
      </p:sp>
      <p:pic>
        <p:nvPicPr>
          <p:cNvPr id="11" name="Graphic 10">
            <a:extLst>
              <a:ext uri="{FF2B5EF4-FFF2-40B4-BE49-F238E27FC236}">
                <a16:creationId xmlns:a16="http://schemas.microsoft.com/office/drawing/2014/main" id="{07D3F515-9E58-7467-C428-49B47C6CF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9294" y="5563261"/>
            <a:ext cx="640080" cy="640080"/>
          </a:xfrm>
          <a:prstGeom prst="rect">
            <a:avLst/>
          </a:prstGeom>
        </p:spPr>
      </p:pic>
      <p:pic>
        <p:nvPicPr>
          <p:cNvPr id="46" name="Graphic 45">
            <a:extLst>
              <a:ext uri="{FF2B5EF4-FFF2-40B4-BE49-F238E27FC236}">
                <a16:creationId xmlns:a16="http://schemas.microsoft.com/office/drawing/2014/main" id="{FB455360-F15A-B182-0014-171D1A4DB7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09344" y="1038772"/>
            <a:ext cx="640080" cy="640080"/>
          </a:xfrm>
          <a:prstGeom prst="rect">
            <a:avLst/>
          </a:prstGeom>
        </p:spPr>
      </p:pic>
      <p:pic>
        <p:nvPicPr>
          <p:cNvPr id="50" name="Graphic 49">
            <a:extLst>
              <a:ext uri="{FF2B5EF4-FFF2-40B4-BE49-F238E27FC236}">
                <a16:creationId xmlns:a16="http://schemas.microsoft.com/office/drawing/2014/main" id="{30BB8944-5F1A-BF99-1868-AAEFF49EF6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9766" y="1751924"/>
            <a:ext cx="640080" cy="640080"/>
          </a:xfrm>
          <a:prstGeom prst="rect">
            <a:avLst/>
          </a:prstGeom>
        </p:spPr>
      </p:pic>
      <p:pic>
        <p:nvPicPr>
          <p:cNvPr id="67" name="Graphic 66">
            <a:extLst>
              <a:ext uri="{FF2B5EF4-FFF2-40B4-BE49-F238E27FC236}">
                <a16:creationId xmlns:a16="http://schemas.microsoft.com/office/drawing/2014/main" id="{42945D80-2455-25E6-8D91-F0C49DDE6B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36088" y="4951039"/>
            <a:ext cx="640080" cy="640080"/>
          </a:xfrm>
          <a:prstGeom prst="rect">
            <a:avLst/>
          </a:prstGeom>
        </p:spPr>
      </p:pic>
      <p:pic>
        <p:nvPicPr>
          <p:cNvPr id="68" name="Graphic 67">
            <a:extLst>
              <a:ext uri="{FF2B5EF4-FFF2-40B4-BE49-F238E27FC236}">
                <a16:creationId xmlns:a16="http://schemas.microsoft.com/office/drawing/2014/main" id="{87D2B0F6-93B4-D4C1-E6EF-A003B89233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33640" y="3327651"/>
            <a:ext cx="640080" cy="640080"/>
          </a:xfrm>
          <a:prstGeom prst="rect">
            <a:avLst/>
          </a:prstGeom>
        </p:spPr>
      </p:pic>
      <p:cxnSp>
        <p:nvCxnSpPr>
          <p:cNvPr id="69" name="Straight Arrow Connector 68">
            <a:extLst>
              <a:ext uri="{FF2B5EF4-FFF2-40B4-BE49-F238E27FC236}">
                <a16:creationId xmlns:a16="http://schemas.microsoft.com/office/drawing/2014/main" id="{63571805-C069-17B6-AABC-EEB3B2085BA3}"/>
              </a:ext>
            </a:extLst>
          </p:cNvPr>
          <p:cNvCxnSpPr/>
          <p:nvPr/>
        </p:nvCxnSpPr>
        <p:spPr>
          <a:xfrm>
            <a:off x="3981048" y="5980473"/>
            <a:ext cx="356616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4F6176A-FCE5-8A90-9CF3-58800BAB924F}"/>
              </a:ext>
            </a:extLst>
          </p:cNvPr>
          <p:cNvGrpSpPr/>
          <p:nvPr/>
        </p:nvGrpSpPr>
        <p:grpSpPr>
          <a:xfrm>
            <a:off x="1696568" y="1701520"/>
            <a:ext cx="640080" cy="640080"/>
            <a:chOff x="1696568" y="1701520"/>
            <a:chExt cx="640080" cy="640080"/>
          </a:xfrm>
        </p:grpSpPr>
        <p:sp>
          <p:nvSpPr>
            <p:cNvPr id="18" name="Oval 17">
              <a:extLst>
                <a:ext uri="{FF2B5EF4-FFF2-40B4-BE49-F238E27FC236}">
                  <a16:creationId xmlns:a16="http://schemas.microsoft.com/office/drawing/2014/main" id="{322FC010-EA5E-C81E-2DBA-9BD7FD1643C8}"/>
                </a:ext>
              </a:extLst>
            </p:cNvPr>
            <p:cNvSpPr>
              <a:spLocks noChangeAspect="1"/>
            </p:cNvSpPr>
            <p:nvPr/>
          </p:nvSpPr>
          <p:spPr>
            <a:xfrm>
              <a:off x="1719428" y="1724380"/>
              <a:ext cx="594360" cy="59436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246888D1-394B-1BF8-4374-5D18B030FC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96568" y="1701520"/>
              <a:ext cx="640080" cy="640080"/>
            </a:xfrm>
            <a:prstGeom prst="rect">
              <a:avLst/>
            </a:prstGeom>
          </p:spPr>
        </p:pic>
      </p:grpSp>
      <p:grpSp>
        <p:nvGrpSpPr>
          <p:cNvPr id="26" name="Group 25">
            <a:extLst>
              <a:ext uri="{FF2B5EF4-FFF2-40B4-BE49-F238E27FC236}">
                <a16:creationId xmlns:a16="http://schemas.microsoft.com/office/drawing/2014/main" id="{735379C2-05A0-9507-9BC3-4E667F593E99}"/>
              </a:ext>
            </a:extLst>
          </p:cNvPr>
          <p:cNvGrpSpPr/>
          <p:nvPr/>
        </p:nvGrpSpPr>
        <p:grpSpPr>
          <a:xfrm>
            <a:off x="1686918" y="4937760"/>
            <a:ext cx="640080" cy="640080"/>
            <a:chOff x="644485" y="4888690"/>
            <a:chExt cx="640080" cy="640080"/>
          </a:xfrm>
        </p:grpSpPr>
        <p:sp>
          <p:nvSpPr>
            <p:cNvPr id="30" name="Oval 29">
              <a:extLst>
                <a:ext uri="{FF2B5EF4-FFF2-40B4-BE49-F238E27FC236}">
                  <a16:creationId xmlns:a16="http://schemas.microsoft.com/office/drawing/2014/main" id="{DCD1EC2E-53E9-512B-8FC8-8DA0291622B9}"/>
                </a:ext>
              </a:extLst>
            </p:cNvPr>
            <p:cNvSpPr>
              <a:spLocks noChangeAspect="1"/>
            </p:cNvSpPr>
            <p:nvPr/>
          </p:nvSpPr>
          <p:spPr>
            <a:xfrm>
              <a:off x="667345" y="4911550"/>
              <a:ext cx="594360" cy="59436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a:extLst>
                <a:ext uri="{FF2B5EF4-FFF2-40B4-BE49-F238E27FC236}">
                  <a16:creationId xmlns:a16="http://schemas.microsoft.com/office/drawing/2014/main" id="{B2D39C57-4994-E129-2810-12E8FCE2055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4485" y="4888690"/>
              <a:ext cx="640080" cy="640080"/>
            </a:xfrm>
            <a:prstGeom prst="rect">
              <a:avLst/>
            </a:prstGeom>
          </p:spPr>
        </p:pic>
      </p:grpSp>
      <p:grpSp>
        <p:nvGrpSpPr>
          <p:cNvPr id="53" name="Group 52">
            <a:extLst>
              <a:ext uri="{FF2B5EF4-FFF2-40B4-BE49-F238E27FC236}">
                <a16:creationId xmlns:a16="http://schemas.microsoft.com/office/drawing/2014/main" id="{B092A7CF-8C05-BCB9-014B-A01C8D95DF75}"/>
              </a:ext>
            </a:extLst>
          </p:cNvPr>
          <p:cNvGrpSpPr/>
          <p:nvPr/>
        </p:nvGrpSpPr>
        <p:grpSpPr>
          <a:xfrm>
            <a:off x="1009217" y="3317134"/>
            <a:ext cx="640080" cy="640080"/>
            <a:chOff x="152773" y="2591862"/>
            <a:chExt cx="640080" cy="640080"/>
          </a:xfrm>
        </p:grpSpPr>
        <p:sp>
          <p:nvSpPr>
            <p:cNvPr id="54" name="Oval 53">
              <a:extLst>
                <a:ext uri="{FF2B5EF4-FFF2-40B4-BE49-F238E27FC236}">
                  <a16:creationId xmlns:a16="http://schemas.microsoft.com/office/drawing/2014/main" id="{1AEF66FC-54D9-CC19-57B0-98B6C90E926D}"/>
                </a:ext>
              </a:extLst>
            </p:cNvPr>
            <p:cNvSpPr>
              <a:spLocks noChangeAspect="1"/>
            </p:cNvSpPr>
            <p:nvPr/>
          </p:nvSpPr>
          <p:spPr>
            <a:xfrm>
              <a:off x="175633" y="2614722"/>
              <a:ext cx="594360" cy="594360"/>
            </a:xfrm>
            <a:prstGeom prst="ellipse">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a:extLst>
                <a:ext uri="{FF2B5EF4-FFF2-40B4-BE49-F238E27FC236}">
                  <a16:creationId xmlns:a16="http://schemas.microsoft.com/office/drawing/2014/main" id="{CFB2A6D3-1E95-E838-C72D-97A8E09CBDD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2773" y="2591862"/>
              <a:ext cx="640080" cy="640080"/>
            </a:xfrm>
            <a:prstGeom prst="rect">
              <a:avLst/>
            </a:prstGeom>
          </p:spPr>
        </p:pic>
      </p:grpSp>
    </p:spTree>
    <p:extLst>
      <p:ext uri="{BB962C8B-B14F-4D97-AF65-F5344CB8AC3E}">
        <p14:creationId xmlns:p14="http://schemas.microsoft.com/office/powerpoint/2010/main" val="9228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F172CB-99B9-6369-F779-C9DF1E56101F}"/>
              </a:ext>
            </a:extLst>
          </p:cNvPr>
          <p:cNvSpPr/>
          <p:nvPr/>
        </p:nvSpPr>
        <p:spPr>
          <a:xfrm>
            <a:off x="152979" y="6069870"/>
            <a:ext cx="11890971" cy="40930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571BA3-6AEA-A8F1-B90D-A4744F17F4A9}"/>
              </a:ext>
            </a:extLst>
          </p:cNvPr>
          <p:cNvSpPr/>
          <p:nvPr/>
        </p:nvSpPr>
        <p:spPr>
          <a:xfrm>
            <a:off x="152980" y="5243376"/>
            <a:ext cx="11890971" cy="72199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62788A-ACF4-541A-4D53-ECF9521D934A}"/>
              </a:ext>
            </a:extLst>
          </p:cNvPr>
          <p:cNvSpPr/>
          <p:nvPr/>
        </p:nvSpPr>
        <p:spPr>
          <a:xfrm>
            <a:off x="152981" y="4397125"/>
            <a:ext cx="11890971" cy="74428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DAF6AE5-6D04-3602-36B5-2E797A747E45}"/>
              </a:ext>
            </a:extLst>
          </p:cNvPr>
          <p:cNvSpPr/>
          <p:nvPr/>
        </p:nvSpPr>
        <p:spPr>
          <a:xfrm>
            <a:off x="152982" y="3295928"/>
            <a:ext cx="11890971" cy="9625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87AEC1-3F0F-BBE4-8974-C603F9230B1A}"/>
              </a:ext>
            </a:extLst>
          </p:cNvPr>
          <p:cNvSpPr/>
          <p:nvPr/>
        </p:nvSpPr>
        <p:spPr>
          <a:xfrm>
            <a:off x="152983" y="2189932"/>
            <a:ext cx="11890971" cy="96256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AD35D-7203-31C1-4A12-7623A598CFE5}"/>
              </a:ext>
            </a:extLst>
          </p:cNvPr>
          <p:cNvSpPr/>
          <p:nvPr/>
        </p:nvSpPr>
        <p:spPr>
          <a:xfrm>
            <a:off x="152984" y="879558"/>
            <a:ext cx="11890971" cy="12104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30EF18-8654-697A-C243-07C93A5D09AB}"/>
              </a:ext>
            </a:extLst>
          </p:cNvPr>
          <p:cNvSpPr>
            <a:spLocks noGrp="1"/>
          </p:cNvSpPr>
          <p:nvPr>
            <p:ph type="title"/>
          </p:nvPr>
        </p:nvSpPr>
        <p:spPr/>
        <p:txBody>
          <a:bodyPr/>
          <a:lstStyle/>
          <a:p>
            <a:r>
              <a:rPr lang="en-US"/>
              <a:t>The latest things you should know about MIR</a:t>
            </a:r>
          </a:p>
        </p:txBody>
      </p:sp>
      <p:sp>
        <p:nvSpPr>
          <p:cNvPr id="3" name="Text Placeholder 2">
            <a:extLst>
              <a:ext uri="{FF2B5EF4-FFF2-40B4-BE49-F238E27FC236}">
                <a16:creationId xmlns:a16="http://schemas.microsoft.com/office/drawing/2014/main" id="{F15548C7-AA79-363E-175E-36F33BA41AFF}"/>
              </a:ext>
            </a:extLst>
          </p:cNvPr>
          <p:cNvSpPr>
            <a:spLocks noGrp="1"/>
          </p:cNvSpPr>
          <p:nvPr>
            <p:ph type="body" sz="quarter" idx="10"/>
          </p:nvPr>
        </p:nvSpPr>
        <p:spPr>
          <a:xfrm>
            <a:off x="1532717" y="987179"/>
            <a:ext cx="10185544" cy="5532930"/>
          </a:xfrm>
        </p:spPr>
        <p:txBody>
          <a:bodyPr vert="horz" lIns="0" tIns="0" rIns="0" bIns="0" rtlCol="0" anchor="t">
            <a:noAutofit/>
          </a:bodyPr>
          <a:lstStyle/>
          <a:p>
            <a:r>
              <a:rPr lang="en-US" sz="1800">
                <a:cs typeface="Arial"/>
              </a:rPr>
              <a:t>MiVCR to MIR migration model in CPQ has been updated to isolate the quote to qualifying migration parts only and calculate the minimum 1 Year MIR SWA required</a:t>
            </a:r>
          </a:p>
          <a:p>
            <a:pPr marL="461963" lvl="1" indent="-234950">
              <a:buFont typeface="Courier New" panose="02070309020205020404" pitchFamily="49" charset="0"/>
              <a:buChar char="o"/>
            </a:pPr>
            <a:r>
              <a:rPr lang="en-US" sz="1500">
                <a:cs typeface="Arial"/>
              </a:rPr>
              <a:t>Optional full price add-ons must be quoted only after the SLS voucher for the migration order has been registered</a:t>
            </a:r>
          </a:p>
          <a:p>
            <a:pPr marL="461963" lvl="1" indent="-234950">
              <a:buFont typeface="Courier New" panose="02070309020205020404" pitchFamily="49" charset="0"/>
              <a:buChar char="o"/>
            </a:pPr>
            <a:r>
              <a:rPr lang="en-US" sz="1500">
                <a:cs typeface="Arial"/>
              </a:rPr>
              <a:t>Ensures the price quoted for the add-on and associated SWA will align with the system it is being added to</a:t>
            </a:r>
            <a:endParaRPr lang="en-US" sz="1500"/>
          </a:p>
          <a:p>
            <a:pPr>
              <a:spcBef>
                <a:spcPts val="2400"/>
              </a:spcBef>
            </a:pPr>
            <a:r>
              <a:rPr lang="en-US" sz="1800"/>
              <a:t>MiVCR to MIR migration orders </a:t>
            </a:r>
            <a:r>
              <a:rPr lang="en-US" sz="1800" b="1" u="sng"/>
              <a:t>must be processed</a:t>
            </a:r>
            <a:r>
              <a:rPr lang="en-US" sz="1800"/>
              <a:t> before June 30, 2024. Make sure you place your migration order at least 2 weeks prior to June 30, 2024, to ensure it is processed in time before the migration program ends and MiVCR is end of life</a:t>
            </a:r>
            <a:endParaRPr lang="en-US" sz="1800">
              <a:cs typeface="Arial" panose="020B0604020202020204"/>
            </a:endParaRPr>
          </a:p>
          <a:p>
            <a:pPr>
              <a:spcBef>
                <a:spcPts val="2400"/>
              </a:spcBef>
            </a:pPr>
            <a:r>
              <a:rPr lang="en-US" sz="1800"/>
              <a:t>MIR SWA renewal quoting continues to be sent to Partners from ASC and are to be purchased through Mitel as usual</a:t>
            </a:r>
          </a:p>
          <a:p>
            <a:pPr>
              <a:spcBef>
                <a:spcPts val="600"/>
              </a:spcBef>
            </a:pPr>
            <a:r>
              <a:rPr lang="en-US" sz="1800"/>
              <a:t>Quoting for new product and associated SWA continues to be available in CPQ</a:t>
            </a:r>
            <a:endParaRPr lang="en-US" sz="1800">
              <a:highlight>
                <a:srgbClr val="FFFF00"/>
              </a:highlight>
              <a:cs typeface="Arial" panose="020B0604020202020204"/>
            </a:endParaRPr>
          </a:p>
          <a:p>
            <a:pPr marL="0" lvl="1" indent="0">
              <a:spcBef>
                <a:spcPts val="2400"/>
              </a:spcBef>
              <a:buNone/>
            </a:pPr>
            <a:r>
              <a:rPr lang="en-US" sz="1800">
                <a:solidFill>
                  <a:schemeClr val="tx2"/>
                </a:solidFill>
              </a:rPr>
              <a:t>Customers on legacy WFO MIR will be migrated to MIR bundles on their next SWA renewal</a:t>
            </a:r>
          </a:p>
          <a:p>
            <a:pPr marL="0" lvl="1" indent="0">
              <a:spcBef>
                <a:spcPts val="600"/>
              </a:spcBef>
              <a:buNone/>
            </a:pPr>
            <a:r>
              <a:rPr lang="en-US" sz="1800">
                <a:solidFill>
                  <a:schemeClr val="tx2"/>
                </a:solidFill>
              </a:rPr>
              <a:t>Capex SWA renewals will be generated from SLS</a:t>
            </a:r>
          </a:p>
          <a:p>
            <a:pPr>
              <a:spcBef>
                <a:spcPts val="2400"/>
              </a:spcBef>
            </a:pPr>
            <a:r>
              <a:rPr lang="en-US" sz="1800"/>
              <a:t>Brightmetrics integration – enables mutual customers to seamlessly access and use MIR's recording features within the Brightmetrics platform, enhancing their ability to analyze and optimize operations</a:t>
            </a:r>
          </a:p>
          <a:p>
            <a:pPr>
              <a:spcBef>
                <a:spcPts val="2400"/>
              </a:spcBef>
            </a:pPr>
            <a:r>
              <a:rPr lang="en-US" sz="1800"/>
              <a:t>Online user training available now</a:t>
            </a:r>
            <a:endParaRPr lang="en-US" sz="1800">
              <a:cs typeface="Arial" panose="020B0604020202020204"/>
            </a:endParaRPr>
          </a:p>
        </p:txBody>
      </p:sp>
      <p:sp>
        <p:nvSpPr>
          <p:cNvPr id="4" name="TextBox 3">
            <a:extLst>
              <a:ext uri="{FF2B5EF4-FFF2-40B4-BE49-F238E27FC236}">
                <a16:creationId xmlns:a16="http://schemas.microsoft.com/office/drawing/2014/main" id="{9F71689F-5CD7-EA77-D6DA-890E39169DE0}"/>
              </a:ext>
            </a:extLst>
          </p:cNvPr>
          <p:cNvSpPr txBox="1"/>
          <p:nvPr/>
        </p:nvSpPr>
        <p:spPr>
          <a:xfrm rot="21600000">
            <a:off x="448226" y="1327837"/>
            <a:ext cx="777777" cy="313932"/>
          </a:xfrm>
          <a:prstGeom prst="rect">
            <a:avLst/>
          </a:prstGeom>
          <a:noFill/>
        </p:spPr>
        <p:txBody>
          <a:bodyPr wrap="none" rtlCol="0">
            <a:spAutoFit/>
          </a:bodyPr>
          <a:lstStyle/>
          <a:p>
            <a:pPr>
              <a:lnSpc>
                <a:spcPct val="90000"/>
              </a:lnSpc>
            </a:pPr>
            <a:r>
              <a:rPr lang="en-US" sz="1600">
                <a:solidFill>
                  <a:schemeClr val="accent3"/>
                </a:solidFill>
                <a:latin typeface="Arial Black" panose="020B0A04020102020204" pitchFamily="34" charset="0"/>
              </a:rPr>
              <a:t>NEW!</a:t>
            </a:r>
          </a:p>
        </p:txBody>
      </p:sp>
      <p:sp>
        <p:nvSpPr>
          <p:cNvPr id="5" name="TextBox 4">
            <a:extLst>
              <a:ext uri="{FF2B5EF4-FFF2-40B4-BE49-F238E27FC236}">
                <a16:creationId xmlns:a16="http://schemas.microsoft.com/office/drawing/2014/main" id="{FEDBA47C-2619-0FB4-9432-6F62ACFDE8C2}"/>
              </a:ext>
            </a:extLst>
          </p:cNvPr>
          <p:cNvSpPr txBox="1"/>
          <p:nvPr/>
        </p:nvSpPr>
        <p:spPr>
          <a:xfrm rot="21600000">
            <a:off x="448226" y="5447405"/>
            <a:ext cx="777777" cy="313932"/>
          </a:xfrm>
          <a:prstGeom prst="rect">
            <a:avLst/>
          </a:prstGeom>
          <a:noFill/>
        </p:spPr>
        <p:txBody>
          <a:bodyPr wrap="none" rtlCol="0">
            <a:spAutoFit/>
          </a:bodyPr>
          <a:lstStyle/>
          <a:p>
            <a:pPr>
              <a:lnSpc>
                <a:spcPct val="90000"/>
              </a:lnSpc>
            </a:pPr>
            <a:r>
              <a:rPr lang="en-US" sz="1600">
                <a:solidFill>
                  <a:schemeClr val="accent3"/>
                </a:solidFill>
                <a:latin typeface="Arial Black" panose="020B0A04020102020204" pitchFamily="34" charset="0"/>
              </a:rPr>
              <a:t>NEW!</a:t>
            </a:r>
          </a:p>
        </p:txBody>
      </p:sp>
      <p:sp>
        <p:nvSpPr>
          <p:cNvPr id="6" name="TextBox 5">
            <a:extLst>
              <a:ext uri="{FF2B5EF4-FFF2-40B4-BE49-F238E27FC236}">
                <a16:creationId xmlns:a16="http://schemas.microsoft.com/office/drawing/2014/main" id="{89C4CA9B-A747-6593-CE9C-53D1FDE49040}"/>
              </a:ext>
            </a:extLst>
          </p:cNvPr>
          <p:cNvSpPr txBox="1"/>
          <p:nvPr/>
        </p:nvSpPr>
        <p:spPr>
          <a:xfrm rot="21600000">
            <a:off x="152985" y="2514250"/>
            <a:ext cx="1368260" cy="313932"/>
          </a:xfrm>
          <a:prstGeom prst="rect">
            <a:avLst/>
          </a:prstGeom>
          <a:noFill/>
        </p:spPr>
        <p:txBody>
          <a:bodyPr wrap="none" rtlCol="0">
            <a:spAutoFit/>
          </a:bodyPr>
          <a:lstStyle/>
          <a:p>
            <a:pPr>
              <a:lnSpc>
                <a:spcPct val="90000"/>
              </a:lnSpc>
            </a:pPr>
            <a:r>
              <a:rPr lang="en-US" sz="1600">
                <a:solidFill>
                  <a:schemeClr val="accent3"/>
                </a:solidFill>
                <a:latin typeface="Arial Black" panose="020B0A04020102020204" pitchFamily="34" charset="0"/>
              </a:rPr>
              <a:t>Important!</a:t>
            </a:r>
          </a:p>
        </p:txBody>
      </p:sp>
      <p:sp>
        <p:nvSpPr>
          <p:cNvPr id="7" name="TextBox 6">
            <a:extLst>
              <a:ext uri="{FF2B5EF4-FFF2-40B4-BE49-F238E27FC236}">
                <a16:creationId xmlns:a16="http://schemas.microsoft.com/office/drawing/2014/main" id="{E80D7B9F-B2C6-811F-B0BB-614299281CB4}"/>
              </a:ext>
            </a:extLst>
          </p:cNvPr>
          <p:cNvSpPr txBox="1"/>
          <p:nvPr/>
        </p:nvSpPr>
        <p:spPr>
          <a:xfrm rot="21600000">
            <a:off x="323994" y="3509446"/>
            <a:ext cx="1026242" cy="535531"/>
          </a:xfrm>
          <a:prstGeom prst="rect">
            <a:avLst/>
          </a:prstGeom>
          <a:noFill/>
        </p:spPr>
        <p:txBody>
          <a:bodyPr wrap="none" rtlCol="0">
            <a:spAutoFit/>
          </a:bodyPr>
          <a:lstStyle/>
          <a:p>
            <a:pPr algn="ctr">
              <a:lnSpc>
                <a:spcPct val="90000"/>
              </a:lnSpc>
            </a:pPr>
            <a:r>
              <a:rPr lang="en-US" sz="1600">
                <a:solidFill>
                  <a:schemeClr val="accent3"/>
                </a:solidFill>
                <a:latin typeface="Arial Black" panose="020B0A04020102020204" pitchFamily="34" charset="0"/>
              </a:rPr>
              <a:t>No</a:t>
            </a:r>
          </a:p>
          <a:p>
            <a:pPr algn="ctr">
              <a:lnSpc>
                <a:spcPct val="90000"/>
              </a:lnSpc>
            </a:pPr>
            <a:r>
              <a:rPr lang="en-US" sz="1600">
                <a:solidFill>
                  <a:schemeClr val="accent3"/>
                </a:solidFill>
                <a:latin typeface="Arial Black" panose="020B0A04020102020204" pitchFamily="34" charset="0"/>
              </a:rPr>
              <a:t>Change</a:t>
            </a:r>
          </a:p>
        </p:txBody>
      </p:sp>
      <p:sp>
        <p:nvSpPr>
          <p:cNvPr id="10" name="TextBox 9">
            <a:extLst>
              <a:ext uri="{FF2B5EF4-FFF2-40B4-BE49-F238E27FC236}">
                <a16:creationId xmlns:a16="http://schemas.microsoft.com/office/drawing/2014/main" id="{5BEAE60A-3B19-D372-44B4-7B961084CCE1}"/>
              </a:ext>
            </a:extLst>
          </p:cNvPr>
          <p:cNvSpPr txBox="1"/>
          <p:nvPr/>
        </p:nvSpPr>
        <p:spPr>
          <a:xfrm rot="21600000">
            <a:off x="79005" y="4501503"/>
            <a:ext cx="1516219" cy="535531"/>
          </a:xfrm>
          <a:prstGeom prst="rect">
            <a:avLst/>
          </a:prstGeom>
          <a:noFill/>
        </p:spPr>
        <p:txBody>
          <a:bodyPr wrap="square" rtlCol="0">
            <a:spAutoFit/>
          </a:bodyPr>
          <a:lstStyle/>
          <a:p>
            <a:pPr algn="ctr">
              <a:lnSpc>
                <a:spcPct val="90000"/>
              </a:lnSpc>
            </a:pPr>
            <a:r>
              <a:rPr lang="en-US" sz="1600">
                <a:solidFill>
                  <a:schemeClr val="accent3"/>
                </a:solidFill>
                <a:latin typeface="Arial Black" panose="020B0A04020102020204" pitchFamily="34" charset="0"/>
              </a:rPr>
              <a:t>Coming in Q3 2024!</a:t>
            </a:r>
          </a:p>
        </p:txBody>
      </p:sp>
      <p:sp>
        <p:nvSpPr>
          <p:cNvPr id="11" name="TextBox 10">
            <a:extLst>
              <a:ext uri="{FF2B5EF4-FFF2-40B4-BE49-F238E27FC236}">
                <a16:creationId xmlns:a16="http://schemas.microsoft.com/office/drawing/2014/main" id="{6E44E0A0-AF28-1515-A995-15CF702EC0B0}"/>
              </a:ext>
            </a:extLst>
          </p:cNvPr>
          <p:cNvSpPr txBox="1"/>
          <p:nvPr/>
        </p:nvSpPr>
        <p:spPr>
          <a:xfrm rot="21600000">
            <a:off x="448226" y="6117555"/>
            <a:ext cx="777777" cy="313932"/>
          </a:xfrm>
          <a:prstGeom prst="rect">
            <a:avLst/>
          </a:prstGeom>
          <a:noFill/>
        </p:spPr>
        <p:txBody>
          <a:bodyPr wrap="none" rtlCol="0">
            <a:spAutoFit/>
          </a:bodyPr>
          <a:lstStyle/>
          <a:p>
            <a:pPr>
              <a:lnSpc>
                <a:spcPct val="90000"/>
              </a:lnSpc>
            </a:pPr>
            <a:r>
              <a:rPr lang="en-US" sz="1600">
                <a:solidFill>
                  <a:schemeClr val="accent3"/>
                </a:solidFill>
                <a:latin typeface="Arial Black" panose="020B0A04020102020204" pitchFamily="34" charset="0"/>
              </a:rPr>
              <a:t>NEW!</a:t>
            </a:r>
          </a:p>
        </p:txBody>
      </p:sp>
    </p:spTree>
    <p:extLst>
      <p:ext uri="{BB962C8B-B14F-4D97-AF65-F5344CB8AC3E}">
        <p14:creationId xmlns:p14="http://schemas.microsoft.com/office/powerpoint/2010/main" val="390995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3D2F45B-6DBB-3CA5-C366-CEE716B8193B}"/>
              </a:ext>
            </a:extLst>
          </p:cNvPr>
          <p:cNvGrpSpPr>
            <a:grpSpLocks noChangeAspect="1"/>
          </p:cNvGrpSpPr>
          <p:nvPr/>
        </p:nvGrpSpPr>
        <p:grpSpPr>
          <a:xfrm>
            <a:off x="6503722" y="1423524"/>
            <a:ext cx="4903330" cy="4159984"/>
            <a:chOff x="5855454" y="1010404"/>
            <a:chExt cx="5701546" cy="4837191"/>
          </a:xfrm>
        </p:grpSpPr>
        <p:pic>
          <p:nvPicPr>
            <p:cNvPr id="7" name="Picture 6" descr="A picture containing text, electronics, display, screenshot&#10;&#10;Description automatically generated">
              <a:extLst>
                <a:ext uri="{FF2B5EF4-FFF2-40B4-BE49-F238E27FC236}">
                  <a16:creationId xmlns:a16="http://schemas.microsoft.com/office/drawing/2014/main" id="{713607B8-2C58-366D-A0FE-D3880814B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454" y="1010404"/>
              <a:ext cx="5701546" cy="4837191"/>
            </a:xfrm>
            <a:prstGeom prst="rect">
              <a:avLst/>
            </a:prstGeom>
          </p:spPr>
        </p:pic>
        <p:pic>
          <p:nvPicPr>
            <p:cNvPr id="8" name="Picture 7" descr="Graphical user interface, chart&#10;&#10;Description automatically generated">
              <a:extLst>
                <a:ext uri="{FF2B5EF4-FFF2-40B4-BE49-F238E27FC236}">
                  <a16:creationId xmlns:a16="http://schemas.microsoft.com/office/drawing/2014/main" id="{B28FD0AC-547C-0459-E7E1-995B6FE59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8547" y="1685437"/>
              <a:ext cx="4391887" cy="2692798"/>
            </a:xfrm>
            <a:prstGeom prst="rect">
              <a:avLst/>
            </a:prstGeom>
          </p:spPr>
        </p:pic>
      </p:grpSp>
      <p:pic>
        <p:nvPicPr>
          <p:cNvPr id="9" name="Picture Placeholder 11" descr="Background pattern&#10;&#10;Description automatically generated">
            <a:extLst>
              <a:ext uri="{FF2B5EF4-FFF2-40B4-BE49-F238E27FC236}">
                <a16:creationId xmlns:a16="http://schemas.microsoft.com/office/drawing/2014/main" id="{4C0AEF45-42C0-D7CF-46BB-7BEF82E981E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5934364" cy="6858000"/>
          </a:xfrm>
          <a:prstGeom prst="homePlate">
            <a:avLst>
              <a:gd name="adj" fmla="val 18066"/>
            </a:avLst>
          </a:prstGeom>
        </p:spPr>
      </p:pic>
      <p:sp>
        <p:nvSpPr>
          <p:cNvPr id="2" name="Title 1">
            <a:extLst>
              <a:ext uri="{FF2B5EF4-FFF2-40B4-BE49-F238E27FC236}">
                <a16:creationId xmlns:a16="http://schemas.microsoft.com/office/drawing/2014/main" id="{C39F568F-0F30-644C-8DEA-B1C68AE6DBDA}"/>
              </a:ext>
            </a:extLst>
          </p:cNvPr>
          <p:cNvSpPr>
            <a:spLocks noGrp="1"/>
          </p:cNvSpPr>
          <p:nvPr>
            <p:ph type="title" idx="4294967295"/>
          </p:nvPr>
        </p:nvSpPr>
        <p:spPr>
          <a:xfrm>
            <a:off x="446810" y="1936546"/>
            <a:ext cx="4699001" cy="2743200"/>
          </a:xfrm>
        </p:spPr>
        <p:txBody>
          <a:bodyPr vert="horz" lIns="0" tIns="0" rIns="0" bIns="0" rtlCol="0" anchor="t" anchorCtr="0">
            <a:normAutofit/>
          </a:bodyPr>
          <a:lstStyle/>
          <a:p>
            <a:pPr algn="ctr"/>
            <a:r>
              <a:rPr lang="en-US" sz="3200">
                <a:solidFill>
                  <a:schemeClr val="accent1"/>
                </a:solidFill>
                <a:latin typeface="Arial Black"/>
              </a:rPr>
              <a:t>Mitel Interaction Recording</a:t>
            </a:r>
            <a:br>
              <a:rPr lang="en-US" sz="3200">
                <a:latin typeface="Arial Black" panose="020B0A04020102020204" pitchFamily="34" charset="0"/>
              </a:rPr>
            </a:br>
            <a:r>
              <a:rPr lang="en-US" sz="3200">
                <a:solidFill>
                  <a:schemeClr val="accent1"/>
                </a:solidFill>
                <a:latin typeface="Arial Black"/>
              </a:rPr>
              <a:t>Quality Management Speech Analytics</a:t>
            </a:r>
            <a:br>
              <a:rPr lang="en-US" sz="3200">
                <a:solidFill>
                  <a:schemeClr val="accent1"/>
                </a:solidFill>
                <a:latin typeface="Arial Black"/>
              </a:rPr>
            </a:br>
            <a:r>
              <a:rPr lang="en-US" sz="3200">
                <a:solidFill>
                  <a:schemeClr val="accent1"/>
                </a:solidFill>
                <a:latin typeface="Arial Black"/>
              </a:rPr>
              <a:t>AI</a:t>
            </a:r>
            <a:endParaRPr lang="en-US" sz="3200">
              <a:solidFill>
                <a:schemeClr val="accent1"/>
              </a:solidFill>
              <a:latin typeface="Arial Black" panose="020B0A04020102020204" pitchFamily="34" charset="0"/>
            </a:endParaRPr>
          </a:p>
        </p:txBody>
      </p:sp>
    </p:spTree>
    <p:extLst>
      <p:ext uri="{BB962C8B-B14F-4D97-AF65-F5344CB8AC3E}">
        <p14:creationId xmlns:p14="http://schemas.microsoft.com/office/powerpoint/2010/main" val="2612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9A4D3E-CF6A-64D3-625E-BB8324D977D0}"/>
              </a:ext>
            </a:extLst>
          </p:cNvPr>
          <p:cNvSpPr/>
          <p:nvPr/>
        </p:nvSpPr>
        <p:spPr>
          <a:xfrm>
            <a:off x="6998175" y="3884679"/>
            <a:ext cx="5211652" cy="171005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D88BB78-FB65-3F30-6D8A-D8A9ACD8EDFD}"/>
              </a:ext>
            </a:extLst>
          </p:cNvPr>
          <p:cNvSpPr/>
          <p:nvPr/>
        </p:nvSpPr>
        <p:spPr>
          <a:xfrm>
            <a:off x="6980348" y="2042794"/>
            <a:ext cx="5211652" cy="1710056"/>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feld 18">
            <a:extLst>
              <a:ext uri="{FF2B5EF4-FFF2-40B4-BE49-F238E27FC236}">
                <a16:creationId xmlns:a16="http://schemas.microsoft.com/office/drawing/2014/main" id="{EA9F97DC-82B7-C046-BDD8-818038A0BB22}"/>
              </a:ext>
            </a:extLst>
          </p:cNvPr>
          <p:cNvSpPr txBox="1"/>
          <p:nvPr/>
        </p:nvSpPr>
        <p:spPr>
          <a:xfrm>
            <a:off x="7381569" y="2080497"/>
            <a:ext cx="4474298" cy="1508105"/>
          </a:xfrm>
          <a:prstGeom prst="rect">
            <a:avLst/>
          </a:prstGeom>
          <a:noFill/>
          <a:effectLst>
            <a:outerShdw blurRad="50800" dist="38100" dir="2700000" sx="12000" sy="12000" algn="tl" rotWithShape="0">
              <a:schemeClr val="bg1">
                <a:lumMod val="85000"/>
                <a:alpha val="46000"/>
              </a:schemeClr>
            </a:outerShdw>
          </a:effectLst>
        </p:spPr>
        <p:txBody>
          <a:bodyPr wrap="square" lIns="91440" tIns="45720" rIns="91440" bIns="45720" rtlCol="0" anchor="t">
            <a:spAutoFit/>
          </a:bodyPr>
          <a:lstStyle/>
          <a:p>
            <a:r>
              <a:rPr lang="en-US" sz="7200" b="1" cap="all">
                <a:solidFill>
                  <a:schemeClr val="bg1"/>
                </a:solidFill>
              </a:rPr>
              <a:t>97% </a:t>
            </a:r>
          </a:p>
          <a:p>
            <a:r>
              <a:rPr lang="en-US" sz="2000" b="1" cap="all">
                <a:solidFill>
                  <a:schemeClr val="bg1"/>
                </a:solidFill>
              </a:rPr>
              <a:t>Quality / Compliance RISK</a:t>
            </a:r>
          </a:p>
        </p:txBody>
      </p:sp>
      <p:sp>
        <p:nvSpPr>
          <p:cNvPr id="6" name="Textfeld 18">
            <a:extLst>
              <a:ext uri="{FF2B5EF4-FFF2-40B4-BE49-F238E27FC236}">
                <a16:creationId xmlns:a16="http://schemas.microsoft.com/office/drawing/2014/main" id="{3FB3E3FF-244C-52C3-C413-5868B81979D0}"/>
              </a:ext>
            </a:extLst>
          </p:cNvPr>
          <p:cNvSpPr txBox="1"/>
          <p:nvPr/>
        </p:nvSpPr>
        <p:spPr>
          <a:xfrm>
            <a:off x="7381569" y="3922166"/>
            <a:ext cx="3735158" cy="1508105"/>
          </a:xfrm>
          <a:prstGeom prst="rect">
            <a:avLst/>
          </a:prstGeom>
          <a:noFill/>
          <a:effectLst>
            <a:outerShdw blurRad="50800" dist="38100" dir="2700000" sx="12000" sy="12000" algn="tl" rotWithShape="0">
              <a:schemeClr val="bg1">
                <a:lumMod val="85000"/>
                <a:alpha val="46000"/>
              </a:schemeClr>
            </a:outerShdw>
          </a:effectLst>
        </p:spPr>
        <p:txBody>
          <a:bodyPr wrap="square" rtlCol="0">
            <a:spAutoFit/>
          </a:bodyPr>
          <a:lstStyle/>
          <a:p>
            <a:r>
              <a:rPr lang="en-US" sz="7200" b="1" cap="all">
                <a:solidFill>
                  <a:schemeClr val="bg1"/>
                </a:solidFill>
              </a:rPr>
              <a:t>0% </a:t>
            </a:r>
          </a:p>
          <a:p>
            <a:r>
              <a:rPr lang="en-US" sz="2000" b="1" cap="all">
                <a:solidFill>
                  <a:schemeClr val="bg1"/>
                </a:solidFill>
              </a:rPr>
              <a:t>Business Insights</a:t>
            </a:r>
          </a:p>
        </p:txBody>
      </p:sp>
      <p:sp>
        <p:nvSpPr>
          <p:cNvPr id="13" name="Title 4">
            <a:extLst>
              <a:ext uri="{FF2B5EF4-FFF2-40B4-BE49-F238E27FC236}">
                <a16:creationId xmlns:a16="http://schemas.microsoft.com/office/drawing/2014/main" id="{AAE3C35A-9194-1E2B-E7A9-32C087B5A595}"/>
              </a:ext>
            </a:extLst>
          </p:cNvPr>
          <p:cNvSpPr txBox="1">
            <a:spLocks/>
          </p:cNvSpPr>
          <p:nvPr/>
        </p:nvSpPr>
        <p:spPr>
          <a:xfrm>
            <a:off x="731520" y="511220"/>
            <a:ext cx="10132393" cy="957646"/>
          </a:xfrm>
          <a:prstGeom prst="rect">
            <a:avLst/>
          </a:prstGeom>
        </p:spPr>
        <p:txBody>
          <a:bodyPr lIns="91440" tIns="45720" rIns="91440" bIns="45720" anchor="t"/>
          <a:lstStyle>
            <a:lvl1pPr algn="l" defTabSz="914400" rtl="0" eaLnBrk="1" latinLnBrk="0" hangingPunct="1">
              <a:lnSpc>
                <a:spcPct val="90000"/>
              </a:lnSpc>
              <a:spcBef>
                <a:spcPct val="0"/>
              </a:spcBef>
              <a:buNone/>
              <a:defRPr sz="3200" b="1" kern="1200">
                <a:solidFill>
                  <a:srgbClr val="003261"/>
                </a:solidFill>
                <a:latin typeface="Manrope" pitchFamily="2" charset="0"/>
                <a:ea typeface="+mj-ea"/>
                <a:cs typeface="+mj-cs"/>
              </a:defRPr>
            </a:lvl1pPr>
          </a:lstStyle>
          <a:p>
            <a:pPr>
              <a:spcBef>
                <a:spcPts val="1200"/>
              </a:spcBef>
            </a:pPr>
            <a:r>
              <a:rPr lang="en-US" spc="-50">
                <a:solidFill>
                  <a:schemeClr val="tx2"/>
                </a:solidFill>
                <a:latin typeface="+mn-lt"/>
              </a:rPr>
              <a:t>Today,  Customers have Risks, but </a:t>
            </a:r>
            <a:br>
              <a:rPr lang="en-US" spc="-50">
                <a:solidFill>
                  <a:schemeClr val="tx2"/>
                </a:solidFill>
                <a:latin typeface="+mn-lt"/>
              </a:rPr>
            </a:br>
            <a:r>
              <a:rPr lang="en-US" spc="-50">
                <a:solidFill>
                  <a:schemeClr val="tx2"/>
                </a:solidFill>
                <a:latin typeface="+mn-lt"/>
              </a:rPr>
              <a:t>no Insights from their Customer Communication</a:t>
            </a:r>
            <a:endParaRPr lang="en-PH" spc="-50">
              <a:solidFill>
                <a:schemeClr val="tx2"/>
              </a:solidFill>
              <a:latin typeface="+mn-lt"/>
            </a:endParaRPr>
          </a:p>
        </p:txBody>
      </p:sp>
      <p:sp>
        <p:nvSpPr>
          <p:cNvPr id="16" name="TextBox 15">
            <a:extLst>
              <a:ext uri="{FF2B5EF4-FFF2-40B4-BE49-F238E27FC236}">
                <a16:creationId xmlns:a16="http://schemas.microsoft.com/office/drawing/2014/main" id="{28932A38-E501-CFE6-05BB-E3DAA72F1193}"/>
              </a:ext>
            </a:extLst>
          </p:cNvPr>
          <p:cNvSpPr txBox="1"/>
          <p:nvPr/>
        </p:nvSpPr>
        <p:spPr>
          <a:xfrm>
            <a:off x="719482" y="2082305"/>
            <a:ext cx="5779642" cy="3770263"/>
          </a:xfrm>
          <a:prstGeom prst="rect">
            <a:avLst/>
          </a:prstGeom>
          <a:noFill/>
        </p:spPr>
        <p:txBody>
          <a:bodyPr wrap="square" lIns="91440" tIns="45720" rIns="91440" bIns="45720" numCol="1" anchor="t">
            <a:spAutoFit/>
          </a:bodyPr>
          <a:lstStyle/>
          <a:p>
            <a:pPr>
              <a:lnSpc>
                <a:spcPct val="90000"/>
              </a:lnSpc>
              <a:spcAft>
                <a:spcPts val="1200"/>
              </a:spcAft>
            </a:pPr>
            <a:r>
              <a:rPr lang="en-US" sz="2000" b="1">
                <a:solidFill>
                  <a:schemeClr val="tx2"/>
                </a:solidFill>
              </a:rPr>
              <a:t>Communication is being recorded to meet regulatory and quality demands.</a:t>
            </a:r>
          </a:p>
          <a:p>
            <a:pPr>
              <a:lnSpc>
                <a:spcPct val="90000"/>
              </a:lnSpc>
              <a:spcAft>
                <a:spcPts val="1200"/>
              </a:spcAft>
            </a:pPr>
            <a:r>
              <a:rPr lang="en-US" sz="2000" b="1">
                <a:solidFill>
                  <a:schemeClr val="tx2"/>
                </a:solidFill>
              </a:rPr>
              <a:t>Typically, a sample of those communication records is then manually checked for quality and compliance.</a:t>
            </a:r>
            <a:br>
              <a:rPr lang="en-US" sz="2000" b="1">
                <a:solidFill>
                  <a:schemeClr val="tx2"/>
                </a:solidFill>
              </a:rPr>
            </a:br>
            <a:endParaRPr lang="en-US" sz="2000" b="1">
              <a:solidFill>
                <a:schemeClr val="tx2"/>
              </a:solidFill>
            </a:endParaRPr>
          </a:p>
          <a:p>
            <a:pPr marL="287655" lvl="1" indent="-287655">
              <a:lnSpc>
                <a:spcPct val="90000"/>
              </a:lnSpc>
              <a:spcAft>
                <a:spcPts val="1200"/>
              </a:spcAft>
              <a:buClr>
                <a:schemeClr val="tx2"/>
              </a:buClr>
              <a:buFont typeface="Arial" panose="020B0604020202020204" pitchFamily="34" charset="0"/>
              <a:buChar char="•"/>
            </a:pPr>
            <a:r>
              <a:rPr lang="en-US"/>
              <a:t>Limited coverage, typically only 2-3% of calls</a:t>
            </a:r>
          </a:p>
          <a:p>
            <a:pPr marL="287655" lvl="1" indent="-287655">
              <a:lnSpc>
                <a:spcPct val="90000"/>
              </a:lnSpc>
              <a:spcAft>
                <a:spcPts val="1200"/>
              </a:spcAft>
              <a:buClr>
                <a:schemeClr val="tx2"/>
              </a:buClr>
              <a:buFont typeface="Arial" panose="020B0604020202020204" pitchFamily="34" charset="0"/>
              <a:buChar char="•"/>
            </a:pPr>
            <a:r>
              <a:rPr lang="en-US"/>
              <a:t>Random call selection, not related to a specific profile of calls</a:t>
            </a:r>
          </a:p>
          <a:p>
            <a:pPr marL="287655" lvl="1" indent="-287655">
              <a:lnSpc>
                <a:spcPct val="90000"/>
              </a:lnSpc>
              <a:spcAft>
                <a:spcPts val="1200"/>
              </a:spcAft>
              <a:buClr>
                <a:schemeClr val="tx2"/>
              </a:buClr>
              <a:buFont typeface="Arial" panose="020B0604020202020204" pitchFamily="34" charset="0"/>
              <a:buChar char="•"/>
            </a:pPr>
            <a:r>
              <a:rPr lang="en-US"/>
              <a:t>No extraction of business insights from those calls</a:t>
            </a:r>
          </a:p>
          <a:p>
            <a:pPr marL="287655" lvl="1" indent="-287655">
              <a:lnSpc>
                <a:spcPct val="90000"/>
              </a:lnSpc>
              <a:spcAft>
                <a:spcPts val="1200"/>
              </a:spcAft>
              <a:buClr>
                <a:schemeClr val="tx2"/>
              </a:buClr>
              <a:buFont typeface="Arial" panose="020B0604020202020204" pitchFamily="34" charset="0"/>
              <a:buChar char="•"/>
            </a:pPr>
            <a:r>
              <a:rPr lang="en-US"/>
              <a:t>Tedious, repetitive labor, prone to human error</a:t>
            </a:r>
          </a:p>
        </p:txBody>
      </p:sp>
    </p:spTree>
    <p:extLst>
      <p:ext uri="{BB962C8B-B14F-4D97-AF65-F5344CB8AC3E}">
        <p14:creationId xmlns:p14="http://schemas.microsoft.com/office/powerpoint/2010/main" val="3611307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5799A-ECD4-446B-7071-308940D5BD10}"/>
              </a:ext>
            </a:extLst>
          </p:cNvPr>
          <p:cNvSpPr>
            <a:spLocks noGrp="1"/>
          </p:cNvSpPr>
          <p:nvPr>
            <p:ph type="title" idx="4294967295"/>
          </p:nvPr>
        </p:nvSpPr>
        <p:spPr>
          <a:xfrm>
            <a:off x="4493248" y="534602"/>
            <a:ext cx="6979409" cy="1333527"/>
          </a:xfrm>
        </p:spPr>
        <p:txBody>
          <a:bodyPr anchor="t" anchorCtr="0">
            <a:noAutofit/>
          </a:bodyPr>
          <a:lstStyle/>
          <a:p>
            <a:pPr algn="ctr"/>
            <a:r>
              <a:rPr lang="en-US">
                <a:latin typeface="+mn-lt"/>
              </a:rPr>
              <a:t>Using AI to</a:t>
            </a:r>
            <a:br>
              <a:rPr lang="en-US">
                <a:latin typeface="+mn-lt"/>
              </a:rPr>
            </a:br>
            <a:r>
              <a:rPr lang="en-US" sz="2000">
                <a:latin typeface="+mn-lt"/>
              </a:rPr>
              <a:t>    </a:t>
            </a:r>
            <a:br>
              <a:rPr lang="en-US">
                <a:latin typeface="+mn-lt"/>
              </a:rPr>
            </a:br>
            <a:r>
              <a:rPr lang="en-US" sz="3200" b="1">
                <a:latin typeface="+mn-lt"/>
              </a:rPr>
              <a:t>Enhance Customer Experience </a:t>
            </a:r>
            <a:endParaRPr lang="en-US">
              <a:latin typeface="+mn-lt"/>
            </a:endParaRPr>
          </a:p>
        </p:txBody>
      </p:sp>
      <p:sp>
        <p:nvSpPr>
          <p:cNvPr id="10" name="Textfeld 9">
            <a:extLst>
              <a:ext uri="{FF2B5EF4-FFF2-40B4-BE49-F238E27FC236}">
                <a16:creationId xmlns:a16="http://schemas.microsoft.com/office/drawing/2014/main" id="{23D7DB55-D51A-8FC3-0C34-87E448A877CA}"/>
              </a:ext>
            </a:extLst>
          </p:cNvPr>
          <p:cNvSpPr txBox="1"/>
          <p:nvPr/>
        </p:nvSpPr>
        <p:spPr>
          <a:xfrm>
            <a:off x="5277396" y="2258047"/>
            <a:ext cx="6473217" cy="376410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0"/>
              </a:spcBef>
              <a:spcAft>
                <a:spcPts val="2400"/>
              </a:spcAft>
              <a:buClr>
                <a:schemeClr val="tx2"/>
              </a:buClr>
              <a:buSzTx/>
              <a:tabLst/>
              <a:defRPr/>
            </a:pPr>
            <a:r>
              <a:rPr kumimoji="0" lang="en-US" sz="2200" b="0" i="0" u="none" strike="noStrike" kern="1200" cap="none" spc="0" normalizeH="0">
                <a:ln>
                  <a:noFill/>
                </a:ln>
                <a:solidFill>
                  <a:srgbClr val="003261"/>
                </a:solidFill>
                <a:effectLst/>
                <a:uLnTx/>
                <a:uFillTx/>
                <a:ea typeface="+mn-ea"/>
                <a:cs typeface="+mn-cs"/>
              </a:rPr>
              <a:t>Measure the script adherence of your agents</a:t>
            </a:r>
          </a:p>
          <a:p>
            <a:pPr marR="0" lvl="0" algn="l" defTabSz="914400" rtl="0" eaLnBrk="1" fontAlgn="auto" latinLnBrk="0" hangingPunct="1">
              <a:lnSpc>
                <a:spcPct val="90000"/>
              </a:lnSpc>
              <a:spcBef>
                <a:spcPts val="0"/>
              </a:spcBef>
              <a:spcAft>
                <a:spcPts val="2400"/>
              </a:spcAft>
              <a:buClr>
                <a:schemeClr val="tx2"/>
              </a:buClr>
              <a:buSzTx/>
              <a:tabLst/>
              <a:defRPr/>
            </a:pPr>
            <a:r>
              <a:rPr kumimoji="0" lang="en-US" sz="2200" b="0" i="0" u="none" strike="noStrike" kern="1200" cap="none" spc="0" normalizeH="0">
                <a:ln>
                  <a:noFill/>
                </a:ln>
                <a:solidFill>
                  <a:srgbClr val="003261"/>
                </a:solidFill>
                <a:effectLst/>
                <a:uLnTx/>
                <a:uFillTx/>
                <a:ea typeface="+mn-ea"/>
                <a:cs typeface="+mn-cs"/>
              </a:rPr>
              <a:t>Identify calls with negative customer sentiment</a:t>
            </a:r>
            <a:endParaRPr lang="en-US" sz="2200" b="0" i="0" u="none" strike="noStrike" kern="1200" cap="none" spc="0" normalizeH="0">
              <a:ln>
                <a:noFill/>
              </a:ln>
              <a:solidFill>
                <a:srgbClr val="003261"/>
              </a:solidFill>
              <a:effectLst/>
              <a:uLnTx/>
              <a:uFillTx/>
            </a:endParaRPr>
          </a:p>
          <a:p>
            <a:pPr marR="0" lvl="0" algn="l" defTabSz="914400" rtl="0" eaLnBrk="1" fontAlgn="auto" latinLnBrk="0" hangingPunct="1">
              <a:lnSpc>
                <a:spcPct val="90000"/>
              </a:lnSpc>
              <a:spcBef>
                <a:spcPts val="0"/>
              </a:spcBef>
              <a:spcAft>
                <a:spcPts val="2400"/>
              </a:spcAft>
              <a:buClr>
                <a:schemeClr val="tx2"/>
              </a:buClr>
              <a:buSzTx/>
              <a:tabLst/>
              <a:defRPr/>
            </a:pPr>
            <a:r>
              <a:rPr kumimoji="0" lang="en-US" sz="2200" b="0" i="0" u="none" strike="noStrike" kern="1200" cap="none" spc="0" normalizeH="0">
                <a:ln>
                  <a:noFill/>
                </a:ln>
                <a:solidFill>
                  <a:srgbClr val="003261"/>
                </a:solidFill>
                <a:effectLst/>
                <a:uLnTx/>
                <a:uFillTx/>
                <a:ea typeface="+mn-ea"/>
                <a:cs typeface="+mn-cs"/>
              </a:rPr>
              <a:t>Identify customers at risk of churn</a:t>
            </a:r>
            <a:endParaRPr lang="en-US" sz="2200" b="0" i="0" u="none" strike="noStrike" kern="1200" cap="none" spc="0" normalizeH="0">
              <a:ln>
                <a:noFill/>
              </a:ln>
              <a:solidFill>
                <a:srgbClr val="003261"/>
              </a:solidFill>
              <a:effectLst/>
              <a:uLnTx/>
              <a:uFillTx/>
            </a:endParaRPr>
          </a:p>
          <a:p>
            <a:pPr marR="0" lvl="0" algn="l" defTabSz="914400" rtl="0" eaLnBrk="1" fontAlgn="auto" latinLnBrk="0" hangingPunct="1">
              <a:lnSpc>
                <a:spcPct val="90000"/>
              </a:lnSpc>
              <a:spcBef>
                <a:spcPts val="0"/>
              </a:spcBef>
              <a:spcAft>
                <a:spcPts val="2400"/>
              </a:spcAft>
              <a:buClr>
                <a:schemeClr val="tx2"/>
              </a:buClr>
              <a:buSzTx/>
              <a:tabLst/>
              <a:defRPr/>
            </a:pPr>
            <a:r>
              <a:rPr kumimoji="0" lang="en-US" sz="2200" b="0" i="0" u="none" strike="noStrike" kern="1200" cap="none" spc="0" normalizeH="0">
                <a:ln>
                  <a:noFill/>
                </a:ln>
                <a:solidFill>
                  <a:srgbClr val="003261"/>
                </a:solidFill>
                <a:effectLst/>
                <a:uLnTx/>
                <a:uFillTx/>
                <a:ea typeface="+mn-ea"/>
                <a:cs typeface="+mn-cs"/>
              </a:rPr>
              <a:t>Unearth inappropriate language and behavior</a:t>
            </a:r>
            <a:endParaRPr lang="en-US" sz="2200" b="0" i="0" u="none" strike="noStrike" kern="1200" cap="none" spc="0" normalizeH="0">
              <a:ln>
                <a:noFill/>
              </a:ln>
              <a:solidFill>
                <a:srgbClr val="003261"/>
              </a:solidFill>
              <a:effectLst/>
              <a:uLnTx/>
              <a:uFillTx/>
            </a:endParaRPr>
          </a:p>
          <a:p>
            <a:pPr marR="0" lvl="0" algn="l" defTabSz="914400" rtl="0" eaLnBrk="1" fontAlgn="auto" latinLnBrk="0" hangingPunct="1">
              <a:lnSpc>
                <a:spcPct val="90000"/>
              </a:lnSpc>
              <a:spcBef>
                <a:spcPts val="0"/>
              </a:spcBef>
              <a:spcAft>
                <a:spcPts val="2400"/>
              </a:spcAft>
              <a:buClr>
                <a:schemeClr val="tx2"/>
              </a:buClr>
              <a:buSzTx/>
              <a:tabLst/>
              <a:defRPr/>
            </a:pPr>
            <a:r>
              <a:rPr kumimoji="0" lang="en-US" sz="2200" b="0" i="0" u="none" strike="noStrike" kern="1200" cap="none" spc="0" normalizeH="0">
                <a:ln>
                  <a:noFill/>
                </a:ln>
                <a:solidFill>
                  <a:srgbClr val="003261"/>
                </a:solidFill>
                <a:effectLst/>
                <a:uLnTx/>
                <a:uFillTx/>
                <a:ea typeface="+mn-ea"/>
                <a:cs typeface="+mn-cs"/>
              </a:rPr>
              <a:t>Auto-categorize calls </a:t>
            </a:r>
          </a:p>
          <a:p>
            <a:pPr marR="0" lvl="0" algn="l" defTabSz="914400" rtl="0" eaLnBrk="1" fontAlgn="auto" latinLnBrk="0" hangingPunct="1">
              <a:lnSpc>
                <a:spcPct val="90000"/>
              </a:lnSpc>
              <a:spcBef>
                <a:spcPts val="0"/>
              </a:spcBef>
              <a:spcAft>
                <a:spcPts val="2400"/>
              </a:spcAft>
              <a:buClr>
                <a:schemeClr val="tx2"/>
              </a:buClr>
              <a:buSzTx/>
              <a:tabLst/>
              <a:defRPr/>
            </a:pPr>
            <a:r>
              <a:rPr kumimoji="0" lang="en-US" sz="2200" b="0" i="0" u="none" strike="noStrike" kern="1200" cap="none" spc="0" normalizeH="0">
                <a:ln>
                  <a:noFill/>
                </a:ln>
                <a:solidFill>
                  <a:srgbClr val="003261"/>
                </a:solidFill>
                <a:effectLst/>
                <a:uLnTx/>
                <a:uFillTx/>
                <a:ea typeface="+mn-ea"/>
                <a:cs typeface="+mn-cs"/>
              </a:rPr>
              <a:t>Provide automatic meeting summaries and extract action items</a:t>
            </a:r>
            <a:endParaRPr lang="en-US" sz="2200" b="0" i="0" u="none" strike="noStrike" kern="1200" cap="none" spc="0" normalizeH="0">
              <a:ln>
                <a:noFill/>
              </a:ln>
              <a:solidFill>
                <a:srgbClr val="003261"/>
              </a:solidFill>
              <a:effectLst/>
              <a:uLnTx/>
              <a:uFillTx/>
            </a:endParaRPr>
          </a:p>
        </p:txBody>
      </p:sp>
      <p:pic>
        <p:nvPicPr>
          <p:cNvPr id="2" name="Picture Placeholder 11" descr="Background pattern&#10;&#10;Description automatically generated">
            <a:extLst>
              <a:ext uri="{FF2B5EF4-FFF2-40B4-BE49-F238E27FC236}">
                <a16:creationId xmlns:a16="http://schemas.microsoft.com/office/drawing/2014/main" id="{337629EF-322C-1516-0ECE-CEE662D94C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197531" cy="6858000"/>
          </a:xfrm>
          <a:prstGeom prst="homePlate">
            <a:avLst>
              <a:gd name="adj" fmla="val 18066"/>
            </a:avLst>
          </a:prstGeom>
        </p:spPr>
      </p:pic>
      <p:sp>
        <p:nvSpPr>
          <p:cNvPr id="9" name="Titel 4">
            <a:extLst>
              <a:ext uri="{FF2B5EF4-FFF2-40B4-BE49-F238E27FC236}">
                <a16:creationId xmlns:a16="http://schemas.microsoft.com/office/drawing/2014/main" id="{23562E50-8F77-219E-E0C2-9C85EE118614}"/>
              </a:ext>
            </a:extLst>
          </p:cNvPr>
          <p:cNvSpPr txBox="1">
            <a:spLocks/>
          </p:cNvSpPr>
          <p:nvPr/>
        </p:nvSpPr>
        <p:spPr>
          <a:xfrm>
            <a:off x="450098" y="2608767"/>
            <a:ext cx="3155251" cy="1640466"/>
          </a:xfrm>
          <a:prstGeom prst="rect">
            <a:avLst/>
          </a:prstGeom>
        </p:spPr>
        <p:txBody>
          <a:bodyPr vert="horz" lIns="0" tIns="0" rIns="0" bIns="0" rtlCol="0" anchor="ctr" anchorCtr="0">
            <a:noAutofit/>
          </a:bodyPr>
          <a:lstStyle>
            <a:lvl1pPr algn="ctr">
              <a:lnSpc>
                <a:spcPct val="90000"/>
              </a:lnSpc>
              <a:spcBef>
                <a:spcPct val="0"/>
              </a:spcBef>
              <a:buNone/>
              <a:defRPr sz="3200">
                <a:solidFill>
                  <a:schemeClr val="accent1"/>
                </a:solidFill>
                <a:latin typeface="Arial Black" panose="020B0A04020102020204" pitchFamily="34" charset="0"/>
                <a:ea typeface="+mj-ea"/>
                <a:cs typeface="+mj-cs"/>
              </a:defRPr>
            </a:lvl1pPr>
          </a:lstStyle>
          <a:p>
            <a:r>
              <a:rPr lang="en-US" sz="3600"/>
              <a:t>Grow </a:t>
            </a:r>
          </a:p>
          <a:p>
            <a:r>
              <a:rPr lang="en-US" sz="3600"/>
              <a:t>your </a:t>
            </a:r>
          </a:p>
          <a:p>
            <a:r>
              <a:rPr lang="en-US" sz="3600"/>
              <a:t>business</a:t>
            </a:r>
          </a:p>
        </p:txBody>
      </p:sp>
      <p:pic>
        <p:nvPicPr>
          <p:cNvPr id="4" name="Graphic 3">
            <a:extLst>
              <a:ext uri="{FF2B5EF4-FFF2-40B4-BE49-F238E27FC236}">
                <a16:creationId xmlns:a16="http://schemas.microsoft.com/office/drawing/2014/main" id="{03C2511D-4D72-B52A-3C8B-F5D20181BC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598" y="2203821"/>
            <a:ext cx="457200" cy="457200"/>
          </a:xfrm>
          <a:prstGeom prst="rect">
            <a:avLst/>
          </a:prstGeom>
        </p:spPr>
      </p:pic>
      <p:pic>
        <p:nvPicPr>
          <p:cNvPr id="6" name="Graphic 5">
            <a:extLst>
              <a:ext uri="{FF2B5EF4-FFF2-40B4-BE49-F238E27FC236}">
                <a16:creationId xmlns:a16="http://schemas.microsoft.com/office/drawing/2014/main" id="{30F8321A-7CA9-B948-FB76-5D59DEED6C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598" y="2817232"/>
            <a:ext cx="457200" cy="457200"/>
          </a:xfrm>
          <a:prstGeom prst="rect">
            <a:avLst/>
          </a:prstGeom>
        </p:spPr>
      </p:pic>
      <p:pic>
        <p:nvPicPr>
          <p:cNvPr id="7" name="Graphic 6">
            <a:extLst>
              <a:ext uri="{FF2B5EF4-FFF2-40B4-BE49-F238E27FC236}">
                <a16:creationId xmlns:a16="http://schemas.microsoft.com/office/drawing/2014/main" id="{B37E0153-9CEE-7751-BB28-4D38571192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598" y="3430643"/>
            <a:ext cx="457200" cy="457200"/>
          </a:xfrm>
          <a:prstGeom prst="rect">
            <a:avLst/>
          </a:prstGeom>
        </p:spPr>
      </p:pic>
      <p:pic>
        <p:nvPicPr>
          <p:cNvPr id="8" name="Graphic 7">
            <a:extLst>
              <a:ext uri="{FF2B5EF4-FFF2-40B4-BE49-F238E27FC236}">
                <a16:creationId xmlns:a16="http://schemas.microsoft.com/office/drawing/2014/main" id="{F1590FBE-7046-C1EC-7FBE-8DCE62F1A8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598" y="4044054"/>
            <a:ext cx="457200" cy="457200"/>
          </a:xfrm>
          <a:prstGeom prst="rect">
            <a:avLst/>
          </a:prstGeom>
        </p:spPr>
      </p:pic>
      <p:pic>
        <p:nvPicPr>
          <p:cNvPr id="11" name="Graphic 10">
            <a:extLst>
              <a:ext uri="{FF2B5EF4-FFF2-40B4-BE49-F238E27FC236}">
                <a16:creationId xmlns:a16="http://schemas.microsoft.com/office/drawing/2014/main" id="{41C3D687-319E-1A5A-F7AE-1C1EFB249E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598" y="4657464"/>
            <a:ext cx="457200" cy="457200"/>
          </a:xfrm>
          <a:prstGeom prst="rect">
            <a:avLst/>
          </a:prstGeom>
        </p:spPr>
      </p:pic>
      <p:pic>
        <p:nvPicPr>
          <p:cNvPr id="12" name="Graphic 11">
            <a:extLst>
              <a:ext uri="{FF2B5EF4-FFF2-40B4-BE49-F238E27FC236}">
                <a16:creationId xmlns:a16="http://schemas.microsoft.com/office/drawing/2014/main" id="{3D1C8B32-96E5-666D-31AF-2436E649D2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25598" y="5404228"/>
            <a:ext cx="457200" cy="457200"/>
          </a:xfrm>
          <a:prstGeom prst="rect">
            <a:avLst/>
          </a:prstGeom>
        </p:spPr>
      </p:pic>
    </p:spTree>
    <p:extLst>
      <p:ext uri="{BB962C8B-B14F-4D97-AF65-F5344CB8AC3E}">
        <p14:creationId xmlns:p14="http://schemas.microsoft.com/office/powerpoint/2010/main" val="385926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1" descr="Background pattern&#10;&#10;Description automatically generated">
            <a:extLst>
              <a:ext uri="{FF2B5EF4-FFF2-40B4-BE49-F238E27FC236}">
                <a16:creationId xmlns:a16="http://schemas.microsoft.com/office/drawing/2014/main" id="{A9B577E1-5326-F980-DE41-28D21DF7BE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197531" cy="6858000"/>
          </a:xfrm>
          <a:prstGeom prst="homePlate">
            <a:avLst>
              <a:gd name="adj" fmla="val 18066"/>
            </a:avLst>
          </a:prstGeom>
        </p:spPr>
      </p:pic>
      <p:sp>
        <p:nvSpPr>
          <p:cNvPr id="5" name="Title 4">
            <a:extLst>
              <a:ext uri="{FF2B5EF4-FFF2-40B4-BE49-F238E27FC236}">
                <a16:creationId xmlns:a16="http://schemas.microsoft.com/office/drawing/2014/main" id="{2E35799A-ECD4-446B-7071-308940D5BD10}"/>
              </a:ext>
            </a:extLst>
          </p:cNvPr>
          <p:cNvSpPr>
            <a:spLocks noGrp="1"/>
          </p:cNvSpPr>
          <p:nvPr>
            <p:ph type="title" idx="4294967295"/>
          </p:nvPr>
        </p:nvSpPr>
        <p:spPr>
          <a:xfrm>
            <a:off x="4794764" y="481782"/>
            <a:ext cx="6578634" cy="1733432"/>
          </a:xfrm>
        </p:spPr>
        <p:txBody>
          <a:bodyPr anchor="t" anchorCtr="0">
            <a:noAutofit/>
          </a:bodyPr>
          <a:lstStyle/>
          <a:p>
            <a:pPr algn="ctr"/>
            <a:r>
              <a:rPr lang="de-DE"/>
              <a:t>Applying AI to</a:t>
            </a:r>
            <a:br>
              <a:rPr lang="de-DE"/>
            </a:br>
            <a:r>
              <a:rPr lang="de-DE" sz="2000"/>
              <a:t>   </a:t>
            </a:r>
            <a:br>
              <a:rPr lang="de-DE"/>
            </a:br>
            <a:r>
              <a:rPr lang="en-US" sz="3200" b="1"/>
              <a:t>Truly Understand All Customer Communication</a:t>
            </a:r>
            <a:endParaRPr lang="de-DE"/>
          </a:p>
        </p:txBody>
      </p:sp>
      <p:sp>
        <p:nvSpPr>
          <p:cNvPr id="9" name="Titel 4">
            <a:extLst>
              <a:ext uri="{FF2B5EF4-FFF2-40B4-BE49-F238E27FC236}">
                <a16:creationId xmlns:a16="http://schemas.microsoft.com/office/drawing/2014/main" id="{23562E50-8F77-219E-E0C2-9C85EE118614}"/>
              </a:ext>
            </a:extLst>
          </p:cNvPr>
          <p:cNvSpPr txBox="1">
            <a:spLocks/>
          </p:cNvSpPr>
          <p:nvPr/>
        </p:nvSpPr>
        <p:spPr>
          <a:xfrm>
            <a:off x="572722" y="2321868"/>
            <a:ext cx="2926955" cy="2214264"/>
          </a:xfrm>
          <a:prstGeom prst="rect">
            <a:avLst/>
          </a:prstGeom>
        </p:spPr>
        <p:txBody>
          <a:bodyPr vert="horz" lIns="0" tIns="0" rIns="0" bIns="0" rtlCol="0" anchor="ctr" anchorCtr="1">
            <a:noAutofit/>
          </a:bodyPr>
          <a:lstStyle>
            <a:lvl1pPr algn="ctr">
              <a:lnSpc>
                <a:spcPct val="90000"/>
              </a:lnSpc>
              <a:spcBef>
                <a:spcPct val="0"/>
              </a:spcBef>
              <a:buNone/>
              <a:defRPr sz="3200">
                <a:solidFill>
                  <a:schemeClr val="accent1"/>
                </a:solidFill>
                <a:latin typeface="Arial Black" panose="020B0A04020102020204" pitchFamily="34" charset="0"/>
                <a:ea typeface="+mj-ea"/>
                <a:cs typeface="+mj-cs"/>
              </a:defRPr>
            </a:lvl1pPr>
          </a:lstStyle>
          <a:p>
            <a:r>
              <a:rPr lang="de-DE" sz="3600"/>
              <a:t>De-risk</a:t>
            </a:r>
          </a:p>
          <a:p>
            <a:r>
              <a:rPr lang="de-DE" sz="3600"/>
              <a:t>your business</a:t>
            </a:r>
          </a:p>
        </p:txBody>
      </p:sp>
      <p:sp>
        <p:nvSpPr>
          <p:cNvPr id="10" name="Textfeld 9">
            <a:extLst>
              <a:ext uri="{FF2B5EF4-FFF2-40B4-BE49-F238E27FC236}">
                <a16:creationId xmlns:a16="http://schemas.microsoft.com/office/drawing/2014/main" id="{23D7DB55-D51A-8FC3-0C34-87E448A877CA}"/>
              </a:ext>
            </a:extLst>
          </p:cNvPr>
          <p:cNvSpPr txBox="1"/>
          <p:nvPr/>
        </p:nvSpPr>
        <p:spPr>
          <a:xfrm>
            <a:off x="5376527" y="2338682"/>
            <a:ext cx="6179748" cy="4068806"/>
          </a:xfrm>
          <a:prstGeom prst="rect">
            <a:avLst/>
          </a:prstGeom>
          <a:noFill/>
        </p:spPr>
        <p:txBody>
          <a:bodyPr wrap="square">
            <a:spAutoFit/>
          </a:bodyPr>
          <a:lstStyle/>
          <a:p>
            <a:pPr>
              <a:lnSpc>
                <a:spcPct val="90000"/>
              </a:lnSpc>
              <a:spcAft>
                <a:spcPts val="2400"/>
              </a:spcAft>
              <a:buClr>
                <a:schemeClr val="tx2"/>
              </a:buClr>
              <a:defRPr/>
            </a:pPr>
            <a:r>
              <a:rPr lang="en-US" sz="2200">
                <a:solidFill>
                  <a:srgbClr val="003261"/>
                </a:solidFill>
              </a:rPr>
              <a:t>Validating that all disclaimers have been said</a:t>
            </a:r>
          </a:p>
          <a:p>
            <a:pPr>
              <a:lnSpc>
                <a:spcPct val="90000"/>
              </a:lnSpc>
              <a:spcAft>
                <a:spcPts val="2400"/>
              </a:spcAft>
              <a:buClr>
                <a:schemeClr val="tx2"/>
              </a:buClr>
              <a:defRPr/>
            </a:pPr>
            <a:r>
              <a:rPr lang="en-US" sz="2200">
                <a:solidFill>
                  <a:srgbClr val="003261"/>
                </a:solidFill>
              </a:rPr>
              <a:t>Auto-categorizing regulated (e.g., FCA, MiFID, Dodd Frank, HIPAA) vs. non-regulated calls</a:t>
            </a:r>
          </a:p>
          <a:p>
            <a:pPr>
              <a:lnSpc>
                <a:spcPct val="90000"/>
              </a:lnSpc>
              <a:spcAft>
                <a:spcPts val="2400"/>
              </a:spcAft>
              <a:buClr>
                <a:schemeClr val="tx2"/>
              </a:buClr>
              <a:defRPr/>
            </a:pPr>
            <a:r>
              <a:rPr lang="en-US" sz="2200">
                <a:solidFill>
                  <a:srgbClr val="003261"/>
                </a:solidFill>
              </a:rPr>
              <a:t>Identifying calls that contain personal data</a:t>
            </a:r>
          </a:p>
          <a:p>
            <a:pPr>
              <a:lnSpc>
                <a:spcPct val="90000"/>
              </a:lnSpc>
              <a:spcAft>
                <a:spcPts val="2400"/>
              </a:spcAft>
              <a:buClr>
                <a:schemeClr val="tx2"/>
              </a:buClr>
              <a:defRPr/>
            </a:pPr>
            <a:r>
              <a:rPr lang="en-US" sz="2200">
                <a:solidFill>
                  <a:srgbClr val="003261"/>
                </a:solidFill>
              </a:rPr>
              <a:t>Auto-categorizing calls with PCI-DSS sensitive information (e.g., credit cards)</a:t>
            </a:r>
          </a:p>
          <a:p>
            <a:pPr>
              <a:lnSpc>
                <a:spcPct val="90000"/>
              </a:lnSpc>
              <a:spcAft>
                <a:spcPts val="2400"/>
              </a:spcAft>
              <a:buClr>
                <a:schemeClr val="tx2"/>
              </a:buClr>
              <a:defRPr/>
            </a:pPr>
            <a:r>
              <a:rPr lang="en-US" sz="2200">
                <a:solidFill>
                  <a:srgbClr val="003261"/>
                </a:solidFill>
              </a:rPr>
              <a:t>Identifying customer complaints</a:t>
            </a:r>
          </a:p>
          <a:p>
            <a:pPr>
              <a:lnSpc>
                <a:spcPct val="90000"/>
              </a:lnSpc>
              <a:spcAft>
                <a:spcPts val="2400"/>
              </a:spcAft>
              <a:buClr>
                <a:schemeClr val="tx2"/>
              </a:buClr>
              <a:defRPr/>
            </a:pPr>
            <a:r>
              <a:rPr lang="en-US" sz="2200">
                <a:solidFill>
                  <a:srgbClr val="003261"/>
                </a:solidFill>
              </a:rPr>
              <a:t>Unearthing inappropriate consulting</a:t>
            </a:r>
          </a:p>
        </p:txBody>
      </p:sp>
      <p:pic>
        <p:nvPicPr>
          <p:cNvPr id="3" name="Graphic 2">
            <a:extLst>
              <a:ext uri="{FF2B5EF4-FFF2-40B4-BE49-F238E27FC236}">
                <a16:creationId xmlns:a16="http://schemas.microsoft.com/office/drawing/2014/main" id="{F49D8300-7005-33D1-4FAF-1A9EC5DE8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226" y="2317032"/>
            <a:ext cx="457200" cy="457200"/>
          </a:xfrm>
          <a:prstGeom prst="rect">
            <a:avLst/>
          </a:prstGeom>
        </p:spPr>
      </p:pic>
      <p:pic>
        <p:nvPicPr>
          <p:cNvPr id="4" name="Graphic 3">
            <a:extLst>
              <a:ext uri="{FF2B5EF4-FFF2-40B4-BE49-F238E27FC236}">
                <a16:creationId xmlns:a16="http://schemas.microsoft.com/office/drawing/2014/main" id="{6A7AC411-F50B-33A5-AB70-A0B166DDFE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226" y="3078490"/>
            <a:ext cx="457200" cy="457200"/>
          </a:xfrm>
          <a:prstGeom prst="rect">
            <a:avLst/>
          </a:prstGeom>
        </p:spPr>
      </p:pic>
      <p:pic>
        <p:nvPicPr>
          <p:cNvPr id="6" name="Graphic 5">
            <a:extLst>
              <a:ext uri="{FF2B5EF4-FFF2-40B4-BE49-F238E27FC236}">
                <a16:creationId xmlns:a16="http://schemas.microsoft.com/office/drawing/2014/main" id="{2A8EEE0C-87FB-C919-F5C2-6FA4DE4387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226" y="3813825"/>
            <a:ext cx="457200" cy="457200"/>
          </a:xfrm>
          <a:prstGeom prst="rect">
            <a:avLst/>
          </a:prstGeom>
        </p:spPr>
      </p:pic>
      <p:pic>
        <p:nvPicPr>
          <p:cNvPr id="7" name="Graphic 6">
            <a:extLst>
              <a:ext uri="{FF2B5EF4-FFF2-40B4-BE49-F238E27FC236}">
                <a16:creationId xmlns:a16="http://schemas.microsoft.com/office/drawing/2014/main" id="{C0DC57B2-4A6F-6D84-7A1E-5B0AF0656E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226" y="4575283"/>
            <a:ext cx="457200" cy="457200"/>
          </a:xfrm>
          <a:prstGeom prst="rect">
            <a:avLst/>
          </a:prstGeom>
        </p:spPr>
      </p:pic>
      <p:pic>
        <p:nvPicPr>
          <p:cNvPr id="8" name="Graphic 7">
            <a:extLst>
              <a:ext uri="{FF2B5EF4-FFF2-40B4-BE49-F238E27FC236}">
                <a16:creationId xmlns:a16="http://schemas.microsoft.com/office/drawing/2014/main" id="{BD23B5B4-C584-6E1B-47EE-B0ED79F99E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226" y="5345445"/>
            <a:ext cx="457200" cy="457200"/>
          </a:xfrm>
          <a:prstGeom prst="rect">
            <a:avLst/>
          </a:prstGeom>
        </p:spPr>
      </p:pic>
      <p:pic>
        <p:nvPicPr>
          <p:cNvPr id="11" name="Graphic 10">
            <a:extLst>
              <a:ext uri="{FF2B5EF4-FFF2-40B4-BE49-F238E27FC236}">
                <a16:creationId xmlns:a16="http://schemas.microsoft.com/office/drawing/2014/main" id="{AB8F1BC0-B626-166E-AAF3-D52E4993F0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226" y="5926744"/>
            <a:ext cx="457200" cy="457200"/>
          </a:xfrm>
          <a:prstGeom prst="rect">
            <a:avLst/>
          </a:prstGeom>
        </p:spPr>
      </p:pic>
    </p:spTree>
    <p:extLst>
      <p:ext uri="{BB962C8B-B14F-4D97-AF65-F5344CB8AC3E}">
        <p14:creationId xmlns:p14="http://schemas.microsoft.com/office/powerpoint/2010/main" val="355268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07689F-FE43-E50C-8E4B-7C77C43D8307}"/>
              </a:ext>
            </a:extLst>
          </p:cNvPr>
          <p:cNvSpPr>
            <a:spLocks noGrp="1"/>
          </p:cNvSpPr>
          <p:nvPr>
            <p:ph type="title"/>
          </p:nvPr>
        </p:nvSpPr>
        <p:spPr>
          <a:xfrm>
            <a:off x="1005840" y="582098"/>
            <a:ext cx="10173109" cy="921721"/>
          </a:xfrm>
        </p:spPr>
        <p:txBody>
          <a:bodyPr>
            <a:noAutofit/>
          </a:bodyPr>
          <a:lstStyle/>
          <a:p>
            <a:r>
              <a:rPr lang="en-US" sz="3200" b="1" i="1">
                <a:latin typeface="+mn-lt"/>
              </a:rPr>
              <a:t>Recording Insights AI… </a:t>
            </a:r>
            <a:r>
              <a:rPr lang="en-US" sz="3200">
                <a:latin typeface="+mn-lt"/>
              </a:rPr>
              <a:t>Turns Communication Into Business Value</a:t>
            </a:r>
            <a:endParaRPr lang="en-PH" sz="3200">
              <a:latin typeface="+mn-lt"/>
            </a:endParaRPr>
          </a:p>
        </p:txBody>
      </p:sp>
      <p:sp>
        <p:nvSpPr>
          <p:cNvPr id="21" name="Textfeld 25">
            <a:extLst>
              <a:ext uri="{FF2B5EF4-FFF2-40B4-BE49-F238E27FC236}">
                <a16:creationId xmlns:a16="http://schemas.microsoft.com/office/drawing/2014/main" id="{1CFEE365-9792-A4F8-5AF6-4372F3C11E60}"/>
              </a:ext>
            </a:extLst>
          </p:cNvPr>
          <p:cNvSpPr txBox="1"/>
          <p:nvPr/>
        </p:nvSpPr>
        <p:spPr>
          <a:xfrm>
            <a:off x="4446305" y="2227732"/>
            <a:ext cx="5880688" cy="369332"/>
          </a:xfrm>
          <a:prstGeom prst="rect">
            <a:avLst/>
          </a:prstGeom>
          <a:noFill/>
        </p:spPr>
        <p:txBody>
          <a:bodyPr wrap="square" lIns="91440" tIns="45720" rIns="91440" bIns="45720" anchor="t">
            <a:spAutoFit/>
          </a:bodyPr>
          <a:lstStyle/>
          <a:p>
            <a:pPr marL="182245" indent="-182245"/>
            <a:r>
              <a:rPr lang="en-US" b="1">
                <a:solidFill>
                  <a:srgbClr val="003261"/>
                </a:solidFill>
              </a:rPr>
              <a:t>AI-driven analysis </a:t>
            </a:r>
            <a:r>
              <a:rPr lang="en-US">
                <a:solidFill>
                  <a:srgbClr val="003261"/>
                </a:solidFill>
              </a:rPr>
              <a:t>of</a:t>
            </a:r>
            <a:r>
              <a:rPr lang="en-US" b="1">
                <a:solidFill>
                  <a:srgbClr val="003261"/>
                </a:solidFill>
              </a:rPr>
              <a:t> </a:t>
            </a:r>
            <a:r>
              <a:rPr lang="en-US">
                <a:solidFill>
                  <a:srgbClr val="003261"/>
                </a:solidFill>
              </a:rPr>
              <a:t>the voice transcript</a:t>
            </a:r>
            <a:endParaRPr lang="en-US" sz="2000"/>
          </a:p>
        </p:txBody>
      </p:sp>
      <p:sp>
        <p:nvSpPr>
          <p:cNvPr id="22" name="Textfeld 27">
            <a:extLst>
              <a:ext uri="{FF2B5EF4-FFF2-40B4-BE49-F238E27FC236}">
                <a16:creationId xmlns:a16="http://schemas.microsoft.com/office/drawing/2014/main" id="{CDD2D2C3-F3FD-A7F5-CC76-EBD0668D8134}"/>
              </a:ext>
            </a:extLst>
          </p:cNvPr>
          <p:cNvSpPr txBox="1"/>
          <p:nvPr/>
        </p:nvSpPr>
        <p:spPr>
          <a:xfrm>
            <a:off x="4824495" y="2992639"/>
            <a:ext cx="6642750" cy="369332"/>
          </a:xfrm>
          <a:prstGeom prst="rect">
            <a:avLst/>
          </a:prstGeom>
          <a:noFill/>
        </p:spPr>
        <p:txBody>
          <a:bodyPr wrap="square">
            <a:spAutoFit/>
          </a:bodyPr>
          <a:lstStyle/>
          <a:p>
            <a:pPr marL="182563" indent="-182563"/>
            <a:r>
              <a:rPr lang="en-US" b="1">
                <a:solidFill>
                  <a:srgbClr val="003261"/>
                </a:solidFill>
              </a:rPr>
              <a:t>Automated scan </a:t>
            </a:r>
            <a:r>
              <a:rPr lang="en-US">
                <a:solidFill>
                  <a:srgbClr val="003261"/>
                </a:solidFill>
              </a:rPr>
              <a:t>for critical keywords, patterns and phrases</a:t>
            </a:r>
          </a:p>
        </p:txBody>
      </p:sp>
      <p:sp>
        <p:nvSpPr>
          <p:cNvPr id="25" name="Textfeld 32">
            <a:extLst>
              <a:ext uri="{FF2B5EF4-FFF2-40B4-BE49-F238E27FC236}">
                <a16:creationId xmlns:a16="http://schemas.microsoft.com/office/drawing/2014/main" id="{3EF832AE-4028-D001-18FB-A2203C6F0F0C}"/>
              </a:ext>
            </a:extLst>
          </p:cNvPr>
          <p:cNvSpPr txBox="1"/>
          <p:nvPr/>
        </p:nvSpPr>
        <p:spPr>
          <a:xfrm>
            <a:off x="4984410" y="3873028"/>
            <a:ext cx="6388011" cy="369332"/>
          </a:xfrm>
          <a:prstGeom prst="rect">
            <a:avLst/>
          </a:prstGeom>
          <a:noFill/>
        </p:spPr>
        <p:txBody>
          <a:bodyPr wrap="square">
            <a:spAutoFit/>
          </a:bodyPr>
          <a:lstStyle/>
          <a:p>
            <a:pPr marL="182563" indent="-182563"/>
            <a:r>
              <a:rPr lang="en-US">
                <a:solidFill>
                  <a:srgbClr val="003261"/>
                </a:solidFill>
              </a:rPr>
              <a:t>Use of predefined </a:t>
            </a:r>
            <a:r>
              <a:rPr lang="en-US" b="1">
                <a:solidFill>
                  <a:srgbClr val="003261"/>
                </a:solidFill>
              </a:rPr>
              <a:t>templates </a:t>
            </a:r>
            <a:r>
              <a:rPr lang="en-US">
                <a:solidFill>
                  <a:srgbClr val="003261"/>
                </a:solidFill>
              </a:rPr>
              <a:t>for rules, patterns or categories</a:t>
            </a:r>
          </a:p>
        </p:txBody>
      </p:sp>
      <p:sp>
        <p:nvSpPr>
          <p:cNvPr id="26" name="Textfeld 33">
            <a:extLst>
              <a:ext uri="{FF2B5EF4-FFF2-40B4-BE49-F238E27FC236}">
                <a16:creationId xmlns:a16="http://schemas.microsoft.com/office/drawing/2014/main" id="{429EF773-3F80-E90B-01B3-01117F28BE01}"/>
              </a:ext>
            </a:extLst>
          </p:cNvPr>
          <p:cNvSpPr txBox="1"/>
          <p:nvPr/>
        </p:nvSpPr>
        <p:spPr>
          <a:xfrm>
            <a:off x="4586669" y="5503089"/>
            <a:ext cx="6353374" cy="369332"/>
          </a:xfrm>
          <a:prstGeom prst="rect">
            <a:avLst/>
          </a:prstGeom>
          <a:noFill/>
        </p:spPr>
        <p:txBody>
          <a:bodyPr wrap="square">
            <a:spAutoFit/>
          </a:bodyPr>
          <a:lstStyle/>
          <a:p>
            <a:pPr marL="182563" indent="-182563"/>
            <a:r>
              <a:rPr lang="en-US">
                <a:solidFill>
                  <a:srgbClr val="003261"/>
                </a:solidFill>
              </a:rPr>
              <a:t>… and embedding above </a:t>
            </a:r>
            <a:r>
              <a:rPr lang="en-US" b="1">
                <a:solidFill>
                  <a:srgbClr val="003261"/>
                </a:solidFill>
              </a:rPr>
              <a:t>policies into workflows</a:t>
            </a:r>
            <a:r>
              <a:rPr lang="en-US">
                <a:solidFill>
                  <a:srgbClr val="003261"/>
                </a:solidFill>
              </a:rPr>
              <a:t>!</a:t>
            </a:r>
          </a:p>
        </p:txBody>
      </p:sp>
      <p:sp>
        <p:nvSpPr>
          <p:cNvPr id="7" name="Textfeld 32">
            <a:extLst>
              <a:ext uri="{FF2B5EF4-FFF2-40B4-BE49-F238E27FC236}">
                <a16:creationId xmlns:a16="http://schemas.microsoft.com/office/drawing/2014/main" id="{C75BDB82-C7D4-B8F2-626B-1767EEE880B5}"/>
              </a:ext>
            </a:extLst>
          </p:cNvPr>
          <p:cNvSpPr txBox="1"/>
          <p:nvPr/>
        </p:nvSpPr>
        <p:spPr>
          <a:xfrm>
            <a:off x="4878304" y="4714734"/>
            <a:ext cx="6090189" cy="369332"/>
          </a:xfrm>
          <a:prstGeom prst="rect">
            <a:avLst/>
          </a:prstGeom>
          <a:noFill/>
        </p:spPr>
        <p:txBody>
          <a:bodyPr wrap="square">
            <a:spAutoFit/>
          </a:bodyPr>
          <a:lstStyle/>
          <a:p>
            <a:pPr marL="182563" indent="-182563"/>
            <a:r>
              <a:rPr lang="en-US" b="1">
                <a:solidFill>
                  <a:srgbClr val="003261"/>
                </a:solidFill>
              </a:rPr>
              <a:t>Just ask </a:t>
            </a:r>
            <a:r>
              <a:rPr lang="en-US">
                <a:solidFill>
                  <a:srgbClr val="003261"/>
                </a:solidFill>
              </a:rPr>
              <a:t>– Azure OpenAI answers!</a:t>
            </a:r>
          </a:p>
        </p:txBody>
      </p:sp>
      <p:sp>
        <p:nvSpPr>
          <p:cNvPr id="2" name="Bogen 1">
            <a:extLst>
              <a:ext uri="{FF2B5EF4-FFF2-40B4-BE49-F238E27FC236}">
                <a16:creationId xmlns:a16="http://schemas.microsoft.com/office/drawing/2014/main" id="{6A78017B-7C19-E606-5FA7-A726D7629FA8}"/>
              </a:ext>
            </a:extLst>
          </p:cNvPr>
          <p:cNvSpPr/>
          <p:nvPr/>
        </p:nvSpPr>
        <p:spPr bwMode="gray">
          <a:xfrm>
            <a:off x="-1815204" y="909469"/>
            <a:ext cx="6422238" cy="6421848"/>
          </a:xfrm>
          <a:prstGeom prst="arc">
            <a:avLst>
              <a:gd name="adj1" fmla="val 19002137"/>
              <a:gd name="adj2" fmla="val 250745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3" name="Ellipse 2">
            <a:extLst>
              <a:ext uri="{FF2B5EF4-FFF2-40B4-BE49-F238E27FC236}">
                <a16:creationId xmlns:a16="http://schemas.microsoft.com/office/drawing/2014/main" id="{A1755F61-51C8-E8A3-B979-66387E45C638}"/>
              </a:ext>
            </a:extLst>
          </p:cNvPr>
          <p:cNvSpPr/>
          <p:nvPr/>
        </p:nvSpPr>
        <p:spPr bwMode="gray">
          <a:xfrm>
            <a:off x="1380747" y="3274904"/>
            <a:ext cx="1800000" cy="180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3600"/>
          </a:p>
        </p:txBody>
      </p:sp>
      <p:sp>
        <p:nvSpPr>
          <p:cNvPr id="4" name="Bogen 3">
            <a:extLst>
              <a:ext uri="{FF2B5EF4-FFF2-40B4-BE49-F238E27FC236}">
                <a16:creationId xmlns:a16="http://schemas.microsoft.com/office/drawing/2014/main" id="{DA049AD5-9029-3464-46C3-43AED5A00752}"/>
              </a:ext>
            </a:extLst>
          </p:cNvPr>
          <p:cNvSpPr/>
          <p:nvPr/>
        </p:nvSpPr>
        <p:spPr bwMode="gray">
          <a:xfrm>
            <a:off x="660747" y="2522895"/>
            <a:ext cx="3240000" cy="3240000"/>
          </a:xfrm>
          <a:prstGeom prst="arc">
            <a:avLst>
              <a:gd name="adj1" fmla="val 13286373"/>
              <a:gd name="adj2" fmla="val 2050131"/>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11" name="Bogen 10">
            <a:extLst>
              <a:ext uri="{FF2B5EF4-FFF2-40B4-BE49-F238E27FC236}">
                <a16:creationId xmlns:a16="http://schemas.microsoft.com/office/drawing/2014/main" id="{6D5CE8A1-62E8-68B1-34F0-48202087DC97}"/>
              </a:ext>
            </a:extLst>
          </p:cNvPr>
          <p:cNvSpPr/>
          <p:nvPr/>
        </p:nvSpPr>
        <p:spPr bwMode="gray">
          <a:xfrm rot="16200000">
            <a:off x="1020747" y="2910174"/>
            <a:ext cx="2520000" cy="2520000"/>
          </a:xfrm>
          <a:prstGeom prst="arc">
            <a:avLst>
              <a:gd name="adj1" fmla="val 6091665"/>
              <a:gd name="adj2"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12" name="Ellipse 11">
            <a:extLst>
              <a:ext uri="{FF2B5EF4-FFF2-40B4-BE49-F238E27FC236}">
                <a16:creationId xmlns:a16="http://schemas.microsoft.com/office/drawing/2014/main" id="{E045F9F7-8F6F-2085-6203-0A8BD0F53308}"/>
              </a:ext>
            </a:extLst>
          </p:cNvPr>
          <p:cNvSpPr/>
          <p:nvPr/>
        </p:nvSpPr>
        <p:spPr bwMode="gray">
          <a:xfrm>
            <a:off x="1560747" y="3450174"/>
            <a:ext cx="1440000" cy="144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3600"/>
          </a:p>
        </p:txBody>
      </p:sp>
      <p:sp>
        <p:nvSpPr>
          <p:cNvPr id="16" name="Ellipse 15">
            <a:extLst>
              <a:ext uri="{FF2B5EF4-FFF2-40B4-BE49-F238E27FC236}">
                <a16:creationId xmlns:a16="http://schemas.microsoft.com/office/drawing/2014/main" id="{592272D7-0CAB-F7CD-D1D5-AF2A0C908028}"/>
              </a:ext>
            </a:extLst>
          </p:cNvPr>
          <p:cNvSpPr>
            <a:spLocks noChangeAspect="1"/>
          </p:cNvSpPr>
          <p:nvPr/>
        </p:nvSpPr>
        <p:spPr bwMode="gray">
          <a:xfrm>
            <a:off x="3956528" y="5471755"/>
            <a:ext cx="432000" cy="432000"/>
          </a:xfrm>
          <a:prstGeom prst="ellipse">
            <a:avLst/>
          </a:prstGeom>
          <a:gradFill>
            <a:gsLst>
              <a:gs pos="100000">
                <a:schemeClr val="accent3">
                  <a:lumMod val="60000"/>
                  <a:lumOff val="40000"/>
                </a:schemeClr>
              </a:gs>
              <a:gs pos="0">
                <a:schemeClr val="accent3"/>
              </a:gs>
            </a:gsLst>
            <a:lin ang="5400000" scaled="1"/>
          </a:gradFill>
          <a:ln w="19050">
            <a:noFill/>
          </a:ln>
          <a:effectLst>
            <a:outerShdw blurRad="50800" dist="381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27" name="Ellipse 26">
            <a:extLst>
              <a:ext uri="{FF2B5EF4-FFF2-40B4-BE49-F238E27FC236}">
                <a16:creationId xmlns:a16="http://schemas.microsoft.com/office/drawing/2014/main" id="{A75F9214-AF52-1D2C-EE0D-9BB632752230}"/>
              </a:ext>
            </a:extLst>
          </p:cNvPr>
          <p:cNvSpPr/>
          <p:nvPr/>
        </p:nvSpPr>
        <p:spPr bwMode="gray">
          <a:xfrm>
            <a:off x="4318288" y="4683400"/>
            <a:ext cx="432000" cy="432000"/>
          </a:xfrm>
          <a:prstGeom prst="ellipse">
            <a:avLst/>
          </a:prstGeom>
          <a:gradFill>
            <a:gsLst>
              <a:gs pos="100000">
                <a:schemeClr val="accent3">
                  <a:lumMod val="60000"/>
                  <a:lumOff val="40000"/>
                </a:schemeClr>
              </a:gs>
              <a:gs pos="0">
                <a:schemeClr val="accent3"/>
              </a:gs>
            </a:gsLst>
            <a:lin ang="5400000" scaled="1"/>
          </a:gradFill>
          <a:ln w="19050">
            <a:noFill/>
          </a:ln>
          <a:effectLst>
            <a:outerShdw blurRad="50800" dist="381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28" name="Ellipse 27">
            <a:extLst>
              <a:ext uri="{FF2B5EF4-FFF2-40B4-BE49-F238E27FC236}">
                <a16:creationId xmlns:a16="http://schemas.microsoft.com/office/drawing/2014/main" id="{69EC8B59-D9FF-838D-4129-659A2238EA10}"/>
              </a:ext>
            </a:extLst>
          </p:cNvPr>
          <p:cNvSpPr/>
          <p:nvPr/>
        </p:nvSpPr>
        <p:spPr bwMode="gray">
          <a:xfrm>
            <a:off x="4227605" y="2964201"/>
            <a:ext cx="432000" cy="432000"/>
          </a:xfrm>
          <a:prstGeom prst="ellipse">
            <a:avLst/>
          </a:prstGeom>
          <a:gradFill>
            <a:gsLst>
              <a:gs pos="100000">
                <a:schemeClr val="accent3">
                  <a:lumMod val="60000"/>
                  <a:lumOff val="40000"/>
                </a:schemeClr>
              </a:gs>
              <a:gs pos="0">
                <a:schemeClr val="accent3"/>
              </a:gs>
            </a:gsLst>
            <a:lin ang="5400000" scaled="1"/>
          </a:gradFill>
          <a:ln w="19050">
            <a:noFill/>
          </a:ln>
          <a:effectLst>
            <a:outerShdw blurRad="50800" dist="381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29" name="Ellipse 28">
            <a:extLst>
              <a:ext uri="{FF2B5EF4-FFF2-40B4-BE49-F238E27FC236}">
                <a16:creationId xmlns:a16="http://schemas.microsoft.com/office/drawing/2014/main" id="{0B47BF39-4EBC-6E40-8D5E-CA2F36D0917E}"/>
              </a:ext>
            </a:extLst>
          </p:cNvPr>
          <p:cNvSpPr/>
          <p:nvPr/>
        </p:nvSpPr>
        <p:spPr bwMode="gray">
          <a:xfrm>
            <a:off x="3886288" y="2186750"/>
            <a:ext cx="432000" cy="432000"/>
          </a:xfrm>
          <a:prstGeom prst="ellipse">
            <a:avLst/>
          </a:prstGeom>
          <a:gradFill>
            <a:gsLst>
              <a:gs pos="100000">
                <a:schemeClr val="accent3">
                  <a:lumMod val="60000"/>
                  <a:lumOff val="40000"/>
                </a:schemeClr>
              </a:gs>
              <a:gs pos="0">
                <a:schemeClr val="accent3"/>
              </a:gs>
            </a:gsLst>
            <a:lin ang="5400000" scaled="1"/>
          </a:gradFill>
          <a:ln w="28575">
            <a:noFill/>
          </a:ln>
          <a:effectLst>
            <a:outerShdw blurRad="50800" dist="381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sp>
        <p:nvSpPr>
          <p:cNvPr id="15" name="Ellipse 14">
            <a:extLst>
              <a:ext uri="{FF2B5EF4-FFF2-40B4-BE49-F238E27FC236}">
                <a16:creationId xmlns:a16="http://schemas.microsoft.com/office/drawing/2014/main" id="{24C0FFF1-6341-ECF9-41B9-D91C132CF478}"/>
              </a:ext>
            </a:extLst>
          </p:cNvPr>
          <p:cNvSpPr/>
          <p:nvPr/>
        </p:nvSpPr>
        <p:spPr bwMode="gray">
          <a:xfrm>
            <a:off x="4383525" y="3835606"/>
            <a:ext cx="432000" cy="432000"/>
          </a:xfrm>
          <a:prstGeom prst="ellipse">
            <a:avLst/>
          </a:prstGeom>
          <a:gradFill>
            <a:gsLst>
              <a:gs pos="100000">
                <a:schemeClr val="accent3">
                  <a:lumMod val="60000"/>
                  <a:lumOff val="40000"/>
                </a:schemeClr>
              </a:gs>
              <a:gs pos="0">
                <a:schemeClr val="accent3"/>
              </a:gs>
            </a:gsLst>
            <a:lin ang="5400000" scaled="1"/>
          </a:gradFill>
          <a:ln w="19050">
            <a:noFill/>
          </a:ln>
          <a:effectLst>
            <a:outerShdw blurRad="50800" dist="38100" dir="2700000" algn="tl"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en-US"/>
          </a:p>
        </p:txBody>
      </p:sp>
      <p:pic>
        <p:nvPicPr>
          <p:cNvPr id="8" name="Graphic 7">
            <a:extLst>
              <a:ext uri="{FF2B5EF4-FFF2-40B4-BE49-F238E27FC236}">
                <a16:creationId xmlns:a16="http://schemas.microsoft.com/office/drawing/2014/main" id="{D2A97525-F265-FCF9-56EB-4B5A9EE7C1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6387" y="3548535"/>
            <a:ext cx="1188720" cy="1188720"/>
          </a:xfrm>
          <a:prstGeom prst="rect">
            <a:avLst/>
          </a:prstGeom>
        </p:spPr>
      </p:pic>
    </p:spTree>
    <p:extLst>
      <p:ext uri="{BB962C8B-B14F-4D97-AF65-F5344CB8AC3E}">
        <p14:creationId xmlns:p14="http://schemas.microsoft.com/office/powerpoint/2010/main" val="2749363232"/>
      </p:ext>
    </p:extLst>
  </p:cSld>
  <p:clrMapOvr>
    <a:masterClrMapping/>
  </p:clrMapOvr>
</p:sld>
</file>

<file path=ppt/theme/theme1.xml><?xml version="1.0" encoding="utf-8"?>
<a:theme xmlns:a="http://schemas.openxmlformats.org/drawingml/2006/main" name="Theme Blue Rule">
  <a:themeElements>
    <a:clrScheme name="Custom 2">
      <a:dk1>
        <a:srgbClr val="15325F"/>
      </a:dk1>
      <a:lt1>
        <a:srgbClr val="FFFFFF"/>
      </a:lt1>
      <a:dk2>
        <a:srgbClr val="0073D0"/>
      </a:dk2>
      <a:lt2>
        <a:srgbClr val="EEECE1"/>
      </a:lt2>
      <a:accent1>
        <a:srgbClr val="FDB714"/>
      </a:accent1>
      <a:accent2>
        <a:srgbClr val="0079E0"/>
      </a:accent2>
      <a:accent3>
        <a:srgbClr val="8AC926"/>
      </a:accent3>
      <a:accent4>
        <a:srgbClr val="812CC3"/>
      </a:accent4>
      <a:accent5>
        <a:srgbClr val="71EFDD"/>
      </a:accent5>
      <a:accent6>
        <a:srgbClr val="FF7900"/>
      </a:accent6>
      <a:hlink>
        <a:srgbClr val="FDB714"/>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eakout NEXT Template 2024" id="{998DB68E-C851-FF4C-B6BF-D9576B065FDF}" vid="{0229AA57-8A1F-4740-9584-C500AA8C77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7A628BA24A124DB7E4EB98E1217065" ma:contentTypeVersion="22" ma:contentTypeDescription="Create a new document." ma:contentTypeScope="" ma:versionID="4bfcb7007cdb9c32913ecfa0fa31f064">
  <xsd:schema xmlns:xsd="http://www.w3.org/2001/XMLSchema" xmlns:xs="http://www.w3.org/2001/XMLSchema" xmlns:p="http://schemas.microsoft.com/office/2006/metadata/properties" xmlns:ns2="c13ee21f-06d4-453e-a7ca-cf9c2dcc5daa" xmlns:ns3="af8562e7-9b4f-4871-b5a9-1fd9c65762c1" xmlns:ns4="0c06ffc2-fd1e-43e8-9f77-caa031d7e7dc" targetNamespace="http://schemas.microsoft.com/office/2006/metadata/properties" ma:root="true" ma:fieldsID="35bcec79650e7ce9023995edec9713bd" ns2:_="" ns3:_="" ns4:_="">
    <xsd:import namespace="c13ee21f-06d4-453e-a7ca-cf9c2dcc5daa"/>
    <xsd:import namespace="af8562e7-9b4f-4871-b5a9-1fd9c65762c1"/>
    <xsd:import namespace="0c06ffc2-fd1e-43e8-9f77-caa031d7e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ArtworkReady" minOccurs="0"/>
                <xsd:element ref="ns2:Notes" minOccurs="0"/>
                <xsd:element ref="ns2:MediaLengthInSeconds" minOccurs="0"/>
                <xsd:element ref="ns2:Status" minOccurs="0"/>
                <xsd:element ref="ns2:Date"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ee21f-06d4-453e-a7ca-cf9c2dcc5d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ArtworkReady" ma:index="19" nillable="true" ma:displayName="Artwork Ready" ma:default="0" ma:format="Dropdown" ma:internalName="ArtworkReady">
      <xsd:simpleType>
        <xsd:restriction base="dms:Boolean"/>
      </xsd:simpleType>
    </xsd:element>
    <xsd:element name="Notes" ma:index="20" nillable="true" ma:displayName="Notes" ma:format="Dropdown" ma:internalName="Notes">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Status" ma:index="22" nillable="true" ma:displayName="Status" ma:format="Dropdown" ma:internalName="Status">
      <xsd:simpleType>
        <xsd:restriction base="dms:Choice">
          <xsd:enumeration value="Ready for Brand"/>
          <xsd:enumeration value="BRAND CHECK COMPLETE"/>
        </xsd:restriction>
      </xsd:simpleType>
    </xsd:element>
    <xsd:element name="Date" ma:index="23" nillable="true" ma:displayName="Date" ma:format="DateTime" ma:internalName="Date">
      <xsd:simpleType>
        <xsd:restriction base="dms:DateTime"/>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53e2582-ff7f-4887-8a17-5fa3479325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8562e7-9b4f-4871-b5a9-1fd9c65762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06ffc2-fd1e-43e8-9f77-caa031d7e7d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f1fb0636-2bd3-43fc-9bb8-8ac82c9b6a65}" ma:internalName="TaxCatchAll" ma:showField="CatchAllData" ma:web="af8562e7-9b4f-4871-b5a9-1fd9c65762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c06ffc2-fd1e-43e8-9f77-caa031d7e7dc" xsi:nil="true"/>
    <SharedWithUsers xmlns="af8562e7-9b4f-4871-b5a9-1fd9c65762c1">
      <UserInfo>
        <DisplayName>Timothy Weber</DisplayName>
        <AccountId>925</AccountId>
        <AccountType/>
      </UserInfo>
      <UserInfo>
        <DisplayName>Nicole Athanassiadis</DisplayName>
        <AccountId>121</AccountId>
        <AccountType/>
      </UserInfo>
      <UserInfo>
        <DisplayName>Tom Tiberio</DisplayName>
        <AccountId>929</AccountId>
        <AccountType/>
      </UserInfo>
      <UserInfo>
        <DisplayName>SharingLinks.5af1ad59-e74b-46b9-aee1-9ebd7dbf5b74.OrganizationView.2b0da7f5-2c19-4f1d-988d-856af7f9ab7f</DisplayName>
        <AccountId>937</AccountId>
        <AccountType/>
      </UserInfo>
      <UserInfo>
        <DisplayName>Misty Hanvey</DisplayName>
        <AccountId>48</AccountId>
        <AccountType/>
      </UserInfo>
      <UserInfo>
        <DisplayName>SharingLinks.e179b2d1-0437-4cf3-869f-0e137df7907a.OrganizationEdit.29b3208a-7952-4953-bd3d-07b9ad25475a</DisplayName>
        <AccountId>1511</AccountId>
        <AccountType/>
      </UserInfo>
      <UserInfo>
        <DisplayName>Akriti Singh</DisplayName>
        <AccountId>1478</AccountId>
        <AccountType/>
      </UserInfo>
      <UserInfo>
        <DisplayName>Travis Powell</DisplayName>
        <AccountId>310</AccountId>
        <AccountType/>
      </UserInfo>
      <UserInfo>
        <DisplayName>Kory Shelton</DisplayName>
        <AccountId>2526</AccountId>
        <AccountType/>
      </UserInfo>
      <UserInfo>
        <DisplayName>Karen Smith</DisplayName>
        <AccountId>258</AccountId>
        <AccountType/>
      </UserInfo>
      <UserInfo>
        <DisplayName>Lillian Neitzel</DisplayName>
        <AccountId>1444</AccountId>
        <AccountType/>
      </UserInfo>
      <UserInfo>
        <DisplayName>Katrin Henkel</DisplayName>
        <AccountId>2670</AccountId>
        <AccountType/>
      </UserInfo>
      <UserInfo>
        <DisplayName>Jeroen Borsboom</DisplayName>
        <AccountId>623</AccountId>
        <AccountType/>
      </UserInfo>
    </SharedWithUsers>
    <lcf76f155ced4ddcb4097134ff3c332f xmlns="c13ee21f-06d4-453e-a7ca-cf9c2dcc5daa">
      <Terms xmlns="http://schemas.microsoft.com/office/infopath/2007/PartnerControls"/>
    </lcf76f155ced4ddcb4097134ff3c332f>
    <Notes xmlns="c13ee21f-06d4-453e-a7ca-cf9c2dcc5daa" xsi:nil="true"/>
    <ArtworkReady xmlns="c13ee21f-06d4-453e-a7ca-cf9c2dcc5daa">false</ArtworkReady>
    <Status xmlns="c13ee21f-06d4-453e-a7ca-cf9c2dcc5daa" xsi:nil="true"/>
    <Date xmlns="c13ee21f-06d4-453e-a7ca-cf9c2dcc5daa" xsi:nil="true"/>
  </documentManagement>
</p:properties>
</file>

<file path=customXml/item3.xml><?xml version="1.0" encoding="utf-8"?>
<?mso-contentType ?>
<SharedContentType xmlns="Microsoft.SharePoint.Taxonomy.ContentTypeSync" SourceId="053e2582-ff7f-4887-8a17-5fa3479325d1"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B7679-2F07-4EDE-B3A5-0A5154DB8CE7}">
  <ds:schemaRefs>
    <ds:schemaRef ds:uri="0c06ffc2-fd1e-43e8-9f77-caa031d7e7dc"/>
    <ds:schemaRef ds:uri="af8562e7-9b4f-4871-b5a9-1fd9c65762c1"/>
    <ds:schemaRef ds:uri="c13ee21f-06d4-453e-a7ca-cf9c2dcc5d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018ADD2-69A7-42E7-A09F-BB9ABCEDD65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c06ffc2-fd1e-43e8-9f77-caa031d7e7dc"/>
    <ds:schemaRef ds:uri="c13ee21f-06d4-453e-a7ca-cf9c2dcc5daa"/>
    <ds:schemaRef ds:uri="af8562e7-9b4f-4871-b5a9-1fd9c65762c1"/>
    <ds:schemaRef ds:uri="http://www.w3.org/XML/1998/namespace"/>
    <ds:schemaRef ds:uri="http://purl.org/dc/dcmitype/"/>
  </ds:schemaRefs>
</ds:datastoreItem>
</file>

<file path=customXml/itemProps3.xml><?xml version="1.0" encoding="utf-8"?>
<ds:datastoreItem xmlns:ds="http://schemas.openxmlformats.org/officeDocument/2006/customXml" ds:itemID="{B63E102A-B00A-448E-83C6-DB543DE8E4EC}">
  <ds:schemaRefs>
    <ds:schemaRef ds:uri="Microsoft.SharePoint.Taxonomy.ContentTypeSync"/>
  </ds:schemaRefs>
</ds:datastoreItem>
</file>

<file path=customXml/itemProps4.xml><?xml version="1.0" encoding="utf-8"?>
<ds:datastoreItem xmlns:ds="http://schemas.openxmlformats.org/officeDocument/2006/customXml" ds:itemID="{5C9DF9BE-E4C4-4DFC-92CD-B0DB797F8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Breakout NEXT Template 2024</Template>
  <TotalTime>5834</TotalTime>
  <Words>936</Words>
  <Application>Microsoft Office PowerPoint</Application>
  <PresentationFormat>Widescreen</PresentationFormat>
  <Paragraphs>122</Paragraphs>
  <Slides>13</Slides>
  <Notes>5</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Museo Sans 700</vt:lpstr>
      <vt:lpstr>Manrope</vt:lpstr>
      <vt:lpstr>Franklin Gothic Book</vt:lpstr>
      <vt:lpstr>Arial Black</vt:lpstr>
      <vt:lpstr>Roboto</vt:lpstr>
      <vt:lpstr>Arial</vt:lpstr>
      <vt:lpstr>Courier New</vt:lpstr>
      <vt:lpstr>Calibri</vt:lpstr>
      <vt:lpstr>Segoe UI</vt:lpstr>
      <vt:lpstr>Theme Blue Rule</vt:lpstr>
      <vt:lpstr>MIR/RI: Mitel Interactive Recording &amp; Recording Insights</vt:lpstr>
      <vt:lpstr>Mitel Interaction Recording</vt:lpstr>
      <vt:lpstr>Mitel Workforce Optimization Suite</vt:lpstr>
      <vt:lpstr>The latest things you should know about MIR</vt:lpstr>
      <vt:lpstr>Mitel Interaction Recording Quality Management Speech Analytics AI</vt:lpstr>
      <vt:lpstr>PowerPoint Presentation</vt:lpstr>
      <vt:lpstr>Using AI to      Enhance Customer Experience </vt:lpstr>
      <vt:lpstr>Applying AI to     Truly Understand All Customer Communication</vt:lpstr>
      <vt:lpstr>Recording Insights AI… Turns Communication Into Business Value</vt:lpstr>
      <vt:lpstr>Automated Quality Management</vt:lpstr>
      <vt:lpstr>The Power of AI at Your Fingertips… Secured in Microsoft Azure</vt:lpstr>
      <vt:lpstr>Mitel Interaction Recording &amp;  Recording Insights AI…</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using this template: how do I transfer my existing deck to this template?</dc:title>
  <dc:creator>George Despinic</dc:creator>
  <cp:lastModifiedBy>Jeff Potter</cp:lastModifiedBy>
  <cp:revision>5</cp:revision>
  <dcterms:created xsi:type="dcterms:W3CDTF">2024-03-20T19:24:01Z</dcterms:created>
  <dcterms:modified xsi:type="dcterms:W3CDTF">2024-10-13T19:27:45Z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0x010100807A628BA24A124DB7E4EB98E1217065</vt:lpwstr>
  </property>
  <property fmtid="{D5CDD505-2E9C-101B-9397-08002B2CF9AE}" pid="3" name="MediaServiceImageTags">
    <vt:lpwstr/>
  </property>
</Properties>
</file>