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147482176" r:id="rId3"/>
    <p:sldId id="257" r:id="rId4"/>
    <p:sldId id="258" r:id="rId5"/>
    <p:sldId id="261" r:id="rId6"/>
    <p:sldId id="259" r:id="rId7"/>
    <p:sldId id="262" r:id="rId8"/>
    <p:sldId id="2147482172" r:id="rId9"/>
    <p:sldId id="2147482174" r:id="rId10"/>
    <p:sldId id="2147482171" r:id="rId11"/>
    <p:sldId id="2147482175" r:id="rId12"/>
    <p:sldId id="21474821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/>
    <p:restoredTop sz="94694"/>
  </p:normalViewPr>
  <p:slideViewPr>
    <p:cSldViewPr snapToGrid="0">
      <p:cViewPr varScale="1">
        <p:scale>
          <a:sx n="102" d="100"/>
          <a:sy n="102" d="100"/>
        </p:scale>
        <p:origin x="11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C71FF-63F9-44FE-A8CB-D23F215F9D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89233-F596-47E5-9627-52CB2262C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9FA2-5E2C-3435-BF0E-CCAE492C4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2E537-DF59-AAD4-D449-C7F402012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37B52-DA87-1A22-E80A-B4580656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0EA5-2E3D-85C6-1F19-05582049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8A34C-916C-BB09-E9E9-5586F9BC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01B2-E7E9-DC74-9336-F03802EB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8C850-3105-9170-784C-EF83A87BF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E3713-3F0B-516A-B2D5-89DE4624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8E011-B7CA-EFD1-FD72-78AEEB29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FAB95-01F5-6027-015B-EE319C42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FB3DC-F26A-14FB-E214-DB7D360BB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7D506-448D-ED2D-B76E-17659FE7A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4320B-C2D2-9817-2B8F-12EAEC74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C88A6-7F07-F66B-7B48-A1A06FCA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68029-4288-4648-6FD7-59E3440A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DEEA-F1D7-AF6F-F832-21ADA28B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6B6B-FD13-0577-352F-63C8939B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AE7F9-EC64-F90E-6E9A-E8BA8FD8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1793B-3734-9455-6C4C-E533A0C4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89021-797D-2724-F799-0B98CB76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6C8B-6158-5EF3-D7E8-AF752753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7CA44-17B9-152E-3919-B6496EFBD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185F-2C5B-234B-9B88-11DFE3E7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7602C-65F5-D520-7EBF-A327056E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8F5AD-1BED-B7CE-CA97-8411DCFA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0309-0B4E-D5C1-0D7C-C9647F15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1D3F3-8167-B5B6-844B-170E1C73B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7A37A-08DE-6755-E163-CBD495328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F6973-4C72-4A9C-D286-87D85FB7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418B1-BDCE-A8D3-1A10-9384D468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AF033-430E-463A-AD78-8BFAC943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94E3-EA4C-24E7-61FB-F7D40243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DE7A3-F5A6-CCBF-37EC-560F968DF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F3063-1826-DCBA-3071-C51C71984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FB9E9-03B1-AD2B-E9F5-97AF87FD1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272AF-E406-8B89-521B-0711CC155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83161-E693-D57C-F715-18608868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A142C-C1E5-841E-C9A8-809F914B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F4626-93CA-9ADF-B3BB-937DF9FD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0CA1-4598-6F64-2A9C-D53068B9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7AA40-FBC2-C150-4DB1-27C3CD18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D32DE-B10A-D79A-05E8-8621AA3E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5DDDA-F14E-D157-E930-3A82BB51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78563-E750-D1A0-952F-3478396E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5E15E-A7F6-309D-A1B2-CB6C8C8A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34DD4-EDF3-C4FD-BD95-B9E3B4BB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E1DB-9C23-C6A4-4FDE-8F2270C2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852CB-F822-8A15-A0E9-1BDEE8B33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CC88D-916D-3917-722F-E5E7CA5B8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D3924-17D0-D5A8-2D64-D11E1B5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30863-A713-C337-CE4E-3C525B5E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8DB74-90A8-6484-ED88-64F08A97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0CB0-7D7B-1E1E-BBC6-B48172DD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25F9A-FA5B-284E-33EC-E11459575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B1F20-534E-6D29-68C2-90A6CDF91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B1DDC-CDE5-7CEB-2F06-19A9D3D7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6E343-BD60-E8D3-79A5-0391DEEE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B0749-F25F-2725-6FF2-D76A63C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3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433E-52E9-93F6-F62E-A7C2F66F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69F1B-2AA8-A312-4422-4155C8EEE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6F68-2A2B-8DD1-133E-47D7DF77B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E4728-4ED0-534C-8821-2E783CE5140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46D4C-E407-66FF-735C-C7C3ECD71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EE8FA-14E4-CBA1-7399-50919FCF4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BBE454-26D3-564C-BB9E-56F63439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0BA38-9B49-98C4-688F-33FC971A2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2827A6-13E6-8897-CB3D-8BD17C588CCC}"/>
              </a:ext>
            </a:extLst>
          </p:cNvPr>
          <p:cNvSpPr txBox="1">
            <a:spLocks/>
          </p:cNvSpPr>
          <p:nvPr/>
        </p:nvSpPr>
        <p:spPr>
          <a:xfrm>
            <a:off x="199596" y="3015063"/>
            <a:ext cx="7160605" cy="10780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Call Recording &amp; AI Analytics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FD052B9-C5D3-ADF3-2DA9-B0DDE5823A75}"/>
              </a:ext>
            </a:extLst>
          </p:cNvPr>
          <p:cNvSpPr txBox="1">
            <a:spLocks/>
          </p:cNvSpPr>
          <p:nvPr/>
        </p:nvSpPr>
        <p:spPr>
          <a:xfrm>
            <a:off x="435266" y="5378669"/>
            <a:ext cx="6266315" cy="6842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2060"/>
                </a:solidFill>
                <a:latin typeface="Aptos Display" panose="020B0004020202020204" pitchFamily="34" charset="0"/>
              </a:rPr>
              <a:t>Tommy Tourk, Sr. Solutions Consultant</a:t>
            </a:r>
          </a:p>
          <a:p>
            <a:pPr algn="l"/>
            <a:r>
              <a:rPr lang="en-US" sz="1800" dirty="0">
                <a:solidFill>
                  <a:srgbClr val="002060"/>
                </a:solidFill>
                <a:latin typeface="Aptos Display" panose="020B0004020202020204" pitchFamily="34" charset="0"/>
              </a:rPr>
              <a:t>Michael Broderick, Director of Sales, East</a:t>
            </a:r>
          </a:p>
          <a:p>
            <a:endParaRPr lang="en-US" dirty="0">
              <a:cs typeface="Arial" panose="020B0604020202020204"/>
            </a:endParaRPr>
          </a:p>
          <a:p>
            <a:endParaRPr lang="en-US" sz="1750" dirty="0"/>
          </a:p>
        </p:txBody>
      </p:sp>
      <p:pic>
        <p:nvPicPr>
          <p:cNvPr id="16" name="Picture 15" descr="A computer monitor with a screen showing a screenshot&#10;&#10;Description automatically generated">
            <a:extLst>
              <a:ext uri="{FF2B5EF4-FFF2-40B4-BE49-F238E27FC236}">
                <a16:creationId xmlns:a16="http://schemas.microsoft.com/office/drawing/2014/main" id="{CC0E2A93-F0C0-A7D1-A746-06BEF6F85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01" y="1341827"/>
            <a:ext cx="4364603" cy="3703371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BAF97D0-8BE3-E077-FDB7-4A20045C9D94}"/>
              </a:ext>
            </a:extLst>
          </p:cNvPr>
          <p:cNvSpPr txBox="1">
            <a:spLocks/>
          </p:cNvSpPr>
          <p:nvPr/>
        </p:nvSpPr>
        <p:spPr>
          <a:xfrm>
            <a:off x="199596" y="3762640"/>
            <a:ext cx="4961458" cy="684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</a:rPr>
              <a:t>September 2025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1F3578-A392-325E-29E4-C6381F3FC6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16"/>
          <a:stretch>
            <a:fillRect/>
          </a:stretch>
        </p:blipFill>
        <p:spPr>
          <a:xfrm>
            <a:off x="199596" y="1787351"/>
            <a:ext cx="2326788" cy="15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D2FEF-45AC-87E0-E841-A405A7F4E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DF87-A8DD-196D-9A35-AB0E10E48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2" name="Rechteck 4">
            <a:extLst>
              <a:ext uri="{FF2B5EF4-FFF2-40B4-BE49-F238E27FC236}">
                <a16:creationId xmlns:a16="http://schemas.microsoft.com/office/drawing/2014/main" id="{014A63F7-4CA2-FCAF-F8F9-C0A4B3752731}"/>
              </a:ext>
            </a:extLst>
          </p:cNvPr>
          <p:cNvSpPr/>
          <p:nvPr/>
        </p:nvSpPr>
        <p:spPr>
          <a:xfrm>
            <a:off x="6688117" y="4616193"/>
            <a:ext cx="5211652" cy="1710056"/>
          </a:xfrm>
          <a:prstGeom prst="rect">
            <a:avLst/>
          </a:prstGeom>
          <a:gradFill flip="none" rotWithShape="1">
            <a:gsLst>
              <a:gs pos="30000">
                <a:srgbClr val="7080FF"/>
              </a:gs>
              <a:gs pos="100000">
                <a:srgbClr val="73B8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6">
            <a:extLst>
              <a:ext uri="{FF2B5EF4-FFF2-40B4-BE49-F238E27FC236}">
                <a16:creationId xmlns:a16="http://schemas.microsoft.com/office/drawing/2014/main" id="{4F906358-2CAF-3B1F-D5FE-D5CF3FF270D8}"/>
              </a:ext>
            </a:extLst>
          </p:cNvPr>
          <p:cNvSpPr/>
          <p:nvPr/>
        </p:nvSpPr>
        <p:spPr>
          <a:xfrm>
            <a:off x="6688117" y="2788843"/>
            <a:ext cx="5211652" cy="1710056"/>
          </a:xfrm>
          <a:prstGeom prst="rect">
            <a:avLst/>
          </a:prstGeom>
          <a:gradFill flip="none" rotWithShape="1">
            <a:gsLst>
              <a:gs pos="30000">
                <a:srgbClr val="D61E47"/>
              </a:gs>
              <a:gs pos="100000">
                <a:srgbClr val="8F61C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18">
            <a:extLst>
              <a:ext uri="{FF2B5EF4-FFF2-40B4-BE49-F238E27FC236}">
                <a16:creationId xmlns:a16="http://schemas.microsoft.com/office/drawing/2014/main" id="{192B3952-6646-C89B-FC51-1882E8251225}"/>
              </a:ext>
            </a:extLst>
          </p:cNvPr>
          <p:cNvSpPr txBox="1"/>
          <p:nvPr/>
        </p:nvSpPr>
        <p:spPr>
          <a:xfrm>
            <a:off x="7089338" y="2808168"/>
            <a:ext cx="3735158" cy="1569660"/>
          </a:xfrm>
          <a:prstGeom prst="rect">
            <a:avLst/>
          </a:prstGeom>
          <a:noFill/>
          <a:effectLst>
            <a:outerShdw blurRad="50800" dist="38100" dir="2700000" sx="12000" sy="12000" algn="tl" rotWithShape="0">
              <a:schemeClr val="bg1">
                <a:lumMod val="85000"/>
                <a:alpha val="46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cap="all" dirty="0">
                <a:solidFill>
                  <a:schemeClr val="bg1"/>
                </a:solidFill>
              </a:rPr>
              <a:t>0 % </a:t>
            </a:r>
          </a:p>
          <a:p>
            <a:r>
              <a:rPr lang="en-US" sz="2400" b="1" cap="all" dirty="0">
                <a:solidFill>
                  <a:schemeClr val="bg1"/>
                </a:solidFill>
              </a:rPr>
              <a:t>Compliance RISK</a:t>
            </a:r>
          </a:p>
        </p:txBody>
      </p:sp>
      <p:sp>
        <p:nvSpPr>
          <p:cNvPr id="6" name="Textfeld 18">
            <a:extLst>
              <a:ext uri="{FF2B5EF4-FFF2-40B4-BE49-F238E27FC236}">
                <a16:creationId xmlns:a16="http://schemas.microsoft.com/office/drawing/2014/main" id="{2C7E9F64-C6D1-FB27-CDE4-5736F98C70CE}"/>
              </a:ext>
            </a:extLst>
          </p:cNvPr>
          <p:cNvSpPr txBox="1"/>
          <p:nvPr/>
        </p:nvSpPr>
        <p:spPr>
          <a:xfrm>
            <a:off x="7089338" y="4824890"/>
            <a:ext cx="3735158" cy="1292662"/>
          </a:xfrm>
          <a:prstGeom prst="rect">
            <a:avLst/>
          </a:prstGeom>
          <a:noFill/>
          <a:effectLst>
            <a:outerShdw blurRad="50800" dist="38100" dir="2700000" sx="12000" sy="12000" algn="tl" rotWithShape="0">
              <a:schemeClr val="bg1">
                <a:lumMod val="85000"/>
                <a:alpha val="46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bg1"/>
                </a:solidFill>
              </a:rPr>
              <a:t>Valuable</a:t>
            </a:r>
            <a:endParaRPr lang="en-US" sz="7200" b="1" cap="all" dirty="0">
              <a:solidFill>
                <a:schemeClr val="bg1"/>
              </a:solidFill>
            </a:endParaRPr>
          </a:p>
          <a:p>
            <a:r>
              <a:rPr lang="en-US" sz="2400" b="1" cap="all" dirty="0">
                <a:solidFill>
                  <a:schemeClr val="bg1"/>
                </a:solidFill>
              </a:rPr>
              <a:t>Business Insights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0FB8C67-D27D-D504-D4A6-B58E69EDE661}"/>
              </a:ext>
            </a:extLst>
          </p:cNvPr>
          <p:cNvSpPr txBox="1">
            <a:spLocks/>
          </p:cNvSpPr>
          <p:nvPr/>
        </p:nvSpPr>
        <p:spPr>
          <a:xfrm>
            <a:off x="427250" y="1760765"/>
            <a:ext cx="10132393" cy="9576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261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pc="-50" dirty="0">
                <a:solidFill>
                  <a:srgbClr val="002060"/>
                </a:solidFill>
              </a:rPr>
              <a:t>Today, Regulated Customers have Risks, but </a:t>
            </a:r>
            <a:br>
              <a:rPr lang="en-US" spc="-50" dirty="0">
                <a:solidFill>
                  <a:srgbClr val="002060"/>
                </a:solidFill>
              </a:rPr>
            </a:br>
            <a:r>
              <a:rPr lang="en-US" spc="-50" dirty="0">
                <a:solidFill>
                  <a:srgbClr val="002060"/>
                </a:solidFill>
              </a:rPr>
              <a:t>no Insights from their Customer Communication</a:t>
            </a:r>
            <a:endParaRPr lang="en-PH" spc="-5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61400-4E54-11D8-9201-EAC67E488C8C}"/>
              </a:ext>
            </a:extLst>
          </p:cNvPr>
          <p:cNvSpPr txBox="1"/>
          <p:nvPr/>
        </p:nvSpPr>
        <p:spPr>
          <a:xfrm>
            <a:off x="427250" y="2890766"/>
            <a:ext cx="6164277" cy="357020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rgbClr val="7080FF"/>
                </a:solidFill>
              </a:rPr>
              <a:t>Real Life Example: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7080FF"/>
                </a:solidFill>
              </a:rPr>
              <a:t>A company with </a:t>
            </a:r>
            <a:r>
              <a:rPr lang="de-DE" sz="2000" b="1" u="sng" dirty="0">
                <a:solidFill>
                  <a:srgbClr val="7080FF"/>
                </a:solidFill>
              </a:rPr>
              <a:t>100 employees </a:t>
            </a:r>
            <a:r>
              <a:rPr lang="de-DE" sz="2000" b="1" dirty="0">
                <a:solidFill>
                  <a:srgbClr val="7080FF"/>
                </a:solidFill>
              </a:rPr>
              <a:t>taking 20 calls per day, lasting 10 minutes each</a:t>
            </a:r>
          </a:p>
          <a:p>
            <a:pPr marL="288000" lvl="1" indent="-288000"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solidFill>
                  <a:srgbClr val="002060"/>
                </a:solidFill>
              </a:rPr>
              <a:t>It’d be about 17 hours per week; 830 hours per year</a:t>
            </a:r>
          </a:p>
          <a:p>
            <a:pPr marL="745200" lvl="2" indent="-288000"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solidFill>
                  <a:srgbClr val="002060"/>
                </a:solidFill>
              </a:rPr>
              <a:t>Nearly 84,000 hours/year of audio for all employees</a:t>
            </a:r>
          </a:p>
          <a:p>
            <a:pPr marL="288000" lvl="1" indent="-288000"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solidFill>
                  <a:srgbClr val="002060"/>
                </a:solidFill>
              </a:rPr>
              <a:t>It would take </a:t>
            </a:r>
            <a:r>
              <a:rPr lang="en-US" b="1" u="sng" dirty="0">
                <a:solidFill>
                  <a:srgbClr val="002060"/>
                </a:solidFill>
              </a:rPr>
              <a:t>42 supervisors </a:t>
            </a:r>
            <a:r>
              <a:rPr lang="en-US" dirty="0">
                <a:solidFill>
                  <a:srgbClr val="002060"/>
                </a:solidFill>
              </a:rPr>
              <a:t>to review every minute</a:t>
            </a:r>
          </a:p>
          <a:p>
            <a:pPr marL="0" lvl="1">
              <a:spcBef>
                <a:spcPts val="6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 marL="288000" lvl="1" indent="-288000"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solidFill>
                  <a:srgbClr val="002060"/>
                </a:solidFill>
              </a:rPr>
              <a:t>AI  is consistent, effective, not prone to human error</a:t>
            </a:r>
          </a:p>
          <a:p>
            <a:pPr marL="288000" lvl="1" indent="-288000">
              <a:spcBef>
                <a:spcPts val="600"/>
              </a:spcBef>
              <a:buBlip>
                <a:blip r:embed="rId3"/>
              </a:buBlip>
            </a:pPr>
            <a:r>
              <a:rPr lang="de-DE" dirty="0">
                <a:solidFill>
                  <a:srgbClr val="002060"/>
                </a:solidFill>
              </a:rPr>
              <a:t>Provide valuable insights to the nature of the calls from both a legal and business perspective</a:t>
            </a:r>
          </a:p>
        </p:txBody>
      </p:sp>
    </p:spTree>
    <p:extLst>
      <p:ext uri="{BB962C8B-B14F-4D97-AF65-F5344CB8AC3E}">
        <p14:creationId xmlns:p14="http://schemas.microsoft.com/office/powerpoint/2010/main" val="95734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A1A4E-B433-E236-516E-009744340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87C00-8628-0ACF-977A-54988922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3E165A-261E-B503-61B4-B64682C8FD76}"/>
              </a:ext>
            </a:extLst>
          </p:cNvPr>
          <p:cNvSpPr txBox="1">
            <a:spLocks/>
          </p:cNvSpPr>
          <p:nvPr/>
        </p:nvSpPr>
        <p:spPr>
          <a:xfrm>
            <a:off x="980387" y="1530178"/>
            <a:ext cx="10520314" cy="460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2060"/>
                </a:solidFill>
              </a:rPr>
              <a:t>FAQ’s: Quality Management &amp; Recording Insights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3C76C-4A8D-9500-2D0B-DE410714BA71}"/>
              </a:ext>
            </a:extLst>
          </p:cNvPr>
          <p:cNvSpPr txBox="1">
            <a:spLocks/>
          </p:cNvSpPr>
          <p:nvPr/>
        </p:nvSpPr>
        <p:spPr>
          <a:xfrm>
            <a:off x="501978" y="7443217"/>
            <a:ext cx="2743200" cy="1616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93F7F0-4438-4A90-AB24-A114512922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5" name="Inhaltsplatzhalter 4">
            <a:extLst>
              <a:ext uri="{FF2B5EF4-FFF2-40B4-BE49-F238E27FC236}">
                <a16:creationId xmlns:a16="http://schemas.microsoft.com/office/drawing/2014/main" id="{A51A1A08-7A3A-6440-BC5E-79DA5979F70E}"/>
              </a:ext>
            </a:extLst>
          </p:cNvPr>
          <p:cNvSpPr txBox="1">
            <a:spLocks/>
          </p:cNvSpPr>
          <p:nvPr/>
        </p:nvSpPr>
        <p:spPr>
          <a:xfrm>
            <a:off x="767556" y="2242390"/>
            <a:ext cx="10656887" cy="4991702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3"/>
              </a:buBlip>
              <a:defRPr sz="1800" kern="1200" baseline="0">
                <a:solidFill>
                  <a:srgbClr val="003261"/>
                </a:solidFill>
                <a:latin typeface="Manrop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3"/>
              </a:buBlip>
              <a:defRPr sz="1600" kern="1200" baseline="0">
                <a:solidFill>
                  <a:srgbClr val="003261"/>
                </a:solidFill>
                <a:latin typeface="Manrope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00326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00326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003261"/>
                </a:solidFill>
                <a:latin typeface="+mn-lt"/>
                <a:ea typeface="+mn-ea"/>
                <a:cs typeface="+mn-cs"/>
              </a:defRPr>
            </a:lvl5pPr>
            <a:lvl6pPr marL="19431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00326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400" dirty="0">
                <a:solidFill>
                  <a:srgbClr val="002060"/>
                </a:solidFill>
              </a:rPr>
              <a:t>What is the ideal market for the SMB?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en-US" sz="900" dirty="0">
              <a:solidFill>
                <a:srgbClr val="00206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400" dirty="0">
                <a:solidFill>
                  <a:srgbClr val="002060"/>
                </a:solidFill>
              </a:rPr>
              <a:t>Is Recording Insights available for the SMB Offering?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What happens to the data once in Recording Insights?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400" dirty="0">
                <a:solidFill>
                  <a:srgbClr val="002060"/>
                </a:solidFill>
              </a:rPr>
              <a:t>Does the customer need to purchase additional storage?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en-US" sz="900" dirty="0">
              <a:solidFill>
                <a:srgbClr val="00206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When is the data deleted?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400" dirty="0">
                <a:solidFill>
                  <a:srgbClr val="002060"/>
                </a:solidFill>
              </a:rPr>
              <a:t>How do I calculate packages?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None/>
              <a:tabLst>
                <a:tab pos="6721475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261"/>
              </a:solidFill>
              <a:effectLst/>
              <a:uLnTx/>
              <a:uFillTx/>
              <a:latin typeface="Manrope" pitchFamily="2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726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B2627-AA34-6B73-D97E-B9D56D86F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6DD05-BF63-A594-C2C0-76EEC638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pic>
        <p:nvPicPr>
          <p:cNvPr id="8" name="Picture 2" descr="Every Interview – DAVRON">
            <a:extLst>
              <a:ext uri="{FF2B5EF4-FFF2-40B4-BE49-F238E27FC236}">
                <a16:creationId xmlns:a16="http://schemas.microsoft.com/office/drawing/2014/main" id="{FF26CE30-CC11-65F0-2486-88A5EA134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17" y="2201434"/>
            <a:ext cx="5934365" cy="3323245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8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3A665-1E04-537C-1161-67E14FD8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B2C2B-7353-C6BA-CDDE-75DB4623D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2" name="Textfeld 13">
            <a:extLst>
              <a:ext uri="{FF2B5EF4-FFF2-40B4-BE49-F238E27FC236}">
                <a16:creationId xmlns:a16="http://schemas.microsoft.com/office/drawing/2014/main" id="{64E9DA69-925E-F11E-5665-6B3C8894F969}"/>
              </a:ext>
            </a:extLst>
          </p:cNvPr>
          <p:cNvSpPr txBox="1"/>
          <p:nvPr/>
        </p:nvSpPr>
        <p:spPr>
          <a:xfrm>
            <a:off x="2732930" y="1886241"/>
            <a:ext cx="828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315E"/>
                </a:solidFill>
              </a:rPr>
              <a:t>Tommy Tourk, Sr. Solutions Consultant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09E3A-B43A-6B59-8DC7-7B26552C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82" t="6841" r="10590" b="12235"/>
          <a:stretch/>
        </p:blipFill>
        <p:spPr>
          <a:xfrm>
            <a:off x="1296789" y="1531309"/>
            <a:ext cx="1301244" cy="1232560"/>
          </a:xfrm>
          <a:prstGeom prst="flowChartConnector">
            <a:avLst/>
          </a:prstGeom>
          <a:ln>
            <a:solidFill>
              <a:schemeClr val="tx1"/>
            </a:solidFill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D16BDB7-11C5-B2B3-7D36-A728D124DA32}"/>
              </a:ext>
            </a:extLst>
          </p:cNvPr>
          <p:cNvSpPr txBox="1">
            <a:spLocks/>
          </p:cNvSpPr>
          <p:nvPr/>
        </p:nvSpPr>
        <p:spPr>
          <a:xfrm>
            <a:off x="391397" y="3628307"/>
            <a:ext cx="3155251" cy="16404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Agenda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55272C-16EA-5CB5-78D6-18D0C13DCA4F}"/>
              </a:ext>
            </a:extLst>
          </p:cNvPr>
          <p:cNvGrpSpPr/>
          <p:nvPr/>
        </p:nvGrpSpPr>
        <p:grpSpPr>
          <a:xfrm>
            <a:off x="4289707" y="2635736"/>
            <a:ext cx="7034159" cy="3625608"/>
            <a:chOff x="4725598" y="2314349"/>
            <a:chExt cx="7034159" cy="3625608"/>
          </a:xfrm>
        </p:grpSpPr>
        <p:sp>
          <p:nvSpPr>
            <p:cNvPr id="7" name="Textfeld 9">
              <a:extLst>
                <a:ext uri="{FF2B5EF4-FFF2-40B4-BE49-F238E27FC236}">
                  <a16:creationId xmlns:a16="http://schemas.microsoft.com/office/drawing/2014/main" id="{E0E7E24C-0BA6-029B-C7C2-3ADEA76E48D7}"/>
                </a:ext>
              </a:extLst>
            </p:cNvPr>
            <p:cNvSpPr txBox="1"/>
            <p:nvPr/>
          </p:nvSpPr>
          <p:spPr>
            <a:xfrm>
              <a:off x="5286540" y="2314349"/>
              <a:ext cx="6473217" cy="362560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400"/>
                </a:spcAft>
                <a:buClr>
                  <a:schemeClr val="tx2"/>
                </a:buClr>
                <a:buSzTx/>
                <a:tabLst/>
                <a:defRPr/>
              </a:pPr>
              <a:r>
                <a:rPr lang="en-US" sz="2400" dirty="0">
                  <a:solidFill>
                    <a:srgbClr val="003261"/>
                  </a:solidFill>
                </a:rPr>
                <a:t>Introductions</a:t>
              </a:r>
              <a:endParaRPr kumimoji="0" lang="en-US" sz="2400" b="0" i="0" u="none" strike="noStrike" kern="1200" cap="none" spc="0" normalizeH="0" dirty="0">
                <a:ln>
                  <a:noFill/>
                </a:ln>
                <a:solidFill>
                  <a:srgbClr val="00326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400"/>
                </a:spcAft>
                <a:buClr>
                  <a:schemeClr val="tx2"/>
                </a:buClr>
                <a:buSzTx/>
                <a:tabLst/>
                <a:defRPr/>
              </a:pPr>
              <a:r>
                <a:rPr kumimoji="0" lang="en-US" sz="2400" b="0" i="0" u="none" strike="noStrike" kern="1200" cap="none" spc="0" normalizeH="0" dirty="0">
                  <a:ln>
                    <a:noFill/>
                  </a:ln>
                  <a:solidFill>
                    <a:srgbClr val="003261"/>
                  </a:solidFill>
                  <a:effectLst/>
                  <a:uLnTx/>
                  <a:uFillTx/>
                  <a:ea typeface="+mn-ea"/>
                  <a:cs typeface="+mn-cs"/>
                </a:rPr>
                <a:t>SMB Offering </a:t>
              </a: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400"/>
                </a:spcAft>
                <a:buClr>
                  <a:schemeClr val="tx2"/>
                </a:buClr>
                <a:buSzTx/>
                <a:tabLst/>
                <a:defRPr/>
              </a:pPr>
              <a:r>
                <a:rPr kumimoji="0" lang="en-US" sz="2400" b="0" i="0" u="none" strike="noStrike" kern="1200" cap="none" spc="0" normalizeH="0" dirty="0">
                  <a:ln>
                    <a:noFill/>
                  </a:ln>
                  <a:solidFill>
                    <a:srgbClr val="003261"/>
                  </a:solidFill>
                  <a:effectLst/>
                  <a:uLnTx/>
                  <a:uFillTx/>
                  <a:ea typeface="+mn-ea"/>
                  <a:cs typeface="+mn-cs"/>
                </a:rPr>
                <a:t>Quality Management (Recording Insights)</a:t>
              </a: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400"/>
                </a:spcAft>
                <a:buClr>
                  <a:schemeClr val="tx2"/>
                </a:buClr>
                <a:buSzTx/>
                <a:tabLst/>
                <a:defRPr/>
              </a:pPr>
              <a:r>
                <a:rPr lang="en-US" sz="2400" dirty="0">
                  <a:solidFill>
                    <a:srgbClr val="003261"/>
                  </a:solidFill>
                </a:rPr>
                <a:t>FAQ’s for SMB / Recording Insights</a:t>
              </a:r>
              <a:endParaRPr lang="en-US" sz="2400" b="0" i="0" u="none" strike="noStrike" kern="1200" cap="none" spc="0" normalizeH="0" dirty="0">
                <a:ln>
                  <a:noFill/>
                </a:ln>
                <a:solidFill>
                  <a:srgbClr val="003261"/>
                </a:solidFill>
                <a:effectLst/>
                <a:uLnTx/>
                <a:uFillTx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400"/>
                </a:spcAft>
                <a:buClr>
                  <a:schemeClr val="tx2"/>
                </a:buClr>
                <a:buSzTx/>
                <a:tabLst/>
                <a:defRPr/>
              </a:pPr>
              <a:r>
                <a:rPr lang="en-US" sz="2400" dirty="0">
                  <a:solidFill>
                    <a:srgbClr val="003261"/>
                  </a:solidFill>
                </a:rPr>
                <a:t>Recording Insights Demo</a:t>
              </a: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400"/>
                </a:spcAft>
                <a:buClr>
                  <a:schemeClr val="tx2"/>
                </a:buClr>
                <a:buSzTx/>
                <a:tabLst/>
                <a:defRPr/>
              </a:pPr>
              <a:r>
                <a:rPr kumimoji="0" lang="en-US" sz="2400" b="0" i="0" u="none" strike="noStrike" kern="1200" cap="none" spc="0" normalizeH="0" dirty="0">
                  <a:ln>
                    <a:noFill/>
                  </a:ln>
                  <a:solidFill>
                    <a:srgbClr val="003261"/>
                  </a:solidFill>
                  <a:effectLst/>
                  <a:uLnTx/>
                  <a:uFillTx/>
                  <a:ea typeface="+mn-ea"/>
                  <a:cs typeface="+mn-cs"/>
                </a:rPr>
                <a:t>Conclusion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15231F3-26F9-219C-1AD4-ECFD745C7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32839" y="2314349"/>
              <a:ext cx="457200" cy="4572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79C42EA-64B1-14A5-FB25-EF4C3FE3C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32839" y="2927760"/>
              <a:ext cx="457200" cy="4572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1F3D1F5-A2E6-794B-8DC6-A845D04CB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5598" y="3586743"/>
              <a:ext cx="457200" cy="4572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8A0DE82-6BE5-F02D-438D-34F4D7A7D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5710" y="4210364"/>
              <a:ext cx="457200" cy="4572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85F3908-4784-25C7-BF29-D51047442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36215" y="4839800"/>
              <a:ext cx="457200" cy="4572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771E4BA-FD75-C360-9ABE-7AF0A61BC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36380" y="545321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16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F29F7-0470-81E2-363C-328B8AC7F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44FC6-A583-1B5A-D773-93ED5BFA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2" name="Titel 4">
            <a:extLst>
              <a:ext uri="{FF2B5EF4-FFF2-40B4-BE49-F238E27FC236}">
                <a16:creationId xmlns:a16="http://schemas.microsoft.com/office/drawing/2014/main" id="{575C459B-9BBA-2A2D-9C71-704C2101CF80}"/>
              </a:ext>
            </a:extLst>
          </p:cNvPr>
          <p:cNvSpPr txBox="1">
            <a:spLocks/>
          </p:cNvSpPr>
          <p:nvPr/>
        </p:nvSpPr>
        <p:spPr>
          <a:xfrm>
            <a:off x="1237956" y="1252436"/>
            <a:ext cx="8982303" cy="957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Mitel Interaction Recording &amp; </a:t>
            </a:r>
            <a:br>
              <a:rPr lang="en-US" sz="2400"/>
            </a:br>
            <a:r>
              <a:rPr lang="en-US" sz="2400"/>
              <a:t>Recording Insights AI …</a:t>
            </a:r>
          </a:p>
        </p:txBody>
      </p:sp>
      <p:grpSp>
        <p:nvGrpSpPr>
          <p:cNvPr id="4" name="Gruppieren 27">
            <a:extLst>
              <a:ext uri="{FF2B5EF4-FFF2-40B4-BE49-F238E27FC236}">
                <a16:creationId xmlns:a16="http://schemas.microsoft.com/office/drawing/2014/main" id="{E0EECEB7-D72D-CD9A-C80C-2CCCDDF25C74}"/>
              </a:ext>
            </a:extLst>
          </p:cNvPr>
          <p:cNvGrpSpPr/>
          <p:nvPr/>
        </p:nvGrpSpPr>
        <p:grpSpPr>
          <a:xfrm>
            <a:off x="5828852" y="2592876"/>
            <a:ext cx="1571245" cy="3783215"/>
            <a:chOff x="5291495" y="800797"/>
            <a:chExt cx="1571245" cy="3609950"/>
          </a:xfrm>
          <a:gradFill>
            <a:gsLst>
              <a:gs pos="100000">
                <a:srgbClr val="7080FF"/>
              </a:gs>
              <a:gs pos="0">
                <a:srgbClr val="AFD7FF"/>
              </a:gs>
              <a:gs pos="50000">
                <a:srgbClr val="73B8FF"/>
              </a:gs>
            </a:gsLst>
            <a:lin ang="5400000" scaled="1"/>
          </a:gradFill>
        </p:grpSpPr>
        <p:sp>
          <p:nvSpPr>
            <p:cNvPr id="5" name="Ellipse 23">
              <a:extLst>
                <a:ext uri="{FF2B5EF4-FFF2-40B4-BE49-F238E27FC236}">
                  <a16:creationId xmlns:a16="http://schemas.microsoft.com/office/drawing/2014/main" id="{58FDA91C-D3D1-42AE-865D-EA150D8FB6E7}"/>
                </a:ext>
              </a:extLst>
            </p:cNvPr>
            <p:cNvSpPr/>
            <p:nvPr/>
          </p:nvSpPr>
          <p:spPr>
            <a:xfrm>
              <a:off x="5782740" y="800797"/>
              <a:ext cx="1080000" cy="103053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22">
              <a:extLst>
                <a:ext uri="{FF2B5EF4-FFF2-40B4-BE49-F238E27FC236}">
                  <a16:creationId xmlns:a16="http://schemas.microsoft.com/office/drawing/2014/main" id="{A63389BC-D8A2-9816-A963-3AF90A4DE043}"/>
                </a:ext>
              </a:extLst>
            </p:cNvPr>
            <p:cNvSpPr/>
            <p:nvPr/>
          </p:nvSpPr>
          <p:spPr>
            <a:xfrm>
              <a:off x="5291495" y="1645117"/>
              <a:ext cx="1080000" cy="103053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24">
              <a:extLst>
                <a:ext uri="{FF2B5EF4-FFF2-40B4-BE49-F238E27FC236}">
                  <a16:creationId xmlns:a16="http://schemas.microsoft.com/office/drawing/2014/main" id="{2AB6C2A3-D5D3-0AF3-4E54-23A6EF8AF5B5}"/>
                </a:ext>
              </a:extLst>
            </p:cNvPr>
            <p:cNvSpPr/>
            <p:nvPr/>
          </p:nvSpPr>
          <p:spPr>
            <a:xfrm>
              <a:off x="5782740" y="2527734"/>
              <a:ext cx="1080000" cy="103053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25">
              <a:extLst>
                <a:ext uri="{FF2B5EF4-FFF2-40B4-BE49-F238E27FC236}">
                  <a16:creationId xmlns:a16="http://schemas.microsoft.com/office/drawing/2014/main" id="{699CA2C9-3D1D-D3E7-9E28-BD3DE2565FC8}"/>
                </a:ext>
              </a:extLst>
            </p:cNvPr>
            <p:cNvSpPr/>
            <p:nvPr/>
          </p:nvSpPr>
          <p:spPr>
            <a:xfrm>
              <a:off x="5291495" y="3380210"/>
              <a:ext cx="1080000" cy="103053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28">
            <a:extLst>
              <a:ext uri="{FF2B5EF4-FFF2-40B4-BE49-F238E27FC236}">
                <a16:creationId xmlns:a16="http://schemas.microsoft.com/office/drawing/2014/main" id="{02B31C67-B988-5696-1E68-E5994197975F}"/>
              </a:ext>
            </a:extLst>
          </p:cNvPr>
          <p:cNvSpPr txBox="1"/>
          <p:nvPr/>
        </p:nvSpPr>
        <p:spPr>
          <a:xfrm>
            <a:off x="2749611" y="3782468"/>
            <a:ext cx="306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003261"/>
                </a:solidFill>
                <a:latin typeface="+mj-lt"/>
                <a:ea typeface="Roboto" panose="02000000000000000000" pitchFamily="2" charset="0"/>
              </a:rPr>
              <a:t>Integrates easily </a:t>
            </a:r>
            <a:r>
              <a:rPr lang="en-US" sz="1600">
                <a:solidFill>
                  <a:srgbClr val="003261"/>
                </a:solidFill>
                <a:latin typeface="+mj-lt"/>
                <a:ea typeface="Roboto" panose="02000000000000000000" pitchFamily="2" charset="0"/>
              </a:rPr>
              <a:t>with Mitel Interaction Recording (MIR)</a:t>
            </a:r>
          </a:p>
          <a:p>
            <a:endParaRPr lang="de-DE" sz="1600">
              <a:solidFill>
                <a:srgbClr val="00326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10" name="Textfeld 30">
            <a:extLst>
              <a:ext uri="{FF2B5EF4-FFF2-40B4-BE49-F238E27FC236}">
                <a16:creationId xmlns:a16="http://schemas.microsoft.com/office/drawing/2014/main" id="{9370D370-B7FA-420F-B68C-A83E1EEEB301}"/>
              </a:ext>
            </a:extLst>
          </p:cNvPr>
          <p:cNvSpPr txBox="1"/>
          <p:nvPr/>
        </p:nvSpPr>
        <p:spPr>
          <a:xfrm>
            <a:off x="2292410" y="5498890"/>
            <a:ext cx="3524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>
                <a:solidFill>
                  <a:srgbClr val="00326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sz="1600" b="0" dirty="0"/>
              <a:t>Visualize the insights </a:t>
            </a:r>
            <a:r>
              <a:rPr lang="en-US" sz="1600" b="0" dirty="0">
                <a:solidFill>
                  <a:schemeClr val="accent2"/>
                </a:solidFill>
              </a:rPr>
              <a:t>leveraging</a:t>
            </a:r>
            <a:r>
              <a:rPr lang="en-US" sz="1600" b="0" dirty="0"/>
              <a:t> meaningful </a:t>
            </a:r>
            <a:r>
              <a:rPr lang="en-US" sz="1600" dirty="0"/>
              <a:t>dashboards</a:t>
            </a:r>
            <a:r>
              <a:rPr lang="en-US" sz="1600" b="0" dirty="0"/>
              <a:t> </a:t>
            </a:r>
            <a:r>
              <a:rPr lang="en-US" sz="1600" dirty="0"/>
              <a:t>and</a:t>
            </a:r>
            <a:r>
              <a:rPr lang="en-US" sz="1600" b="0" dirty="0"/>
              <a:t> </a:t>
            </a:r>
            <a:r>
              <a:rPr lang="en-US" sz="1600" dirty="0"/>
              <a:t>reports</a:t>
            </a:r>
            <a:r>
              <a:rPr lang="en-US" sz="1600" b="0" dirty="0"/>
              <a:t> to make the right decisions</a:t>
            </a:r>
          </a:p>
        </p:txBody>
      </p:sp>
      <p:sp>
        <p:nvSpPr>
          <p:cNvPr id="11" name="Textfeld 31">
            <a:extLst>
              <a:ext uri="{FF2B5EF4-FFF2-40B4-BE49-F238E27FC236}">
                <a16:creationId xmlns:a16="http://schemas.microsoft.com/office/drawing/2014/main" id="{7B6F644A-71E3-D880-802E-31E55DC7AE07}"/>
              </a:ext>
            </a:extLst>
          </p:cNvPr>
          <p:cNvSpPr txBox="1"/>
          <p:nvPr/>
        </p:nvSpPr>
        <p:spPr>
          <a:xfrm>
            <a:off x="7494293" y="2822143"/>
            <a:ext cx="38785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de-DE"/>
            </a:defPPr>
            <a:lvl1pPr algn="r">
              <a:defRPr sz="1400" b="1">
                <a:solidFill>
                  <a:srgbClr val="00326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algn="l"/>
            <a:r>
              <a:rPr lang="en-US" sz="1800" b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Insights AI works </a:t>
            </a: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top of a customer’s existing MIR</a:t>
            </a:r>
            <a:endParaRPr lang="de-DE" sz="1600"/>
          </a:p>
        </p:txBody>
      </p:sp>
      <p:sp>
        <p:nvSpPr>
          <p:cNvPr id="12" name="Textfeld 34">
            <a:extLst>
              <a:ext uri="{FF2B5EF4-FFF2-40B4-BE49-F238E27FC236}">
                <a16:creationId xmlns:a16="http://schemas.microsoft.com/office/drawing/2014/main" id="{3D8F0ED9-4CDA-D4C5-8089-CA731769C48C}"/>
              </a:ext>
            </a:extLst>
          </p:cNvPr>
          <p:cNvSpPr txBox="1"/>
          <p:nvPr/>
        </p:nvSpPr>
        <p:spPr>
          <a:xfrm>
            <a:off x="7494293" y="4521132"/>
            <a:ext cx="428780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r">
              <a:defRPr sz="1400" b="1">
                <a:solidFill>
                  <a:srgbClr val="00326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algn="l"/>
            <a:r>
              <a:rPr lang="en-US" sz="1600" b="0" dirty="0">
                <a:ea typeface="Roboto"/>
              </a:rPr>
              <a:t>Use the recordings of MIR to get </a:t>
            </a:r>
            <a:r>
              <a:rPr lang="en-US" sz="1600" dirty="0">
                <a:ea typeface="Roboto"/>
              </a:rPr>
              <a:t>deeper business insights</a:t>
            </a:r>
            <a:r>
              <a:rPr lang="en-US" sz="1600" b="0" dirty="0">
                <a:ea typeface="Roboto"/>
              </a:rPr>
              <a:t> </a:t>
            </a:r>
            <a:r>
              <a:rPr lang="en-US" sz="1600" b="0" dirty="0">
                <a:solidFill>
                  <a:schemeClr val="accent2"/>
                </a:solidFill>
                <a:ea typeface="Roboto"/>
              </a:rPr>
              <a:t>by </a:t>
            </a:r>
            <a:r>
              <a:rPr lang="en-US" sz="1600" b="0" dirty="0">
                <a:ea typeface="Roboto"/>
              </a:rPr>
              <a:t>applying analytics and </a:t>
            </a:r>
            <a:r>
              <a:rPr lang="en-US" sz="1600" b="0" dirty="0">
                <a:solidFill>
                  <a:schemeClr val="accent2"/>
                </a:solidFill>
                <a:ea typeface="Roboto"/>
              </a:rPr>
              <a:t>the </a:t>
            </a:r>
            <a:r>
              <a:rPr lang="en-US" sz="1600" b="0" dirty="0">
                <a:ea typeface="Roboto"/>
              </a:rPr>
              <a:t>AI functionalities of Recording Insights AI</a:t>
            </a:r>
          </a:p>
          <a:p>
            <a:pPr algn="l"/>
            <a:endParaRPr lang="de-DE" sz="1600" b="0" dirty="0">
              <a:ea typeface="Roboto" panose="02000000000000000000" pitchFamily="2" charset="0"/>
            </a:endParaRPr>
          </a:p>
        </p:txBody>
      </p:sp>
      <p:pic>
        <p:nvPicPr>
          <p:cNvPr id="13" name="Grafik 5" descr="Ein Bild, das Screenshot, Grafiken, Electric Blue (Farbe), Symbol enthält.&#10;&#10;Automatisch generierte Beschreibung">
            <a:extLst>
              <a:ext uri="{FF2B5EF4-FFF2-40B4-BE49-F238E27FC236}">
                <a16:creationId xmlns:a16="http://schemas.microsoft.com/office/drawing/2014/main" id="{4B43B10D-F022-EE50-52F6-98D87114B3BC}"/>
              </a:ext>
            </a:extLst>
          </p:cNvPr>
          <p:cNvPicPr/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24091" r="50945" b="52861"/>
          <a:stretch/>
        </p:blipFill>
        <p:spPr>
          <a:xfrm>
            <a:off x="6563417" y="2909751"/>
            <a:ext cx="593359" cy="503397"/>
          </a:xfrm>
          <a:prstGeom prst="rect">
            <a:avLst/>
          </a:prstGeom>
        </p:spPr>
      </p:pic>
      <p:pic>
        <p:nvPicPr>
          <p:cNvPr id="14" name="Grafik 6" descr="Ein Bild, das Screenshot, Grafiken, Electric Blue (Farbe), Symbol enthält.&#10;&#10;Automatisch generierte Beschreibung">
            <a:extLst>
              <a:ext uri="{FF2B5EF4-FFF2-40B4-BE49-F238E27FC236}">
                <a16:creationId xmlns:a16="http://schemas.microsoft.com/office/drawing/2014/main" id="{8CE55F0D-C140-9CBF-80DD-3E4C6EA53D47}"/>
              </a:ext>
            </a:extLst>
          </p:cNvPr>
          <p:cNvPicPr/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24091" r="50945" b="52861"/>
          <a:stretch/>
        </p:blipFill>
        <p:spPr>
          <a:xfrm>
            <a:off x="6072172" y="3760187"/>
            <a:ext cx="593359" cy="503397"/>
          </a:xfrm>
          <a:prstGeom prst="rect">
            <a:avLst/>
          </a:prstGeom>
        </p:spPr>
      </p:pic>
      <p:pic>
        <p:nvPicPr>
          <p:cNvPr id="15" name="Grafik 7" descr="Ein Bild, das Screenshot, Grafiken, Electric Blue (Farbe), Symbol enthält.&#10;&#10;Automatisch generierte Beschreibung">
            <a:extLst>
              <a:ext uri="{FF2B5EF4-FFF2-40B4-BE49-F238E27FC236}">
                <a16:creationId xmlns:a16="http://schemas.microsoft.com/office/drawing/2014/main" id="{C57B943C-9C9E-5758-8F6F-A72E104B4B4E}"/>
              </a:ext>
            </a:extLst>
          </p:cNvPr>
          <p:cNvPicPr/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24091" r="50945" b="52861"/>
          <a:stretch/>
        </p:blipFill>
        <p:spPr>
          <a:xfrm>
            <a:off x="6560710" y="4691971"/>
            <a:ext cx="593359" cy="503397"/>
          </a:xfrm>
          <a:prstGeom prst="rect">
            <a:avLst/>
          </a:prstGeom>
        </p:spPr>
      </p:pic>
      <p:pic>
        <p:nvPicPr>
          <p:cNvPr id="16" name="Grafik 8" descr="Ein Bild, das Screenshot, Grafiken, Electric Blue (Farbe), Symbol enthält.&#10;&#10;Automatisch generierte Beschreibung">
            <a:extLst>
              <a:ext uri="{FF2B5EF4-FFF2-40B4-BE49-F238E27FC236}">
                <a16:creationId xmlns:a16="http://schemas.microsoft.com/office/drawing/2014/main" id="{45BC7741-3763-2F26-F15E-A639C02A6270}"/>
              </a:ext>
            </a:extLst>
          </p:cNvPr>
          <p:cNvPicPr/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24091" r="50945" b="52861"/>
          <a:stretch/>
        </p:blipFill>
        <p:spPr>
          <a:xfrm>
            <a:off x="6072172" y="5621815"/>
            <a:ext cx="593359" cy="503397"/>
          </a:xfrm>
          <a:prstGeom prst="rect">
            <a:avLst/>
          </a:prstGeom>
        </p:spPr>
      </p:pic>
      <p:sp>
        <p:nvSpPr>
          <p:cNvPr id="17" name="Textfeld 25">
            <a:extLst>
              <a:ext uri="{FF2B5EF4-FFF2-40B4-BE49-F238E27FC236}">
                <a16:creationId xmlns:a16="http://schemas.microsoft.com/office/drawing/2014/main" id="{6392931E-8B56-6B10-67D3-A3ABB9AB372A}"/>
              </a:ext>
            </a:extLst>
          </p:cNvPr>
          <p:cNvSpPr txBox="1"/>
          <p:nvPr/>
        </p:nvSpPr>
        <p:spPr>
          <a:xfrm>
            <a:off x="1273381" y="2451081"/>
            <a:ext cx="5880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/>
            <a:r>
              <a:rPr lang="en-US" sz="2400" b="1" dirty="0">
                <a:solidFill>
                  <a:srgbClr val="003261"/>
                </a:solidFill>
              </a:rPr>
              <a:t>… </a:t>
            </a:r>
            <a:r>
              <a:rPr lang="en-US" sz="2400" b="1" dirty="0">
                <a:solidFill>
                  <a:schemeClr val="accent2"/>
                </a:solidFill>
              </a:rPr>
              <a:t>Optional Add-on to MIR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18" name="Gerader Verbinder 15">
            <a:extLst>
              <a:ext uri="{FF2B5EF4-FFF2-40B4-BE49-F238E27FC236}">
                <a16:creationId xmlns:a16="http://schemas.microsoft.com/office/drawing/2014/main" id="{F867246F-E46A-B88D-64EB-9E9C3B9C6AA0}"/>
              </a:ext>
            </a:extLst>
          </p:cNvPr>
          <p:cNvCxnSpPr/>
          <p:nvPr/>
        </p:nvCxnSpPr>
        <p:spPr>
          <a:xfrm>
            <a:off x="1319101" y="2909751"/>
            <a:ext cx="4109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3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CC205-1AD9-CFDA-38A4-DB8AA2802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2700C-8771-1D6C-3EFF-5B051CC1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2" name="Rechteck 52">
            <a:extLst>
              <a:ext uri="{FF2B5EF4-FFF2-40B4-BE49-F238E27FC236}">
                <a16:creationId xmlns:a16="http://schemas.microsoft.com/office/drawing/2014/main" id="{DEBC900D-B7A9-59FC-D368-29BA6EC7FE45}"/>
              </a:ext>
            </a:extLst>
          </p:cNvPr>
          <p:cNvSpPr/>
          <p:nvPr/>
        </p:nvSpPr>
        <p:spPr>
          <a:xfrm flipV="1">
            <a:off x="876775" y="2835719"/>
            <a:ext cx="2078238" cy="1880102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CF31F13A-2E5B-950F-0504-734FF2070CD1}"/>
              </a:ext>
            </a:extLst>
          </p:cNvPr>
          <p:cNvSpPr txBox="1">
            <a:spLocks/>
          </p:cNvSpPr>
          <p:nvPr/>
        </p:nvSpPr>
        <p:spPr>
          <a:xfrm>
            <a:off x="-139535" y="1186468"/>
            <a:ext cx="8977451" cy="957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</a:rPr>
              <a:t>Mitel Interaction Recording Insights AI 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High-Level Technical Overview</a:t>
            </a:r>
            <a:endParaRPr lang="de-DE" sz="2800" dirty="0">
              <a:solidFill>
                <a:srgbClr val="002060"/>
              </a:solidFill>
            </a:endParaRPr>
          </a:p>
        </p:txBody>
      </p:sp>
      <p:pic>
        <p:nvPicPr>
          <p:cNvPr id="5" name="Grafik 16">
            <a:extLst>
              <a:ext uri="{FF2B5EF4-FFF2-40B4-BE49-F238E27FC236}">
                <a16:creationId xmlns:a16="http://schemas.microsoft.com/office/drawing/2014/main" id="{DD69BBC0-598C-089C-74EA-905AE83E3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1504" y="1391980"/>
            <a:ext cx="5451746" cy="4737917"/>
          </a:xfrm>
          <a:prstGeom prst="rect">
            <a:avLst/>
          </a:prstGeom>
        </p:spPr>
      </p:pic>
      <p:pic>
        <p:nvPicPr>
          <p:cNvPr id="6" name="Grafik 20">
            <a:extLst>
              <a:ext uri="{FF2B5EF4-FFF2-40B4-BE49-F238E27FC236}">
                <a16:creationId xmlns:a16="http://schemas.microsoft.com/office/drawing/2014/main" id="{9488C9FD-6617-F62F-CC5F-039A87AC01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26181" r="5974" b="30669"/>
          <a:stretch/>
        </p:blipFill>
        <p:spPr>
          <a:xfrm>
            <a:off x="6297297" y="2115205"/>
            <a:ext cx="1706234" cy="329308"/>
          </a:xfrm>
          <a:prstGeom prst="rect">
            <a:avLst/>
          </a:prstGeom>
        </p:spPr>
      </p:pic>
      <p:sp>
        <p:nvSpPr>
          <p:cNvPr id="7" name="Textfeld 25">
            <a:extLst>
              <a:ext uri="{FF2B5EF4-FFF2-40B4-BE49-F238E27FC236}">
                <a16:creationId xmlns:a16="http://schemas.microsoft.com/office/drawing/2014/main" id="{3A3833BE-F1C9-1979-12DF-061FD3535A69}"/>
              </a:ext>
            </a:extLst>
          </p:cNvPr>
          <p:cNvSpPr txBox="1"/>
          <p:nvPr/>
        </p:nvSpPr>
        <p:spPr>
          <a:xfrm>
            <a:off x="8837916" y="2724009"/>
            <a:ext cx="1390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1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Azure AI</a:t>
            </a:r>
          </a:p>
        </p:txBody>
      </p:sp>
      <p:pic>
        <p:nvPicPr>
          <p:cNvPr id="8" name="Picture 2" descr="Microsoft 365: Office 365 in neuem Gewand - LEVITECH GmbH">
            <a:extLst>
              <a:ext uri="{FF2B5EF4-FFF2-40B4-BE49-F238E27FC236}">
                <a16:creationId xmlns:a16="http://schemas.microsoft.com/office/drawing/2014/main" id="{97B470B6-D901-2EDA-3475-B360C5CD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22" y="2718180"/>
            <a:ext cx="1293717" cy="2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27">
            <a:extLst>
              <a:ext uri="{FF2B5EF4-FFF2-40B4-BE49-F238E27FC236}">
                <a16:creationId xmlns:a16="http://schemas.microsoft.com/office/drawing/2014/main" id="{C4A2C4ED-4012-CA23-C8F9-951AD2CA22D2}"/>
              </a:ext>
            </a:extLst>
          </p:cNvPr>
          <p:cNvCxnSpPr>
            <a:cxnSpLocks/>
          </p:cNvCxnSpPr>
          <p:nvPr/>
        </p:nvCxnSpPr>
        <p:spPr>
          <a:xfrm flipH="1" flipV="1">
            <a:off x="2955013" y="4382677"/>
            <a:ext cx="6395341" cy="24960"/>
          </a:xfrm>
          <a:prstGeom prst="straightConnector1">
            <a:avLst/>
          </a:prstGeom>
          <a:ln w="28575">
            <a:solidFill>
              <a:srgbClr val="73B8FF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28">
            <a:extLst>
              <a:ext uri="{FF2B5EF4-FFF2-40B4-BE49-F238E27FC236}">
                <a16:creationId xmlns:a16="http://schemas.microsoft.com/office/drawing/2014/main" id="{7238BF8A-779C-B620-F036-B7238A7F9E7F}"/>
              </a:ext>
            </a:extLst>
          </p:cNvPr>
          <p:cNvSpPr txBox="1"/>
          <p:nvPr/>
        </p:nvSpPr>
        <p:spPr>
          <a:xfrm>
            <a:off x="4786248" y="4161416"/>
            <a:ext cx="68779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73B8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transfer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73B8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Grafik 33">
            <a:extLst>
              <a:ext uri="{FF2B5EF4-FFF2-40B4-BE49-F238E27FC236}">
                <a16:creationId xmlns:a16="http://schemas.microsoft.com/office/drawing/2014/main" id="{B10381F9-9ADE-37BB-009B-D9B7359CC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77690" y="2444109"/>
            <a:ext cx="1711232" cy="1711232"/>
          </a:xfrm>
          <a:prstGeom prst="rect">
            <a:avLst/>
          </a:prstGeom>
        </p:spPr>
      </p:pic>
      <p:pic>
        <p:nvPicPr>
          <p:cNvPr id="12" name="Grafik 36">
            <a:extLst>
              <a:ext uri="{FF2B5EF4-FFF2-40B4-BE49-F238E27FC236}">
                <a16:creationId xmlns:a16="http://schemas.microsoft.com/office/drawing/2014/main" id="{4038F9B9-67F7-ADC7-7B4C-138F37DC9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85242" y="3538841"/>
            <a:ext cx="1590899" cy="1590899"/>
          </a:xfrm>
          <a:prstGeom prst="rect">
            <a:avLst/>
          </a:prstGeom>
        </p:spPr>
      </p:pic>
      <p:sp>
        <p:nvSpPr>
          <p:cNvPr id="13" name="Textfeld 38">
            <a:extLst>
              <a:ext uri="{FF2B5EF4-FFF2-40B4-BE49-F238E27FC236}">
                <a16:creationId xmlns:a16="http://schemas.microsoft.com/office/drawing/2014/main" id="{A8C214BE-A641-B578-2C1A-9D055CC4F2D0}"/>
              </a:ext>
            </a:extLst>
          </p:cNvPr>
          <p:cNvSpPr txBox="1"/>
          <p:nvPr/>
        </p:nvSpPr>
        <p:spPr>
          <a:xfrm>
            <a:off x="9536068" y="4221503"/>
            <a:ext cx="1390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1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Blob Storage</a:t>
            </a:r>
          </a:p>
        </p:txBody>
      </p:sp>
      <p:cxnSp>
        <p:nvCxnSpPr>
          <p:cNvPr id="14" name="Gerade Verbindung mit Pfeil 39">
            <a:extLst>
              <a:ext uri="{FF2B5EF4-FFF2-40B4-BE49-F238E27FC236}">
                <a16:creationId xmlns:a16="http://schemas.microsoft.com/office/drawing/2014/main" id="{E81C7A63-3FC8-24DC-7D73-9B559767F81B}"/>
              </a:ext>
            </a:extLst>
          </p:cNvPr>
          <p:cNvCxnSpPr>
            <a:cxnSpLocks/>
          </p:cNvCxnSpPr>
          <p:nvPr/>
        </p:nvCxnSpPr>
        <p:spPr>
          <a:xfrm>
            <a:off x="9539116" y="3627527"/>
            <a:ext cx="0" cy="449784"/>
          </a:xfrm>
          <a:prstGeom prst="straightConnector1">
            <a:avLst/>
          </a:prstGeom>
          <a:ln w="28575">
            <a:solidFill>
              <a:srgbClr val="73B8FF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51">
            <a:extLst>
              <a:ext uri="{FF2B5EF4-FFF2-40B4-BE49-F238E27FC236}">
                <a16:creationId xmlns:a16="http://schemas.microsoft.com/office/drawing/2014/main" id="{DCBC026F-2F8C-BD07-9D8A-2BF3B63FBBBD}"/>
              </a:ext>
            </a:extLst>
          </p:cNvPr>
          <p:cNvSpPr txBox="1"/>
          <p:nvPr/>
        </p:nvSpPr>
        <p:spPr>
          <a:xfrm>
            <a:off x="9523388" y="3727434"/>
            <a:ext cx="70530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73B8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73B8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uppieren 54">
            <a:extLst>
              <a:ext uri="{FF2B5EF4-FFF2-40B4-BE49-F238E27FC236}">
                <a16:creationId xmlns:a16="http://schemas.microsoft.com/office/drawing/2014/main" id="{599F1F94-70A3-0EE4-3EB9-9083C2EE7107}"/>
              </a:ext>
            </a:extLst>
          </p:cNvPr>
          <p:cNvGrpSpPr/>
          <p:nvPr/>
        </p:nvGrpSpPr>
        <p:grpSpPr>
          <a:xfrm>
            <a:off x="1253166" y="3100776"/>
            <a:ext cx="1359308" cy="1264464"/>
            <a:chOff x="789916" y="2202312"/>
            <a:chExt cx="2457781" cy="2351273"/>
          </a:xfrm>
        </p:grpSpPr>
        <p:sp>
          <p:nvSpPr>
            <p:cNvPr id="17" name="Rechteck 57">
              <a:extLst>
                <a:ext uri="{FF2B5EF4-FFF2-40B4-BE49-F238E27FC236}">
                  <a16:creationId xmlns:a16="http://schemas.microsoft.com/office/drawing/2014/main" id="{5DB2C562-F878-CF19-EC96-192A2F7B864D}"/>
                </a:ext>
              </a:extLst>
            </p:cNvPr>
            <p:cNvSpPr/>
            <p:nvPr/>
          </p:nvSpPr>
          <p:spPr>
            <a:xfrm>
              <a:off x="789916" y="2202312"/>
              <a:ext cx="2457781" cy="2351273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Textfeld 55">
              <a:extLst>
                <a:ext uri="{FF2B5EF4-FFF2-40B4-BE49-F238E27FC236}">
                  <a16:creationId xmlns:a16="http://schemas.microsoft.com/office/drawing/2014/main" id="{5A6DBD2D-8F1B-7DCD-5978-129DC638EB40}"/>
                </a:ext>
              </a:extLst>
            </p:cNvPr>
            <p:cNvSpPr txBox="1"/>
            <p:nvPr/>
          </p:nvSpPr>
          <p:spPr>
            <a:xfrm>
              <a:off x="905668" y="2400844"/>
              <a:ext cx="2165069" cy="51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00315E"/>
                  </a:solidFill>
                  <a:latin typeface="Arial" panose="020B0604020202020204"/>
                </a:rPr>
                <a:t>MIR</a:t>
              </a:r>
              <a:endParaRPr kumimoji="0" lang="en-US" sz="1200" b="0" i="1" u="sng" strike="noStrike" kern="1200" cap="none" spc="0" normalizeH="0" baseline="0" noProof="0">
                <a:ln>
                  <a:noFill/>
                </a:ln>
                <a:solidFill>
                  <a:srgbClr val="0031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9" name="Grafik 62">
            <a:extLst>
              <a:ext uri="{FF2B5EF4-FFF2-40B4-BE49-F238E27FC236}">
                <a16:creationId xmlns:a16="http://schemas.microsoft.com/office/drawing/2014/main" id="{DE5D55B3-5B4F-A74B-08E3-1E29A52531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61" y="2981512"/>
            <a:ext cx="233695" cy="298968"/>
          </a:xfrm>
          <a:prstGeom prst="rect">
            <a:avLst/>
          </a:prstGeom>
        </p:spPr>
      </p:pic>
      <p:cxnSp>
        <p:nvCxnSpPr>
          <p:cNvPr id="20" name="Gerader Verbinder 63">
            <a:extLst>
              <a:ext uri="{FF2B5EF4-FFF2-40B4-BE49-F238E27FC236}">
                <a16:creationId xmlns:a16="http://schemas.microsoft.com/office/drawing/2014/main" id="{CE75DCFA-134F-AC6D-4E3E-596B6A018936}"/>
              </a:ext>
            </a:extLst>
          </p:cNvPr>
          <p:cNvCxnSpPr>
            <a:cxnSpLocks/>
          </p:cNvCxnSpPr>
          <p:nvPr/>
        </p:nvCxnSpPr>
        <p:spPr>
          <a:xfrm>
            <a:off x="6135725" y="3193885"/>
            <a:ext cx="6758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64">
            <a:extLst>
              <a:ext uri="{FF2B5EF4-FFF2-40B4-BE49-F238E27FC236}">
                <a16:creationId xmlns:a16="http://schemas.microsoft.com/office/drawing/2014/main" id="{EC0C387D-7B09-0C3F-C00F-15AE1A86EB4E}"/>
              </a:ext>
            </a:extLst>
          </p:cNvPr>
          <p:cNvSpPr txBox="1"/>
          <p:nvPr/>
        </p:nvSpPr>
        <p:spPr>
          <a:xfrm>
            <a:off x="1253166" y="2103511"/>
            <a:ext cx="1115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315E"/>
                </a:solidFill>
                <a:effectLst/>
                <a:uLnTx/>
                <a:uFillTx/>
                <a:latin typeface="Arial" panose="020B0604020202020204"/>
                <a:ea typeface="+mn-ea"/>
                <a:cs typeface="Calibri Light" panose="020F0302020204030204" pitchFamily="34" charset="0"/>
              </a:rPr>
              <a:t>Search &amp; Replay</a:t>
            </a:r>
          </a:p>
        </p:txBody>
      </p:sp>
      <p:pic>
        <p:nvPicPr>
          <p:cNvPr id="22" name="Grafik 67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E3E46DBD-E0B7-8A66-1575-1FAE660B1B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62" y="3477266"/>
            <a:ext cx="1186947" cy="635473"/>
          </a:xfrm>
          <a:prstGeom prst="rect">
            <a:avLst/>
          </a:prstGeom>
        </p:spPr>
      </p:pic>
      <p:sp>
        <p:nvSpPr>
          <p:cNvPr id="23" name="Textfeld 1">
            <a:extLst>
              <a:ext uri="{FF2B5EF4-FFF2-40B4-BE49-F238E27FC236}">
                <a16:creationId xmlns:a16="http://schemas.microsoft.com/office/drawing/2014/main" id="{C1A79ED5-6187-4935-1C7C-D77FE1654FBC}"/>
              </a:ext>
            </a:extLst>
          </p:cNvPr>
          <p:cNvSpPr txBox="1"/>
          <p:nvPr/>
        </p:nvSpPr>
        <p:spPr>
          <a:xfrm>
            <a:off x="803275" y="5015930"/>
            <a:ext cx="1058545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300"/>
              </a:spcBef>
              <a:buBlip>
                <a:blip r:embed="rId13"/>
              </a:buBlip>
            </a:pPr>
            <a:r>
              <a:rPr lang="en-US" sz="1400" dirty="0">
                <a:solidFill>
                  <a:srgbClr val="003261"/>
                </a:solidFill>
                <a:latin typeface="Manrope" pitchFamily="2" charset="0"/>
              </a:rPr>
              <a:t>Recordings from MIR will be automatically transferred to Recording Insights AI for analytics. 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Blip>
                <a:blip r:embed="rId13"/>
              </a:buBlip>
            </a:pPr>
            <a:r>
              <a:rPr lang="en-US" sz="1400" dirty="0">
                <a:solidFill>
                  <a:srgbClr val="003261"/>
                </a:solidFill>
                <a:latin typeface="Manrope" pitchFamily="2" charset="0"/>
              </a:rPr>
              <a:t>Transcription and AI based analytics will be carried out in Recording Insights AI. 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Blip>
                <a:blip r:embed="rId13"/>
              </a:buBlip>
            </a:pPr>
            <a:r>
              <a:rPr lang="en-US" sz="1400" dirty="0">
                <a:solidFill>
                  <a:srgbClr val="003261"/>
                </a:solidFill>
                <a:latin typeface="Manrope" pitchFamily="2" charset="0"/>
              </a:rPr>
              <a:t>Recording Insights AI will be the single UI for AI configuration, dashboards, search and replay</a:t>
            </a:r>
            <a:r>
              <a:rPr lang="en-US" sz="1400" dirty="0">
                <a:solidFill>
                  <a:schemeClr val="accent2"/>
                </a:solidFill>
                <a:latin typeface="Manrope" pitchFamily="2" charset="0"/>
              </a:rPr>
              <a:t>, as well as the </a:t>
            </a:r>
            <a:r>
              <a:rPr lang="en-US" sz="1400" dirty="0">
                <a:solidFill>
                  <a:srgbClr val="003261"/>
                </a:solidFill>
                <a:latin typeface="Manrope" pitchFamily="2" charset="0"/>
              </a:rPr>
              <a:t>display of analytics results.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Blip>
                <a:blip r:embed="rId13"/>
              </a:buBlip>
            </a:pPr>
            <a:r>
              <a:rPr lang="en-US" sz="1400" dirty="0">
                <a:solidFill>
                  <a:srgbClr val="003261"/>
                </a:solidFill>
                <a:latin typeface="Manrope" pitchFamily="2" charset="0"/>
              </a:rPr>
              <a:t>User to user mapping is mandatory</a:t>
            </a:r>
            <a:r>
              <a:rPr lang="de-DE" sz="1400" dirty="0">
                <a:solidFill>
                  <a:srgbClr val="003261"/>
                </a:solidFill>
                <a:latin typeface="Manrope" pitchFamily="2" charset="0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Blip>
                <a:blip r:embed="rId13"/>
              </a:buBlip>
            </a:pPr>
            <a:r>
              <a:rPr lang="en-CA" sz="1400" noProof="0" dirty="0">
                <a:solidFill>
                  <a:schemeClr val="accent2"/>
                </a:solidFill>
                <a:latin typeface="Manrope" pitchFamily="2" charset="0"/>
              </a:rPr>
              <a:t>Translation is available.</a:t>
            </a:r>
          </a:p>
        </p:txBody>
      </p:sp>
      <p:pic>
        <p:nvPicPr>
          <p:cNvPr id="24" name="Grafik 6" descr="Ein Bild, das Screensho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B80E0770-9809-1437-89E0-314D0FEA91E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5" r="-1"/>
          <a:stretch/>
        </p:blipFill>
        <p:spPr>
          <a:xfrm>
            <a:off x="6353789" y="3446807"/>
            <a:ext cx="2862279" cy="712559"/>
          </a:xfrm>
          <a:prstGeom prst="rect">
            <a:avLst/>
          </a:prstGeom>
        </p:spPr>
      </p:pic>
      <p:pic>
        <p:nvPicPr>
          <p:cNvPr id="25" name="Grafik 7">
            <a:extLst>
              <a:ext uri="{FF2B5EF4-FFF2-40B4-BE49-F238E27FC236}">
                <a16:creationId xmlns:a16="http://schemas.microsoft.com/office/drawing/2014/main" id="{F2A1F3F6-F534-EA46-6692-F83EF11EA5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07" y="2363122"/>
            <a:ext cx="233695" cy="298968"/>
          </a:xfrm>
          <a:prstGeom prst="rect">
            <a:avLst/>
          </a:prstGeom>
        </p:spPr>
      </p:pic>
      <p:sp>
        <p:nvSpPr>
          <p:cNvPr id="26" name="Textfeld 8">
            <a:extLst>
              <a:ext uri="{FF2B5EF4-FFF2-40B4-BE49-F238E27FC236}">
                <a16:creationId xmlns:a16="http://schemas.microsoft.com/office/drawing/2014/main" id="{C31EB4D7-BA15-6871-508D-7C96580C7554}"/>
              </a:ext>
            </a:extLst>
          </p:cNvPr>
          <p:cNvSpPr txBox="1"/>
          <p:nvPr/>
        </p:nvSpPr>
        <p:spPr>
          <a:xfrm>
            <a:off x="5452077" y="2694137"/>
            <a:ext cx="1115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315E"/>
                </a:solidFill>
                <a:effectLst/>
                <a:uLnTx/>
                <a:uFillTx/>
                <a:latin typeface="Arial" panose="020B0604020202020204"/>
                <a:ea typeface="+mn-ea"/>
                <a:cs typeface="Calibri Light" panose="020F0302020204030204" pitchFamily="34" charset="0"/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62517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D75D1-F506-5993-A39B-C328C7A34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DB010-EDB0-1FD4-DF4C-1B5187D4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6109DC-BC6A-C0D4-1833-EC4673A44A00}"/>
              </a:ext>
            </a:extLst>
          </p:cNvPr>
          <p:cNvSpPr txBox="1">
            <a:spLocks/>
          </p:cNvSpPr>
          <p:nvPr/>
        </p:nvSpPr>
        <p:spPr>
          <a:xfrm>
            <a:off x="489937" y="3463723"/>
            <a:ext cx="4699001" cy="10912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Arial Black"/>
              </a:rPr>
              <a:t>Quality Management</a:t>
            </a:r>
            <a:endParaRPr lang="en-US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Mitel, ASC Technologies To Boost Business Analytics With Mitel Insights AI">
            <a:extLst>
              <a:ext uri="{FF2B5EF4-FFF2-40B4-BE49-F238E27FC236}">
                <a16:creationId xmlns:a16="http://schemas.microsoft.com/office/drawing/2014/main" id="{95ADFEF4-2A8E-1FD8-60C3-7400FF27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21952"/>
            <a:ext cx="5810630" cy="29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18BD7-7BCF-604B-75C1-B411F1DA4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04663-71F6-5350-313A-3E8F0103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2" name="Rechteck 4">
            <a:extLst>
              <a:ext uri="{FF2B5EF4-FFF2-40B4-BE49-F238E27FC236}">
                <a16:creationId xmlns:a16="http://schemas.microsoft.com/office/drawing/2014/main" id="{A7747597-1842-B083-6E10-4629B86BB0AA}"/>
              </a:ext>
            </a:extLst>
          </p:cNvPr>
          <p:cNvSpPr/>
          <p:nvPr/>
        </p:nvSpPr>
        <p:spPr>
          <a:xfrm>
            <a:off x="6688117" y="4616193"/>
            <a:ext cx="5211652" cy="1710056"/>
          </a:xfrm>
          <a:prstGeom prst="rect">
            <a:avLst/>
          </a:prstGeom>
          <a:gradFill flip="none" rotWithShape="1">
            <a:gsLst>
              <a:gs pos="30000">
                <a:srgbClr val="7080FF"/>
              </a:gs>
              <a:gs pos="100000">
                <a:srgbClr val="73B8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6">
            <a:extLst>
              <a:ext uri="{FF2B5EF4-FFF2-40B4-BE49-F238E27FC236}">
                <a16:creationId xmlns:a16="http://schemas.microsoft.com/office/drawing/2014/main" id="{2348E738-8A40-591D-652B-0C133D6CC912}"/>
              </a:ext>
            </a:extLst>
          </p:cNvPr>
          <p:cNvSpPr/>
          <p:nvPr/>
        </p:nvSpPr>
        <p:spPr>
          <a:xfrm>
            <a:off x="6688117" y="2788843"/>
            <a:ext cx="5211652" cy="1710056"/>
          </a:xfrm>
          <a:prstGeom prst="rect">
            <a:avLst/>
          </a:prstGeom>
          <a:gradFill flip="none" rotWithShape="1">
            <a:gsLst>
              <a:gs pos="30000">
                <a:srgbClr val="D61E47"/>
              </a:gs>
              <a:gs pos="100000">
                <a:srgbClr val="8F61C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18">
            <a:extLst>
              <a:ext uri="{FF2B5EF4-FFF2-40B4-BE49-F238E27FC236}">
                <a16:creationId xmlns:a16="http://schemas.microsoft.com/office/drawing/2014/main" id="{E630F470-2A5A-A138-C19E-877BDBE02C86}"/>
              </a:ext>
            </a:extLst>
          </p:cNvPr>
          <p:cNvSpPr txBox="1"/>
          <p:nvPr/>
        </p:nvSpPr>
        <p:spPr>
          <a:xfrm>
            <a:off x="7089338" y="2808168"/>
            <a:ext cx="3735158" cy="1569660"/>
          </a:xfrm>
          <a:prstGeom prst="rect">
            <a:avLst/>
          </a:prstGeom>
          <a:noFill/>
          <a:effectLst>
            <a:outerShdw blurRad="50800" dist="38100" dir="2700000" sx="12000" sy="12000" algn="tl" rotWithShape="0">
              <a:schemeClr val="bg1">
                <a:lumMod val="85000"/>
                <a:alpha val="46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cap="all">
                <a:solidFill>
                  <a:schemeClr val="bg1"/>
                </a:solidFill>
              </a:rPr>
              <a:t>97 % </a:t>
            </a:r>
          </a:p>
          <a:p>
            <a:r>
              <a:rPr lang="en-US" sz="2400" b="1" cap="all">
                <a:solidFill>
                  <a:schemeClr val="bg1"/>
                </a:solidFill>
              </a:rPr>
              <a:t>Compliance RISK</a:t>
            </a:r>
          </a:p>
        </p:txBody>
      </p:sp>
      <p:sp>
        <p:nvSpPr>
          <p:cNvPr id="6" name="Textfeld 18">
            <a:extLst>
              <a:ext uri="{FF2B5EF4-FFF2-40B4-BE49-F238E27FC236}">
                <a16:creationId xmlns:a16="http://schemas.microsoft.com/office/drawing/2014/main" id="{C72727D0-9C0A-DB2F-BC03-A8A70D581AFC}"/>
              </a:ext>
            </a:extLst>
          </p:cNvPr>
          <p:cNvSpPr txBox="1"/>
          <p:nvPr/>
        </p:nvSpPr>
        <p:spPr>
          <a:xfrm>
            <a:off x="7089338" y="4657457"/>
            <a:ext cx="3735158" cy="1569660"/>
          </a:xfrm>
          <a:prstGeom prst="rect">
            <a:avLst/>
          </a:prstGeom>
          <a:noFill/>
          <a:effectLst>
            <a:outerShdw blurRad="50800" dist="38100" dir="2700000" sx="12000" sy="12000" algn="tl" rotWithShape="0">
              <a:schemeClr val="bg1">
                <a:lumMod val="85000"/>
                <a:alpha val="46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cap="all">
                <a:solidFill>
                  <a:schemeClr val="bg1"/>
                </a:solidFill>
              </a:rPr>
              <a:t>0 % </a:t>
            </a:r>
          </a:p>
          <a:p>
            <a:r>
              <a:rPr lang="en-US" sz="2400" b="1" cap="all">
                <a:solidFill>
                  <a:schemeClr val="bg1"/>
                </a:solidFill>
              </a:rPr>
              <a:t>Business Insights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54B9681-797A-460F-B4EB-F616C823E98E}"/>
              </a:ext>
            </a:extLst>
          </p:cNvPr>
          <p:cNvSpPr txBox="1">
            <a:spLocks/>
          </p:cNvSpPr>
          <p:nvPr/>
        </p:nvSpPr>
        <p:spPr>
          <a:xfrm>
            <a:off x="427250" y="1760765"/>
            <a:ext cx="10132393" cy="9576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261"/>
                </a:solidFill>
                <a:latin typeface="Manrope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pc="-50" dirty="0">
                <a:solidFill>
                  <a:srgbClr val="002060"/>
                </a:solidFill>
              </a:rPr>
              <a:t>Today, Regulated Customers have Risks, but </a:t>
            </a:r>
            <a:br>
              <a:rPr lang="en-US" spc="-50" dirty="0">
                <a:solidFill>
                  <a:srgbClr val="002060"/>
                </a:solidFill>
              </a:rPr>
            </a:br>
            <a:r>
              <a:rPr lang="en-US" spc="-50" dirty="0">
                <a:solidFill>
                  <a:srgbClr val="002060"/>
                </a:solidFill>
              </a:rPr>
              <a:t>no Insights from their Customer Communication</a:t>
            </a:r>
            <a:endParaRPr lang="en-PH" spc="-5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07B53-2D58-DF6D-AF2A-AF6706EF7977}"/>
              </a:ext>
            </a:extLst>
          </p:cNvPr>
          <p:cNvSpPr txBox="1"/>
          <p:nvPr/>
        </p:nvSpPr>
        <p:spPr>
          <a:xfrm>
            <a:off x="427250" y="2817596"/>
            <a:ext cx="6164277" cy="320087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rgbClr val="7080FF"/>
                </a:solidFill>
              </a:rPr>
              <a:t>Communication is being recorded to meet regulatory demands.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7080FF"/>
                </a:solidFill>
              </a:rPr>
              <a:t>Typically, a sample of those communication records is then manually checked for compliance.</a:t>
            </a:r>
            <a:br>
              <a:rPr lang="de-DE" sz="2000" b="1" dirty="0">
                <a:solidFill>
                  <a:srgbClr val="7080FF"/>
                </a:solidFill>
              </a:rPr>
            </a:br>
            <a:endParaRPr lang="de-DE" sz="2000" b="1" dirty="0">
              <a:solidFill>
                <a:srgbClr val="7080FF"/>
              </a:solidFill>
            </a:endParaRPr>
          </a:p>
          <a:p>
            <a:pPr marL="288000" lvl="1" indent="-288000"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solidFill>
                  <a:srgbClr val="002060"/>
                </a:solidFill>
              </a:rPr>
              <a:t>limited coverage, typically only 2-3 percent of calls</a:t>
            </a:r>
          </a:p>
          <a:p>
            <a:pPr marL="288000" lvl="1" indent="-288000"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solidFill>
                  <a:srgbClr val="002060"/>
                </a:solidFill>
              </a:rPr>
              <a:t>random call selection, not related to risk profile of call</a:t>
            </a:r>
          </a:p>
          <a:p>
            <a:pPr marL="288000" lvl="1" indent="-288000"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solidFill>
                  <a:srgbClr val="002060"/>
                </a:solidFill>
              </a:rPr>
              <a:t>no extraction of business insights from those calls</a:t>
            </a:r>
          </a:p>
          <a:p>
            <a:pPr marL="288000" lvl="1" indent="-288000"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solidFill>
                  <a:srgbClr val="002060"/>
                </a:solidFill>
              </a:rPr>
              <a:t>tedious, repetitive labor, prone to human error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1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923C4-885C-310A-513B-E4413DD18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832CC-35A9-D67E-B70B-E18110F2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878114-D35E-C271-5116-F413C2C39686}"/>
              </a:ext>
            </a:extLst>
          </p:cNvPr>
          <p:cNvSpPr txBox="1">
            <a:spLocks/>
          </p:cNvSpPr>
          <p:nvPr/>
        </p:nvSpPr>
        <p:spPr>
          <a:xfrm>
            <a:off x="980387" y="1530178"/>
            <a:ext cx="10160231" cy="460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rgbClr val="002060"/>
                </a:solidFill>
              </a:rPr>
              <a:t>Quality Management: </a:t>
            </a:r>
            <a:r>
              <a:rPr lang="en-US" sz="2800" dirty="0">
                <a:solidFill>
                  <a:srgbClr val="002060"/>
                </a:solidFill>
              </a:rPr>
              <a:t>Automate Efficiency &amp; Accuracy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B227A-B9DA-497C-5CC0-DDE18688C504}"/>
              </a:ext>
            </a:extLst>
          </p:cNvPr>
          <p:cNvSpPr txBox="1">
            <a:spLocks/>
          </p:cNvSpPr>
          <p:nvPr/>
        </p:nvSpPr>
        <p:spPr>
          <a:xfrm>
            <a:off x="501978" y="7443217"/>
            <a:ext cx="2743200" cy="1616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93F7F0-4438-4A90-AB24-A1145129226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854CDD-FA3B-D1C5-C00E-FACBC05A2872}"/>
              </a:ext>
            </a:extLst>
          </p:cNvPr>
          <p:cNvGrpSpPr/>
          <p:nvPr/>
        </p:nvGrpSpPr>
        <p:grpSpPr>
          <a:xfrm>
            <a:off x="1109737" y="2297257"/>
            <a:ext cx="4702277" cy="1852871"/>
            <a:chOff x="0" y="-38100"/>
            <a:chExt cx="1632342" cy="52087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808AC84-BD75-3C8C-66E6-BE8AB2933E22}"/>
                </a:ext>
              </a:extLst>
            </p:cNvPr>
            <p:cNvSpPr/>
            <p:nvPr/>
          </p:nvSpPr>
          <p:spPr>
            <a:xfrm>
              <a:off x="0" y="0"/>
              <a:ext cx="1632342" cy="482774"/>
            </a:xfrm>
            <a:custGeom>
              <a:avLst/>
              <a:gdLst/>
              <a:ahLst/>
              <a:cxnLst/>
              <a:rect l="l" t="t" r="r" b="b"/>
              <a:pathLst>
                <a:path w="1632342" h="482774">
                  <a:moveTo>
                    <a:pt x="35124" y="0"/>
                  </a:moveTo>
                  <a:lnTo>
                    <a:pt x="1597218" y="0"/>
                  </a:lnTo>
                  <a:cubicBezTo>
                    <a:pt x="1616617" y="0"/>
                    <a:pt x="1632342" y="15725"/>
                    <a:pt x="1632342" y="35124"/>
                  </a:cubicBezTo>
                  <a:lnTo>
                    <a:pt x="1632342" y="447650"/>
                  </a:lnTo>
                  <a:cubicBezTo>
                    <a:pt x="1632342" y="456966"/>
                    <a:pt x="1628641" y="465899"/>
                    <a:pt x="1622055" y="472486"/>
                  </a:cubicBezTo>
                  <a:cubicBezTo>
                    <a:pt x="1615468" y="479073"/>
                    <a:pt x="1606534" y="482774"/>
                    <a:pt x="1597218" y="482774"/>
                  </a:cubicBezTo>
                  <a:lnTo>
                    <a:pt x="35124" y="482774"/>
                  </a:lnTo>
                  <a:cubicBezTo>
                    <a:pt x="15725" y="482774"/>
                    <a:pt x="0" y="467048"/>
                    <a:pt x="0" y="447650"/>
                  </a:cubicBezTo>
                  <a:lnTo>
                    <a:pt x="0" y="35124"/>
                  </a:lnTo>
                  <a:cubicBezTo>
                    <a:pt x="0" y="25808"/>
                    <a:pt x="3701" y="16874"/>
                    <a:pt x="10287" y="10287"/>
                  </a:cubicBezTo>
                  <a:cubicBezTo>
                    <a:pt x="16874" y="3701"/>
                    <a:pt x="25808" y="0"/>
                    <a:pt x="35124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00315E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5F5441-AD11-C467-C3FC-1CFC19F3D9B2}"/>
                </a:ext>
              </a:extLst>
            </p:cNvPr>
            <p:cNvSpPr txBox="1"/>
            <p:nvPr/>
          </p:nvSpPr>
          <p:spPr>
            <a:xfrm>
              <a:off x="0" y="-38100"/>
              <a:ext cx="1632342" cy="5208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B20A00B2-CEF7-0D1B-7E4A-F451FE3B3CC4}"/>
              </a:ext>
            </a:extLst>
          </p:cNvPr>
          <p:cNvSpPr/>
          <p:nvPr/>
        </p:nvSpPr>
        <p:spPr>
          <a:xfrm>
            <a:off x="1047304" y="2880347"/>
            <a:ext cx="240689" cy="842391"/>
          </a:xfrm>
          <a:custGeom>
            <a:avLst/>
            <a:gdLst/>
            <a:ahLst/>
            <a:cxnLst/>
            <a:rect l="l" t="t" r="r" b="b"/>
            <a:pathLst>
              <a:path w="323431" h="332797">
                <a:moveTo>
                  <a:pt x="0" y="0"/>
                </a:moveTo>
                <a:lnTo>
                  <a:pt x="323431" y="0"/>
                </a:lnTo>
                <a:lnTo>
                  <a:pt x="323431" y="332797"/>
                </a:lnTo>
                <a:lnTo>
                  <a:pt x="0" y="332797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de-DE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B106CFCC-8280-DE1B-509C-9490FE95304D}"/>
              </a:ext>
            </a:extLst>
          </p:cNvPr>
          <p:cNvGrpSpPr/>
          <p:nvPr/>
        </p:nvGrpSpPr>
        <p:grpSpPr>
          <a:xfrm>
            <a:off x="6564493" y="2432788"/>
            <a:ext cx="4702277" cy="1717339"/>
            <a:chOff x="0" y="0"/>
            <a:chExt cx="1632342" cy="482774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BEEE776C-F08A-CB97-2828-D182C5A1CA55}"/>
                </a:ext>
              </a:extLst>
            </p:cNvPr>
            <p:cNvSpPr/>
            <p:nvPr/>
          </p:nvSpPr>
          <p:spPr>
            <a:xfrm>
              <a:off x="0" y="0"/>
              <a:ext cx="1632342" cy="482774"/>
            </a:xfrm>
            <a:custGeom>
              <a:avLst/>
              <a:gdLst/>
              <a:ahLst/>
              <a:cxnLst/>
              <a:rect l="l" t="t" r="r" b="b"/>
              <a:pathLst>
                <a:path w="1632342" h="482774">
                  <a:moveTo>
                    <a:pt x="35124" y="0"/>
                  </a:moveTo>
                  <a:lnTo>
                    <a:pt x="1597218" y="0"/>
                  </a:lnTo>
                  <a:cubicBezTo>
                    <a:pt x="1616617" y="0"/>
                    <a:pt x="1632342" y="15725"/>
                    <a:pt x="1632342" y="35124"/>
                  </a:cubicBezTo>
                  <a:lnTo>
                    <a:pt x="1632342" y="447650"/>
                  </a:lnTo>
                  <a:cubicBezTo>
                    <a:pt x="1632342" y="456966"/>
                    <a:pt x="1628641" y="465899"/>
                    <a:pt x="1622055" y="472486"/>
                  </a:cubicBezTo>
                  <a:cubicBezTo>
                    <a:pt x="1615468" y="479073"/>
                    <a:pt x="1606534" y="482774"/>
                    <a:pt x="1597218" y="482774"/>
                  </a:cubicBezTo>
                  <a:lnTo>
                    <a:pt x="35124" y="482774"/>
                  </a:lnTo>
                  <a:cubicBezTo>
                    <a:pt x="15725" y="482774"/>
                    <a:pt x="0" y="467048"/>
                    <a:pt x="0" y="447650"/>
                  </a:cubicBezTo>
                  <a:lnTo>
                    <a:pt x="0" y="35124"/>
                  </a:lnTo>
                  <a:cubicBezTo>
                    <a:pt x="0" y="25808"/>
                    <a:pt x="3701" y="16874"/>
                    <a:pt x="10287" y="10287"/>
                  </a:cubicBezTo>
                  <a:cubicBezTo>
                    <a:pt x="16874" y="3701"/>
                    <a:pt x="25808" y="0"/>
                    <a:pt x="35124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D61E47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BA70223F-D310-31CF-0531-854E47E0C047}"/>
                </a:ext>
              </a:extLst>
            </p:cNvPr>
            <p:cNvSpPr txBox="1"/>
            <p:nvPr/>
          </p:nvSpPr>
          <p:spPr>
            <a:xfrm>
              <a:off x="0" y="-38100"/>
              <a:ext cx="1632342" cy="5208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2" name="Freeform 15">
            <a:extLst>
              <a:ext uri="{FF2B5EF4-FFF2-40B4-BE49-F238E27FC236}">
                <a16:creationId xmlns:a16="http://schemas.microsoft.com/office/drawing/2014/main" id="{80A18432-F9A0-92A2-4CEC-A971B33D0A82}"/>
              </a:ext>
            </a:extLst>
          </p:cNvPr>
          <p:cNvSpPr/>
          <p:nvPr/>
        </p:nvSpPr>
        <p:spPr>
          <a:xfrm>
            <a:off x="6508759" y="2902712"/>
            <a:ext cx="465076" cy="842391"/>
          </a:xfrm>
          <a:custGeom>
            <a:avLst/>
            <a:gdLst/>
            <a:ahLst/>
            <a:cxnLst/>
            <a:rect l="l" t="t" r="r" b="b"/>
            <a:pathLst>
              <a:path w="323431" h="332797">
                <a:moveTo>
                  <a:pt x="0" y="0"/>
                </a:moveTo>
                <a:lnTo>
                  <a:pt x="323431" y="0"/>
                </a:lnTo>
                <a:lnTo>
                  <a:pt x="323431" y="332797"/>
                </a:lnTo>
                <a:lnTo>
                  <a:pt x="0" y="332797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6E6DC808-417B-6D0A-1022-D4F3175E574F}"/>
              </a:ext>
            </a:extLst>
          </p:cNvPr>
          <p:cNvSpPr/>
          <p:nvPr/>
        </p:nvSpPr>
        <p:spPr>
          <a:xfrm rot="-10800000">
            <a:off x="1180831" y="5847691"/>
            <a:ext cx="4560089" cy="339334"/>
          </a:xfrm>
          <a:custGeom>
            <a:avLst/>
            <a:gdLst/>
            <a:ahLst/>
            <a:cxnLst/>
            <a:rect l="l" t="t" r="r" b="b"/>
            <a:pathLst>
              <a:path w="6840134" h="509001">
                <a:moveTo>
                  <a:pt x="0" y="0"/>
                </a:moveTo>
                <a:lnTo>
                  <a:pt x="6840134" y="0"/>
                </a:lnTo>
                <a:lnTo>
                  <a:pt x="6840134" y="509001"/>
                </a:lnTo>
                <a:lnTo>
                  <a:pt x="0" y="509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07811A4A-0A9B-4F38-E87E-380467B460C4}"/>
              </a:ext>
            </a:extLst>
          </p:cNvPr>
          <p:cNvGrpSpPr/>
          <p:nvPr/>
        </p:nvGrpSpPr>
        <p:grpSpPr>
          <a:xfrm>
            <a:off x="1109737" y="4394367"/>
            <a:ext cx="4702277" cy="1841106"/>
            <a:chOff x="0" y="-38100"/>
            <a:chExt cx="1632342" cy="520874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F2726DA4-DE69-5AFA-5973-8D25203B8727}"/>
                </a:ext>
              </a:extLst>
            </p:cNvPr>
            <p:cNvSpPr/>
            <p:nvPr/>
          </p:nvSpPr>
          <p:spPr>
            <a:xfrm>
              <a:off x="0" y="0"/>
              <a:ext cx="1632342" cy="482774"/>
            </a:xfrm>
            <a:custGeom>
              <a:avLst/>
              <a:gdLst/>
              <a:ahLst/>
              <a:cxnLst/>
              <a:rect l="l" t="t" r="r" b="b"/>
              <a:pathLst>
                <a:path w="1632342" h="482774">
                  <a:moveTo>
                    <a:pt x="35124" y="0"/>
                  </a:moveTo>
                  <a:lnTo>
                    <a:pt x="1597218" y="0"/>
                  </a:lnTo>
                  <a:cubicBezTo>
                    <a:pt x="1616617" y="0"/>
                    <a:pt x="1632342" y="15725"/>
                    <a:pt x="1632342" y="35124"/>
                  </a:cubicBezTo>
                  <a:lnTo>
                    <a:pt x="1632342" y="447650"/>
                  </a:lnTo>
                  <a:cubicBezTo>
                    <a:pt x="1632342" y="456966"/>
                    <a:pt x="1628641" y="465899"/>
                    <a:pt x="1622055" y="472486"/>
                  </a:cubicBezTo>
                  <a:cubicBezTo>
                    <a:pt x="1615468" y="479073"/>
                    <a:pt x="1606534" y="482774"/>
                    <a:pt x="1597218" y="482774"/>
                  </a:cubicBezTo>
                  <a:lnTo>
                    <a:pt x="35124" y="482774"/>
                  </a:lnTo>
                  <a:cubicBezTo>
                    <a:pt x="15725" y="482774"/>
                    <a:pt x="0" y="467048"/>
                    <a:pt x="0" y="447650"/>
                  </a:cubicBezTo>
                  <a:lnTo>
                    <a:pt x="0" y="35124"/>
                  </a:lnTo>
                  <a:cubicBezTo>
                    <a:pt x="0" y="25808"/>
                    <a:pt x="3701" y="16874"/>
                    <a:pt x="10287" y="10287"/>
                  </a:cubicBezTo>
                  <a:cubicBezTo>
                    <a:pt x="16874" y="3701"/>
                    <a:pt x="25808" y="0"/>
                    <a:pt x="35124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D61E47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CB181D80-4B61-8C6C-D29E-DD17C6ED579B}"/>
                </a:ext>
              </a:extLst>
            </p:cNvPr>
            <p:cNvSpPr txBox="1"/>
            <p:nvPr/>
          </p:nvSpPr>
          <p:spPr>
            <a:xfrm>
              <a:off x="0" y="-38100"/>
              <a:ext cx="1632342" cy="5208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7" name="Freeform 22">
            <a:extLst>
              <a:ext uri="{FF2B5EF4-FFF2-40B4-BE49-F238E27FC236}">
                <a16:creationId xmlns:a16="http://schemas.microsoft.com/office/drawing/2014/main" id="{BAA41560-54F2-09A6-84A0-C38FAA2D0D6B}"/>
              </a:ext>
            </a:extLst>
          </p:cNvPr>
          <p:cNvSpPr/>
          <p:nvPr/>
        </p:nvSpPr>
        <p:spPr>
          <a:xfrm>
            <a:off x="1054001" y="4939613"/>
            <a:ext cx="465078" cy="842391"/>
          </a:xfrm>
          <a:custGeom>
            <a:avLst/>
            <a:gdLst/>
            <a:ahLst/>
            <a:cxnLst/>
            <a:rect l="l" t="t" r="r" b="b"/>
            <a:pathLst>
              <a:path w="323431" h="332797">
                <a:moveTo>
                  <a:pt x="0" y="0"/>
                </a:moveTo>
                <a:lnTo>
                  <a:pt x="323431" y="0"/>
                </a:lnTo>
                <a:lnTo>
                  <a:pt x="323431" y="332797"/>
                </a:lnTo>
                <a:lnTo>
                  <a:pt x="0" y="332797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de-DE"/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9D7F5BF6-8830-0A0F-425C-C3C845C62B47}"/>
              </a:ext>
            </a:extLst>
          </p:cNvPr>
          <p:cNvSpPr/>
          <p:nvPr/>
        </p:nvSpPr>
        <p:spPr>
          <a:xfrm rot="-10800000">
            <a:off x="6635587" y="5847691"/>
            <a:ext cx="4560089" cy="339334"/>
          </a:xfrm>
          <a:custGeom>
            <a:avLst/>
            <a:gdLst/>
            <a:ahLst/>
            <a:cxnLst/>
            <a:rect l="l" t="t" r="r" b="b"/>
            <a:pathLst>
              <a:path w="6840134" h="509001">
                <a:moveTo>
                  <a:pt x="0" y="0"/>
                </a:moveTo>
                <a:lnTo>
                  <a:pt x="6840134" y="0"/>
                </a:lnTo>
                <a:lnTo>
                  <a:pt x="6840134" y="509001"/>
                </a:lnTo>
                <a:lnTo>
                  <a:pt x="0" y="509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EE0E4D38-FDF6-E16B-BC29-DF4FD26350A0}"/>
              </a:ext>
            </a:extLst>
          </p:cNvPr>
          <p:cNvGrpSpPr/>
          <p:nvPr/>
        </p:nvGrpSpPr>
        <p:grpSpPr>
          <a:xfrm>
            <a:off x="6564493" y="4529037"/>
            <a:ext cx="4702277" cy="1706436"/>
            <a:chOff x="0" y="0"/>
            <a:chExt cx="1632342" cy="482774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611BDD49-81DD-A6E0-49C2-47EE0FBB1C19}"/>
                </a:ext>
              </a:extLst>
            </p:cNvPr>
            <p:cNvSpPr/>
            <p:nvPr/>
          </p:nvSpPr>
          <p:spPr>
            <a:xfrm>
              <a:off x="0" y="0"/>
              <a:ext cx="1632342" cy="482774"/>
            </a:xfrm>
            <a:custGeom>
              <a:avLst/>
              <a:gdLst/>
              <a:ahLst/>
              <a:cxnLst/>
              <a:rect l="l" t="t" r="r" b="b"/>
              <a:pathLst>
                <a:path w="1632342" h="482774">
                  <a:moveTo>
                    <a:pt x="35124" y="0"/>
                  </a:moveTo>
                  <a:lnTo>
                    <a:pt x="1597218" y="0"/>
                  </a:lnTo>
                  <a:cubicBezTo>
                    <a:pt x="1616617" y="0"/>
                    <a:pt x="1632342" y="15725"/>
                    <a:pt x="1632342" y="35124"/>
                  </a:cubicBezTo>
                  <a:lnTo>
                    <a:pt x="1632342" y="447650"/>
                  </a:lnTo>
                  <a:cubicBezTo>
                    <a:pt x="1632342" y="456966"/>
                    <a:pt x="1628641" y="465899"/>
                    <a:pt x="1622055" y="472486"/>
                  </a:cubicBezTo>
                  <a:cubicBezTo>
                    <a:pt x="1615468" y="479073"/>
                    <a:pt x="1606534" y="482774"/>
                    <a:pt x="1597218" y="482774"/>
                  </a:cubicBezTo>
                  <a:lnTo>
                    <a:pt x="35124" y="482774"/>
                  </a:lnTo>
                  <a:cubicBezTo>
                    <a:pt x="15725" y="482774"/>
                    <a:pt x="0" y="467048"/>
                    <a:pt x="0" y="447650"/>
                  </a:cubicBezTo>
                  <a:lnTo>
                    <a:pt x="0" y="35124"/>
                  </a:lnTo>
                  <a:cubicBezTo>
                    <a:pt x="0" y="25808"/>
                    <a:pt x="3701" y="16874"/>
                    <a:pt x="10287" y="10287"/>
                  </a:cubicBezTo>
                  <a:cubicBezTo>
                    <a:pt x="16874" y="3701"/>
                    <a:pt x="25808" y="0"/>
                    <a:pt x="35124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00315E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8BEA8207-5657-39A3-22E8-02D5E40D54BD}"/>
                </a:ext>
              </a:extLst>
            </p:cNvPr>
            <p:cNvSpPr txBox="1"/>
            <p:nvPr/>
          </p:nvSpPr>
          <p:spPr>
            <a:xfrm>
              <a:off x="0" y="-38100"/>
              <a:ext cx="1632342" cy="5208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BCD0BB5-05BE-054E-A97B-6C35948D6BF7}"/>
              </a:ext>
            </a:extLst>
          </p:cNvPr>
          <p:cNvSpPr/>
          <p:nvPr/>
        </p:nvSpPr>
        <p:spPr>
          <a:xfrm>
            <a:off x="6486987" y="4939613"/>
            <a:ext cx="401588" cy="842391"/>
          </a:xfrm>
          <a:custGeom>
            <a:avLst/>
            <a:gdLst/>
            <a:ahLst/>
            <a:cxnLst/>
            <a:rect l="l" t="t" r="r" b="b"/>
            <a:pathLst>
              <a:path w="323431" h="332797">
                <a:moveTo>
                  <a:pt x="0" y="0"/>
                </a:moveTo>
                <a:lnTo>
                  <a:pt x="323431" y="0"/>
                </a:lnTo>
                <a:lnTo>
                  <a:pt x="323431" y="332797"/>
                </a:lnTo>
                <a:lnTo>
                  <a:pt x="0" y="332797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de-DE"/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C3E2EAE6-BE13-09B6-1739-C451C3AF4B4B}"/>
              </a:ext>
            </a:extLst>
          </p:cNvPr>
          <p:cNvSpPr>
            <a:spLocks noChangeAspect="1"/>
          </p:cNvSpPr>
          <p:nvPr/>
        </p:nvSpPr>
        <p:spPr>
          <a:xfrm>
            <a:off x="6098699" y="2970782"/>
            <a:ext cx="827330" cy="625383"/>
          </a:xfrm>
          <a:custGeom>
            <a:avLst/>
            <a:gdLst/>
            <a:ahLst/>
            <a:cxnLst/>
            <a:rect l="l" t="t" r="r" b="b"/>
            <a:pathLst>
              <a:path w="1428750" h="1254462">
                <a:moveTo>
                  <a:pt x="0" y="0"/>
                </a:moveTo>
                <a:lnTo>
                  <a:pt x="1428750" y="0"/>
                </a:lnTo>
                <a:lnTo>
                  <a:pt x="1428750" y="1254463"/>
                </a:lnTo>
                <a:lnTo>
                  <a:pt x="0" y="1254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741" r="-28924" b="-2318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32">
            <a:extLst>
              <a:ext uri="{FF2B5EF4-FFF2-40B4-BE49-F238E27FC236}">
                <a16:creationId xmlns:a16="http://schemas.microsoft.com/office/drawing/2014/main" id="{3BD2E70B-9495-7737-B38D-06935EF18477}"/>
              </a:ext>
            </a:extLst>
          </p:cNvPr>
          <p:cNvSpPr/>
          <p:nvPr/>
        </p:nvSpPr>
        <p:spPr>
          <a:xfrm>
            <a:off x="501978" y="5067658"/>
            <a:ext cx="1215518" cy="682719"/>
          </a:xfrm>
          <a:custGeom>
            <a:avLst/>
            <a:gdLst/>
            <a:ahLst/>
            <a:cxnLst/>
            <a:rect l="l" t="t" r="r" b="b"/>
            <a:pathLst>
              <a:path w="1428750" h="802485">
                <a:moveTo>
                  <a:pt x="0" y="0"/>
                </a:moveTo>
                <a:lnTo>
                  <a:pt x="1428750" y="0"/>
                </a:lnTo>
                <a:lnTo>
                  <a:pt x="1428750" y="802485"/>
                </a:lnTo>
                <a:lnTo>
                  <a:pt x="0" y="8024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692" b="-783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33">
            <a:extLst>
              <a:ext uri="{FF2B5EF4-FFF2-40B4-BE49-F238E27FC236}">
                <a16:creationId xmlns:a16="http://schemas.microsoft.com/office/drawing/2014/main" id="{FFEA4AA7-E08C-BD16-1AD1-1BEE44C154D5}"/>
              </a:ext>
            </a:extLst>
          </p:cNvPr>
          <p:cNvSpPr/>
          <p:nvPr/>
        </p:nvSpPr>
        <p:spPr>
          <a:xfrm>
            <a:off x="530411" y="2892909"/>
            <a:ext cx="1158652" cy="842943"/>
          </a:xfrm>
          <a:custGeom>
            <a:avLst/>
            <a:gdLst/>
            <a:ahLst/>
            <a:cxnLst/>
            <a:rect l="l" t="t" r="r" b="b"/>
            <a:pathLst>
              <a:path w="1428750" h="1039445">
                <a:moveTo>
                  <a:pt x="0" y="0"/>
                </a:moveTo>
                <a:lnTo>
                  <a:pt x="1428750" y="0"/>
                </a:lnTo>
                <a:lnTo>
                  <a:pt x="1428750" y="1039445"/>
                </a:lnTo>
                <a:lnTo>
                  <a:pt x="0" y="103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34">
            <a:extLst>
              <a:ext uri="{FF2B5EF4-FFF2-40B4-BE49-F238E27FC236}">
                <a16:creationId xmlns:a16="http://schemas.microsoft.com/office/drawing/2014/main" id="{0A71D3F9-4797-72A9-01CA-66BECCBF0596}"/>
              </a:ext>
            </a:extLst>
          </p:cNvPr>
          <p:cNvSpPr/>
          <p:nvPr/>
        </p:nvSpPr>
        <p:spPr>
          <a:xfrm>
            <a:off x="5976281" y="4979091"/>
            <a:ext cx="1136926" cy="827137"/>
          </a:xfrm>
          <a:custGeom>
            <a:avLst/>
            <a:gdLst/>
            <a:ahLst/>
            <a:cxnLst/>
            <a:rect l="l" t="t" r="r" b="b"/>
            <a:pathLst>
              <a:path w="1428750" h="1039445">
                <a:moveTo>
                  <a:pt x="0" y="0"/>
                </a:moveTo>
                <a:lnTo>
                  <a:pt x="1428750" y="0"/>
                </a:lnTo>
                <a:lnTo>
                  <a:pt x="1428750" y="1039444"/>
                </a:lnTo>
                <a:lnTo>
                  <a:pt x="0" y="10394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B6650AF7-9DD2-11FB-4E15-93E254B7A00F}"/>
              </a:ext>
            </a:extLst>
          </p:cNvPr>
          <p:cNvSpPr txBox="1"/>
          <p:nvPr/>
        </p:nvSpPr>
        <p:spPr>
          <a:xfrm>
            <a:off x="1580769" y="3026955"/>
            <a:ext cx="3902543" cy="936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rPr>
              <a:t>Key to maintaining high service levels</a:t>
            </a:r>
            <a:endParaRPr lang="en-US" sz="300" dirty="0">
              <a:solidFill>
                <a:srgbClr val="00315E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rPr>
              <a:t>Directly improving customer satisfaction</a:t>
            </a:r>
            <a:endParaRPr lang="en-US" sz="300" dirty="0">
              <a:solidFill>
                <a:srgbClr val="00315E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rPr>
              <a:t>Enhances operational efficiency</a:t>
            </a:r>
            <a:endParaRPr lang="en-US" sz="1600" dirty="0">
              <a:solidFill>
                <a:srgbClr val="00315E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8" name="TextBox 39">
            <a:extLst>
              <a:ext uri="{FF2B5EF4-FFF2-40B4-BE49-F238E27FC236}">
                <a16:creationId xmlns:a16="http://schemas.microsoft.com/office/drawing/2014/main" id="{CB6FFB8E-1FAD-5616-B9DD-CF086518BE0D}"/>
              </a:ext>
            </a:extLst>
          </p:cNvPr>
          <p:cNvSpPr txBox="1"/>
          <p:nvPr/>
        </p:nvSpPr>
        <p:spPr>
          <a:xfrm>
            <a:off x="6973835" y="3036524"/>
            <a:ext cx="4133850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rPr>
              <a:t>Fulfills legal requirement to ensure compliance</a:t>
            </a:r>
            <a:endParaRPr lang="en-US" sz="1600" dirty="0">
              <a:solidFill>
                <a:srgbClr val="00315E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rPr>
              <a:t>Avoid penalties</a:t>
            </a:r>
            <a:endParaRPr lang="en-US" sz="1200" dirty="0">
              <a:solidFill>
                <a:srgbClr val="00315E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>
              <a:lnSpc>
                <a:spcPts val="1377"/>
              </a:lnSpc>
              <a:spcBef>
                <a:spcPct val="0"/>
              </a:spcBef>
            </a:pPr>
            <a:endParaRPr lang="en-US" sz="1400" dirty="0">
              <a:solidFill>
                <a:srgbClr val="00315E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9" name="TextBox 40">
            <a:extLst>
              <a:ext uri="{FF2B5EF4-FFF2-40B4-BE49-F238E27FC236}">
                <a16:creationId xmlns:a16="http://schemas.microsoft.com/office/drawing/2014/main" id="{0493EC53-12D9-A06D-B6D4-498DCF7A19BE}"/>
              </a:ext>
            </a:extLst>
          </p:cNvPr>
          <p:cNvSpPr txBox="1"/>
          <p:nvPr/>
        </p:nvSpPr>
        <p:spPr>
          <a:xfrm>
            <a:off x="1583763" y="5059333"/>
            <a:ext cx="4400709" cy="934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15E"/>
                </a:solidFill>
                <a:latin typeface="Manrope"/>
                <a:sym typeface="Manrope"/>
              </a:rPr>
              <a:t>Identifies inefficiencies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15E"/>
                </a:solidFill>
                <a:latin typeface="Manrope"/>
                <a:sym typeface="Manrope"/>
              </a:rPr>
              <a:t>Reduces errors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15E"/>
                </a:solidFill>
                <a:latin typeface="Manrope"/>
                <a:sym typeface="Manrope"/>
              </a:rPr>
              <a:t>Minimizes the need for repeat interactions</a:t>
            </a:r>
            <a:r>
              <a:rPr lang="en-US" sz="1400" dirty="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rPr>
              <a:t>​</a:t>
            </a:r>
          </a:p>
        </p:txBody>
      </p:sp>
      <p:sp>
        <p:nvSpPr>
          <p:cNvPr id="30" name="TextBox 41">
            <a:extLst>
              <a:ext uri="{FF2B5EF4-FFF2-40B4-BE49-F238E27FC236}">
                <a16:creationId xmlns:a16="http://schemas.microsoft.com/office/drawing/2014/main" id="{7C577116-5E90-218B-0B67-8B4E988C5DE9}"/>
              </a:ext>
            </a:extLst>
          </p:cNvPr>
          <p:cNvSpPr txBox="1"/>
          <p:nvPr/>
        </p:nvSpPr>
        <p:spPr>
          <a:xfrm>
            <a:off x="1579911" y="4728605"/>
            <a:ext cx="297968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1"/>
              </a:lnSpc>
              <a:spcBef>
                <a:spcPct val="0"/>
              </a:spcBef>
            </a:pPr>
            <a:r>
              <a:rPr lang="en-US" b="1">
                <a:solidFill>
                  <a:srgbClr val="00315E"/>
                </a:solidFill>
                <a:latin typeface="Manrope Bold"/>
                <a:ea typeface="Manrope Bold"/>
                <a:cs typeface="Manrope Bold"/>
                <a:sym typeface="Manrope Bold"/>
              </a:rPr>
              <a:t>BOOST EFFICIENCY</a:t>
            </a: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00003CAA-61B0-23A3-DDBE-F104EB4FCBB3}"/>
              </a:ext>
            </a:extLst>
          </p:cNvPr>
          <p:cNvSpPr txBox="1"/>
          <p:nvPr/>
        </p:nvSpPr>
        <p:spPr>
          <a:xfrm>
            <a:off x="7060491" y="5029664"/>
            <a:ext cx="4822592" cy="612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rPr>
              <a:t>Rising customer expectations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rPr>
              <a:t>Increasing competition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EA9BDF34-4D78-F2F3-6F0C-E954B2801693}"/>
              </a:ext>
            </a:extLst>
          </p:cNvPr>
          <p:cNvSpPr txBox="1"/>
          <p:nvPr/>
        </p:nvSpPr>
        <p:spPr>
          <a:xfrm>
            <a:off x="7061826" y="4728605"/>
            <a:ext cx="273367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1"/>
              </a:lnSpc>
              <a:spcBef>
                <a:spcPct val="0"/>
              </a:spcBef>
            </a:pPr>
            <a:r>
              <a:rPr lang="en-US" b="1">
                <a:solidFill>
                  <a:srgbClr val="00315E"/>
                </a:solidFill>
                <a:latin typeface="Manrope Bold"/>
                <a:ea typeface="Manrope Bold"/>
                <a:cs typeface="Manrope Bold"/>
                <a:sym typeface="Manrope Bold"/>
              </a:rPr>
              <a:t>STAY COMPETITIVE</a:t>
            </a:r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069C5F6D-8DDC-45BE-91A1-CDEB827B86E6}"/>
              </a:ext>
            </a:extLst>
          </p:cNvPr>
          <p:cNvSpPr txBox="1"/>
          <p:nvPr/>
        </p:nvSpPr>
        <p:spPr>
          <a:xfrm>
            <a:off x="1574711" y="2691015"/>
            <a:ext cx="406451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11"/>
              </a:lnSpc>
              <a:spcBef>
                <a:spcPct val="0"/>
              </a:spcBef>
            </a:pPr>
            <a:r>
              <a:rPr lang="en-US" b="1" dirty="0">
                <a:solidFill>
                  <a:srgbClr val="00315E"/>
                </a:solidFill>
                <a:latin typeface="Manrope Bold"/>
                <a:ea typeface="Manrope Bold"/>
                <a:cs typeface="Manrope Bold"/>
                <a:sym typeface="Manrope Bold"/>
              </a:rPr>
              <a:t>ENSURE TOP SERVICE STANDARDS</a:t>
            </a:r>
          </a:p>
        </p:txBody>
      </p:sp>
      <p:sp>
        <p:nvSpPr>
          <p:cNvPr id="34" name="TextBox 45">
            <a:extLst>
              <a:ext uri="{FF2B5EF4-FFF2-40B4-BE49-F238E27FC236}">
                <a16:creationId xmlns:a16="http://schemas.microsoft.com/office/drawing/2014/main" id="{9C5DDF37-0E8E-E3D4-3F44-18E43AB1120C}"/>
              </a:ext>
            </a:extLst>
          </p:cNvPr>
          <p:cNvSpPr txBox="1"/>
          <p:nvPr/>
        </p:nvSpPr>
        <p:spPr>
          <a:xfrm>
            <a:off x="7006769" y="2682100"/>
            <a:ext cx="413385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1"/>
              </a:lnSpc>
              <a:spcBef>
                <a:spcPct val="0"/>
              </a:spcBef>
            </a:pPr>
            <a:r>
              <a:rPr lang="en-US" b="1">
                <a:solidFill>
                  <a:srgbClr val="00315E"/>
                </a:solidFill>
                <a:latin typeface="Manrope Bold"/>
                <a:ea typeface="Manrope Bold"/>
                <a:cs typeface="Manrope Bold"/>
                <a:sym typeface="Manrope Bold"/>
              </a:rPr>
              <a:t>MEET COMPLIANCE STANDARDS</a:t>
            </a:r>
          </a:p>
        </p:txBody>
      </p:sp>
    </p:spTree>
    <p:extLst>
      <p:ext uri="{BB962C8B-B14F-4D97-AF65-F5344CB8AC3E}">
        <p14:creationId xmlns:p14="http://schemas.microsoft.com/office/powerpoint/2010/main" val="164771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099B7-CC2A-95E1-323D-ECB6007F5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7CEC7-0502-7FD0-522F-45151938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042A4-9ADF-843B-19CD-93C94B9FBD0E}"/>
              </a:ext>
            </a:extLst>
          </p:cNvPr>
          <p:cNvSpPr txBox="1">
            <a:spLocks/>
          </p:cNvSpPr>
          <p:nvPr/>
        </p:nvSpPr>
        <p:spPr>
          <a:xfrm>
            <a:off x="980387" y="1530178"/>
            <a:ext cx="10160231" cy="460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rgbClr val="002060"/>
                </a:solidFill>
              </a:rPr>
              <a:t>Quality Management: Essential for Superior Customer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BD8DB-B8B1-B89E-E07B-4C17B24E6566}"/>
              </a:ext>
            </a:extLst>
          </p:cNvPr>
          <p:cNvSpPr txBox="1">
            <a:spLocks/>
          </p:cNvSpPr>
          <p:nvPr/>
        </p:nvSpPr>
        <p:spPr>
          <a:xfrm>
            <a:off x="501978" y="7443217"/>
            <a:ext cx="2743200" cy="1616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93F7F0-4438-4A90-AB24-A1145129226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52AB65-2D54-B9DB-5B2C-941E05EBE1AA}"/>
              </a:ext>
            </a:extLst>
          </p:cNvPr>
          <p:cNvGrpSpPr/>
          <p:nvPr/>
        </p:nvGrpSpPr>
        <p:grpSpPr>
          <a:xfrm>
            <a:off x="813341" y="2325697"/>
            <a:ext cx="10494321" cy="3771455"/>
            <a:chOff x="750083" y="1850735"/>
            <a:chExt cx="10494321" cy="377145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5227C1D-F4E9-38E4-10FE-18A99D60C39F}"/>
                </a:ext>
              </a:extLst>
            </p:cNvPr>
            <p:cNvSpPr/>
            <p:nvPr/>
          </p:nvSpPr>
          <p:spPr>
            <a:xfrm>
              <a:off x="788774" y="2231230"/>
              <a:ext cx="4844397" cy="3390960"/>
            </a:xfrm>
            <a:prstGeom prst="rect">
              <a:avLst/>
            </a:prstGeom>
            <a:solidFill>
              <a:srgbClr val="F5F6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R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8B4668E8-26F3-2CA1-F044-42C6352B9258}"/>
                </a:ext>
              </a:extLst>
            </p:cNvPr>
            <p:cNvSpPr/>
            <p:nvPr/>
          </p:nvSpPr>
          <p:spPr>
            <a:xfrm>
              <a:off x="6207928" y="2279468"/>
              <a:ext cx="4844397" cy="3342722"/>
            </a:xfrm>
            <a:prstGeom prst="rect">
              <a:avLst/>
            </a:prstGeom>
            <a:solidFill>
              <a:srgbClr val="F5F6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R"/>
            </a:p>
          </p:txBody>
        </p:sp>
        <p:sp>
          <p:nvSpPr>
            <p:cNvPr id="38" name="Textfeld 12">
              <a:extLst>
                <a:ext uri="{FF2B5EF4-FFF2-40B4-BE49-F238E27FC236}">
                  <a16:creationId xmlns:a16="http://schemas.microsoft.com/office/drawing/2014/main" id="{0CEADD43-20EB-E368-8E01-5D44500295C1}"/>
                </a:ext>
              </a:extLst>
            </p:cNvPr>
            <p:cNvSpPr txBox="1"/>
            <p:nvPr/>
          </p:nvSpPr>
          <p:spPr>
            <a:xfrm>
              <a:off x="6021892" y="1850735"/>
              <a:ext cx="5222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>
                  <a:solidFill>
                    <a:srgbClr val="00315E"/>
                  </a:solidFill>
                </a:rPr>
                <a:t>Benefits </a:t>
              </a:r>
              <a:r>
                <a:rPr lang="de-DE" b="1" err="1">
                  <a:solidFill>
                    <a:srgbClr val="00315E"/>
                  </a:solidFill>
                </a:rPr>
                <a:t>of</a:t>
              </a:r>
              <a:r>
                <a:rPr lang="de-DE" b="1">
                  <a:solidFill>
                    <a:srgbClr val="00315E"/>
                  </a:solidFill>
                </a:rPr>
                <a:t> </a:t>
              </a:r>
              <a:r>
                <a:rPr lang="de-DE" b="1" err="1">
                  <a:solidFill>
                    <a:srgbClr val="00315E"/>
                  </a:solidFill>
                </a:rPr>
                <a:t>Automated</a:t>
              </a:r>
              <a:r>
                <a:rPr lang="de-DE" b="1">
                  <a:solidFill>
                    <a:srgbClr val="00315E"/>
                  </a:solidFill>
                </a:rPr>
                <a:t> Quality Management</a:t>
              </a:r>
            </a:p>
          </p:txBody>
        </p:sp>
        <p:sp>
          <p:nvSpPr>
            <p:cNvPr id="39" name="Textfeld 13">
              <a:extLst>
                <a:ext uri="{FF2B5EF4-FFF2-40B4-BE49-F238E27FC236}">
                  <a16:creationId xmlns:a16="http://schemas.microsoft.com/office/drawing/2014/main" id="{6BD16A81-39D4-6376-59C5-4BE4EF930328}"/>
                </a:ext>
              </a:extLst>
            </p:cNvPr>
            <p:cNvSpPr txBox="1"/>
            <p:nvPr/>
          </p:nvSpPr>
          <p:spPr>
            <a:xfrm>
              <a:off x="1023042" y="2371841"/>
              <a:ext cx="461012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Subjectivity </a:t>
              </a:r>
            </a:p>
            <a:p>
              <a:r>
                <a:rPr lang="en-US" sz="1600" dirty="0"/>
                <a:t>Varying assessments by different evaluators.</a:t>
              </a:r>
            </a:p>
            <a:p>
              <a:endParaRPr lang="en-US" sz="1600" dirty="0"/>
            </a:p>
            <a:p>
              <a:r>
                <a:rPr lang="en-US" sz="1600" b="1" dirty="0"/>
                <a:t>Resource-Intensive</a:t>
              </a:r>
            </a:p>
            <a:p>
              <a:r>
                <a:rPr lang="en-US" sz="1600" dirty="0"/>
                <a:t>Requires significant time and manpower.</a:t>
              </a:r>
            </a:p>
            <a:p>
              <a:endParaRPr lang="en-US" sz="1600" b="1" dirty="0"/>
            </a:p>
            <a:p>
              <a:r>
                <a:rPr lang="en-US" sz="1600" b="1" dirty="0"/>
                <a:t>Inconsistent ROI Measurement</a:t>
              </a:r>
            </a:p>
            <a:p>
              <a:r>
                <a:rPr lang="en-US" sz="1600" dirty="0"/>
                <a:t>Difficult to quantify results.</a:t>
              </a:r>
            </a:p>
            <a:p>
              <a:endParaRPr lang="en-US" sz="1600" b="1" dirty="0"/>
            </a:p>
            <a:p>
              <a:r>
                <a:rPr lang="en-US" sz="1600" b="1" dirty="0"/>
                <a:t>Potential for Errors</a:t>
              </a:r>
            </a:p>
            <a:p>
              <a:r>
                <a:rPr lang="en-US" sz="1600" dirty="0"/>
                <a:t>Issues may go unnoticed.</a:t>
              </a:r>
            </a:p>
          </p:txBody>
        </p:sp>
        <p:sp>
          <p:nvSpPr>
            <p:cNvPr id="40" name="Textfeld 17">
              <a:extLst>
                <a:ext uri="{FF2B5EF4-FFF2-40B4-BE49-F238E27FC236}">
                  <a16:creationId xmlns:a16="http://schemas.microsoft.com/office/drawing/2014/main" id="{3FA8F124-02DB-D502-41CA-9BC3E7A833F7}"/>
                </a:ext>
              </a:extLst>
            </p:cNvPr>
            <p:cNvSpPr txBox="1"/>
            <p:nvPr/>
          </p:nvSpPr>
          <p:spPr>
            <a:xfrm>
              <a:off x="6446067" y="2371968"/>
              <a:ext cx="451026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Consistency &amp; Objectivity</a:t>
              </a:r>
            </a:p>
            <a:p>
              <a:r>
                <a:rPr lang="en-US" sz="1600"/>
                <a:t>AI-driven, uniform evaluations</a:t>
              </a:r>
            </a:p>
            <a:p>
              <a:endParaRPr lang="en-US" sz="1600" b="1"/>
            </a:p>
            <a:p>
              <a:r>
                <a:rPr lang="en-US" sz="1600" b="1"/>
                <a:t>Efficiency</a:t>
              </a:r>
            </a:p>
            <a:p>
              <a:r>
                <a:rPr lang="en-US" sz="1600"/>
                <a:t>Faster data analysis, reducing human effort</a:t>
              </a:r>
            </a:p>
            <a:p>
              <a:endParaRPr lang="en-US" sz="1600" b="1"/>
            </a:p>
            <a:p>
              <a:r>
                <a:rPr lang="en-US" sz="1600" b="1"/>
                <a:t>Cost-Effective</a:t>
              </a:r>
            </a:p>
            <a:p>
              <a:r>
                <a:rPr lang="en-US" sz="1600"/>
                <a:t>Better resource allocation, lower costs</a:t>
              </a:r>
            </a:p>
            <a:p>
              <a:endParaRPr lang="en-US" sz="1600" b="1"/>
            </a:p>
            <a:p>
              <a:r>
                <a:rPr lang="en-US" sz="1600" b="1"/>
                <a:t>Flexibility</a:t>
              </a:r>
            </a:p>
            <a:p>
              <a:r>
                <a:rPr lang="en-US" sz="1600"/>
                <a:t>Seamless integration into existing QM systems</a:t>
              </a:r>
              <a:endParaRPr lang="de-DE" sz="1600"/>
            </a:p>
          </p:txBody>
        </p:sp>
        <p:sp>
          <p:nvSpPr>
            <p:cNvPr id="41" name="Textfeld 12">
              <a:extLst>
                <a:ext uri="{FF2B5EF4-FFF2-40B4-BE49-F238E27FC236}">
                  <a16:creationId xmlns:a16="http://schemas.microsoft.com/office/drawing/2014/main" id="{BF971986-1996-F404-1943-CEAADE36738A}"/>
                </a:ext>
              </a:extLst>
            </p:cNvPr>
            <p:cNvSpPr txBox="1"/>
            <p:nvPr/>
          </p:nvSpPr>
          <p:spPr>
            <a:xfrm>
              <a:off x="750083" y="1858089"/>
              <a:ext cx="4921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>
                  <a:solidFill>
                    <a:srgbClr val="00315E"/>
                  </a:solidFill>
                </a:rPr>
                <a:t>Challenges </a:t>
              </a:r>
              <a:r>
                <a:rPr lang="de-DE" b="1" err="1">
                  <a:solidFill>
                    <a:srgbClr val="00315E"/>
                  </a:solidFill>
                </a:rPr>
                <a:t>of</a:t>
              </a:r>
              <a:r>
                <a:rPr lang="de-DE" b="1">
                  <a:solidFill>
                    <a:srgbClr val="00315E"/>
                  </a:solidFill>
                </a:rPr>
                <a:t> Manual Quality Management</a:t>
              </a:r>
            </a:p>
          </p:txBody>
        </p:sp>
        <p:sp>
          <p:nvSpPr>
            <p:cNvPr id="42" name="Rechteck 5">
              <a:extLst>
                <a:ext uri="{FF2B5EF4-FFF2-40B4-BE49-F238E27FC236}">
                  <a16:creationId xmlns:a16="http://schemas.microsoft.com/office/drawing/2014/main" id="{1811F1E6-23FA-84DA-7857-DF1637449C1F}"/>
                </a:ext>
              </a:extLst>
            </p:cNvPr>
            <p:cNvSpPr/>
            <p:nvPr/>
          </p:nvSpPr>
          <p:spPr>
            <a:xfrm>
              <a:off x="6207928" y="2245268"/>
              <a:ext cx="4844396" cy="66962"/>
            </a:xfrm>
            <a:prstGeom prst="rect">
              <a:avLst/>
            </a:prstGeom>
            <a:gradFill flip="none" rotWithShape="1">
              <a:gsLst>
                <a:gs pos="0">
                  <a:srgbClr val="D61E47"/>
                </a:gs>
                <a:gs pos="100000">
                  <a:srgbClr val="8F61C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8">
              <a:extLst>
                <a:ext uri="{FF2B5EF4-FFF2-40B4-BE49-F238E27FC236}">
                  <a16:creationId xmlns:a16="http://schemas.microsoft.com/office/drawing/2014/main" id="{F9AA70F8-B838-292C-33C6-6A3A27D61FD7}"/>
                </a:ext>
              </a:extLst>
            </p:cNvPr>
            <p:cNvSpPr/>
            <p:nvPr/>
          </p:nvSpPr>
          <p:spPr>
            <a:xfrm>
              <a:off x="788774" y="2245987"/>
              <a:ext cx="4844397" cy="66962"/>
            </a:xfrm>
            <a:prstGeom prst="rect">
              <a:avLst/>
            </a:prstGeom>
            <a:gradFill flip="none" rotWithShape="1">
              <a:gsLst>
                <a:gs pos="0">
                  <a:srgbClr val="7080FF"/>
                </a:gs>
                <a:gs pos="100000">
                  <a:srgbClr val="73B8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4" name="Gruppieren 12">
              <a:extLst>
                <a:ext uri="{FF2B5EF4-FFF2-40B4-BE49-F238E27FC236}">
                  <a16:creationId xmlns:a16="http://schemas.microsoft.com/office/drawing/2014/main" id="{86DE7FB9-EAEB-E2B8-C482-0EB1499EECB2}"/>
                </a:ext>
              </a:extLst>
            </p:cNvPr>
            <p:cNvGrpSpPr/>
            <p:nvPr/>
          </p:nvGrpSpPr>
          <p:grpSpPr>
            <a:xfrm>
              <a:off x="806880" y="2353074"/>
              <a:ext cx="932506" cy="369332"/>
              <a:chOff x="292883" y="2495160"/>
              <a:chExt cx="932506" cy="369332"/>
            </a:xfrm>
          </p:grpSpPr>
          <p:sp>
            <p:nvSpPr>
              <p:cNvPr id="58" name="Ellipse 10">
                <a:extLst>
                  <a:ext uri="{FF2B5EF4-FFF2-40B4-BE49-F238E27FC236}">
                    <a16:creationId xmlns:a16="http://schemas.microsoft.com/office/drawing/2014/main" id="{B8341AC5-C21C-83C4-2C45-3216DD926F33}"/>
                  </a:ext>
                </a:extLst>
              </p:cNvPr>
              <p:cNvSpPr/>
              <p:nvPr/>
            </p:nvSpPr>
            <p:spPr>
              <a:xfrm>
                <a:off x="334978" y="2589291"/>
                <a:ext cx="199176" cy="199176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feld 11">
                <a:extLst>
                  <a:ext uri="{FF2B5EF4-FFF2-40B4-BE49-F238E27FC236}">
                    <a16:creationId xmlns:a16="http://schemas.microsoft.com/office/drawing/2014/main" id="{6A4691A8-CEB0-2F79-2C1C-624FA30531AA}"/>
                  </a:ext>
                </a:extLst>
              </p:cNvPr>
              <p:cNvSpPr txBox="1"/>
              <p:nvPr/>
            </p:nvSpPr>
            <p:spPr>
              <a:xfrm>
                <a:off x="292883" y="2495160"/>
                <a:ext cx="93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>
                    <a:solidFill>
                      <a:srgbClr val="C00000"/>
                    </a:solidFill>
                  </a:rPr>
                  <a:t>-</a:t>
                </a:r>
                <a:endParaRPr lang="en-US" b="1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5" name="Gruppieren 15">
              <a:extLst>
                <a:ext uri="{FF2B5EF4-FFF2-40B4-BE49-F238E27FC236}">
                  <a16:creationId xmlns:a16="http://schemas.microsoft.com/office/drawing/2014/main" id="{A449AA2C-1AA1-B69B-4111-AD754732600C}"/>
                </a:ext>
              </a:extLst>
            </p:cNvPr>
            <p:cNvGrpSpPr/>
            <p:nvPr/>
          </p:nvGrpSpPr>
          <p:grpSpPr>
            <a:xfrm>
              <a:off x="806880" y="3088526"/>
              <a:ext cx="932506" cy="369332"/>
              <a:chOff x="292883" y="2495160"/>
              <a:chExt cx="932506" cy="369332"/>
            </a:xfrm>
          </p:grpSpPr>
          <p:sp>
            <p:nvSpPr>
              <p:cNvPr id="56" name="Ellipse 18">
                <a:extLst>
                  <a:ext uri="{FF2B5EF4-FFF2-40B4-BE49-F238E27FC236}">
                    <a16:creationId xmlns:a16="http://schemas.microsoft.com/office/drawing/2014/main" id="{7B1C552C-5102-48CB-E5B4-7E45089F47F9}"/>
                  </a:ext>
                </a:extLst>
              </p:cNvPr>
              <p:cNvSpPr/>
              <p:nvPr/>
            </p:nvSpPr>
            <p:spPr>
              <a:xfrm>
                <a:off x="334978" y="2589291"/>
                <a:ext cx="199176" cy="199176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feld 19">
                <a:extLst>
                  <a:ext uri="{FF2B5EF4-FFF2-40B4-BE49-F238E27FC236}">
                    <a16:creationId xmlns:a16="http://schemas.microsoft.com/office/drawing/2014/main" id="{EFA5A537-15F0-3BA4-1922-8FA66D2ECBDE}"/>
                  </a:ext>
                </a:extLst>
              </p:cNvPr>
              <p:cNvSpPr txBox="1"/>
              <p:nvPr/>
            </p:nvSpPr>
            <p:spPr>
              <a:xfrm>
                <a:off x="292883" y="2495160"/>
                <a:ext cx="93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>
                    <a:solidFill>
                      <a:srgbClr val="C00000"/>
                    </a:solidFill>
                  </a:rPr>
                  <a:t>-</a:t>
                </a:r>
                <a:endParaRPr lang="en-US" b="1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6" name="Gruppieren 22">
              <a:extLst>
                <a:ext uri="{FF2B5EF4-FFF2-40B4-BE49-F238E27FC236}">
                  <a16:creationId xmlns:a16="http://schemas.microsoft.com/office/drawing/2014/main" id="{728C2C05-62C6-43E4-ED5D-633682F99217}"/>
                </a:ext>
              </a:extLst>
            </p:cNvPr>
            <p:cNvGrpSpPr/>
            <p:nvPr/>
          </p:nvGrpSpPr>
          <p:grpSpPr>
            <a:xfrm>
              <a:off x="806880" y="3823978"/>
              <a:ext cx="932506" cy="369332"/>
              <a:chOff x="292883" y="2495160"/>
              <a:chExt cx="932506" cy="369332"/>
            </a:xfrm>
          </p:grpSpPr>
          <p:sp>
            <p:nvSpPr>
              <p:cNvPr id="54" name="Ellipse 23">
                <a:extLst>
                  <a:ext uri="{FF2B5EF4-FFF2-40B4-BE49-F238E27FC236}">
                    <a16:creationId xmlns:a16="http://schemas.microsoft.com/office/drawing/2014/main" id="{BBC69188-5143-3929-DB64-FDECBFD4AAD2}"/>
                  </a:ext>
                </a:extLst>
              </p:cNvPr>
              <p:cNvSpPr/>
              <p:nvPr/>
            </p:nvSpPr>
            <p:spPr>
              <a:xfrm>
                <a:off x="334978" y="2589291"/>
                <a:ext cx="199176" cy="199176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feld 24">
                <a:extLst>
                  <a:ext uri="{FF2B5EF4-FFF2-40B4-BE49-F238E27FC236}">
                    <a16:creationId xmlns:a16="http://schemas.microsoft.com/office/drawing/2014/main" id="{22AF0CD6-F72D-FC91-B0B1-CDCA1EB14EFF}"/>
                  </a:ext>
                </a:extLst>
              </p:cNvPr>
              <p:cNvSpPr txBox="1"/>
              <p:nvPr/>
            </p:nvSpPr>
            <p:spPr>
              <a:xfrm>
                <a:off x="292883" y="2495160"/>
                <a:ext cx="93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>
                    <a:solidFill>
                      <a:srgbClr val="C00000"/>
                    </a:solidFill>
                  </a:rPr>
                  <a:t>-</a:t>
                </a:r>
                <a:endParaRPr lang="en-US" b="1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7" name="Gruppieren 25">
              <a:extLst>
                <a:ext uri="{FF2B5EF4-FFF2-40B4-BE49-F238E27FC236}">
                  <a16:creationId xmlns:a16="http://schemas.microsoft.com/office/drawing/2014/main" id="{494616E4-6DB9-F52F-B287-CCD1E027AAE7}"/>
                </a:ext>
              </a:extLst>
            </p:cNvPr>
            <p:cNvGrpSpPr/>
            <p:nvPr/>
          </p:nvGrpSpPr>
          <p:grpSpPr>
            <a:xfrm>
              <a:off x="806880" y="4538418"/>
              <a:ext cx="932506" cy="369332"/>
              <a:chOff x="292883" y="2495160"/>
              <a:chExt cx="932506" cy="369332"/>
            </a:xfrm>
          </p:grpSpPr>
          <p:sp>
            <p:nvSpPr>
              <p:cNvPr id="52" name="Ellipse 26">
                <a:extLst>
                  <a:ext uri="{FF2B5EF4-FFF2-40B4-BE49-F238E27FC236}">
                    <a16:creationId xmlns:a16="http://schemas.microsoft.com/office/drawing/2014/main" id="{E07C144E-3EE8-79C1-9B04-4B4A850EEB8B}"/>
                  </a:ext>
                </a:extLst>
              </p:cNvPr>
              <p:cNvSpPr/>
              <p:nvPr/>
            </p:nvSpPr>
            <p:spPr>
              <a:xfrm>
                <a:off x="334978" y="2589291"/>
                <a:ext cx="199176" cy="199176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feld 27">
                <a:extLst>
                  <a:ext uri="{FF2B5EF4-FFF2-40B4-BE49-F238E27FC236}">
                    <a16:creationId xmlns:a16="http://schemas.microsoft.com/office/drawing/2014/main" id="{573F89C0-1CCE-33C3-E57F-7BA8B3B29D0E}"/>
                  </a:ext>
                </a:extLst>
              </p:cNvPr>
              <p:cNvSpPr txBox="1"/>
              <p:nvPr/>
            </p:nvSpPr>
            <p:spPr>
              <a:xfrm>
                <a:off x="292883" y="2495160"/>
                <a:ext cx="932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>
                    <a:solidFill>
                      <a:srgbClr val="C00000"/>
                    </a:solidFill>
                  </a:rPr>
                  <a:t>-</a:t>
                </a:r>
                <a:endParaRPr lang="en-US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4A3EFE6-B32F-7F16-B47E-B4A5956991AB}"/>
                </a:ext>
              </a:extLst>
            </p:cNvPr>
            <p:cNvSpPr/>
            <p:nvPr/>
          </p:nvSpPr>
          <p:spPr>
            <a:xfrm>
              <a:off x="6252964" y="2415955"/>
              <a:ext cx="230426" cy="230426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B91B692F-9CB7-B6B8-5C6A-E1F14575FCD6}"/>
                </a:ext>
              </a:extLst>
            </p:cNvPr>
            <p:cNvSpPr/>
            <p:nvPr/>
          </p:nvSpPr>
          <p:spPr>
            <a:xfrm>
              <a:off x="6252964" y="3174675"/>
              <a:ext cx="230426" cy="230426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5986FCBF-428C-3470-0A72-76FA1B10BF08}"/>
                </a:ext>
              </a:extLst>
            </p:cNvPr>
            <p:cNvSpPr/>
            <p:nvPr/>
          </p:nvSpPr>
          <p:spPr>
            <a:xfrm>
              <a:off x="6252964" y="3897514"/>
              <a:ext cx="230426" cy="230426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1C751E7-145A-8C3C-7947-ED136AD1EC97}"/>
                </a:ext>
              </a:extLst>
            </p:cNvPr>
            <p:cNvSpPr/>
            <p:nvPr/>
          </p:nvSpPr>
          <p:spPr>
            <a:xfrm>
              <a:off x="6260892" y="4630931"/>
              <a:ext cx="230426" cy="230426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35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FBC0-32DB-7E70-BEDF-4CBE7C178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CBBAA-E021-69EE-F975-170C6BB7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" y="34723"/>
            <a:ext cx="121158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A8532-658A-BFAF-56CE-A2CEBA37D4E0}"/>
              </a:ext>
            </a:extLst>
          </p:cNvPr>
          <p:cNvSpPr txBox="1">
            <a:spLocks/>
          </p:cNvSpPr>
          <p:nvPr/>
        </p:nvSpPr>
        <p:spPr>
          <a:xfrm>
            <a:off x="980387" y="1530178"/>
            <a:ext cx="10520314" cy="460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rgbClr val="002060"/>
                </a:solidFill>
                <a:latin typeface="Manrope" pitchFamily="2" charset="0"/>
                <a:sym typeface="Manrope Bold"/>
              </a:rPr>
              <a:t>Efficient &amp; Easy: Automated Quality Management in 4 Steps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746B5-9C0B-7A3F-E5AF-983D3657E27C}"/>
              </a:ext>
            </a:extLst>
          </p:cNvPr>
          <p:cNvSpPr txBox="1">
            <a:spLocks/>
          </p:cNvSpPr>
          <p:nvPr/>
        </p:nvSpPr>
        <p:spPr>
          <a:xfrm>
            <a:off x="501978" y="7443217"/>
            <a:ext cx="2743200" cy="1616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93F7F0-4438-4A90-AB24-A1145129226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9A3204-9B0A-5BD8-22F1-77A376B1F236}"/>
              </a:ext>
            </a:extLst>
          </p:cNvPr>
          <p:cNvGrpSpPr/>
          <p:nvPr/>
        </p:nvGrpSpPr>
        <p:grpSpPr>
          <a:xfrm>
            <a:off x="838914" y="1990553"/>
            <a:ext cx="10514171" cy="4423488"/>
            <a:chOff x="665893" y="1741092"/>
            <a:chExt cx="9975169" cy="40494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1FFC99-B2D0-3AF3-AF02-7C8D81289084}"/>
                </a:ext>
              </a:extLst>
            </p:cNvPr>
            <p:cNvGrpSpPr/>
            <p:nvPr/>
          </p:nvGrpSpPr>
          <p:grpSpPr>
            <a:xfrm rot="10800000">
              <a:off x="1856114" y="1741386"/>
              <a:ext cx="456719" cy="631851"/>
              <a:chOff x="0" y="0"/>
              <a:chExt cx="587259" cy="812448"/>
            </a:xfrm>
          </p:grpSpPr>
          <p:sp>
            <p:nvSpPr>
              <p:cNvPr id="77" name="Freeform 8">
                <a:extLst>
                  <a:ext uri="{FF2B5EF4-FFF2-40B4-BE49-F238E27FC236}">
                    <a16:creationId xmlns:a16="http://schemas.microsoft.com/office/drawing/2014/main" id="{5ABA12B0-BFE9-2264-16A8-E9A038D4A952}"/>
                  </a:ext>
                </a:extLst>
              </p:cNvPr>
              <p:cNvSpPr/>
              <p:nvPr/>
            </p:nvSpPr>
            <p:spPr>
              <a:xfrm>
                <a:off x="0" y="0"/>
                <a:ext cx="587259" cy="812448"/>
              </a:xfrm>
              <a:custGeom>
                <a:avLst/>
                <a:gdLst/>
                <a:ahLst/>
                <a:cxnLst/>
                <a:rect l="l" t="t" r="r" b="b"/>
                <a:pathLst>
                  <a:path w="587259" h="812448">
                    <a:moveTo>
                      <a:pt x="169512" y="0"/>
                    </a:moveTo>
                    <a:lnTo>
                      <a:pt x="417748" y="0"/>
                    </a:lnTo>
                    <a:cubicBezTo>
                      <a:pt x="511366" y="0"/>
                      <a:pt x="587259" y="75893"/>
                      <a:pt x="587259" y="169512"/>
                    </a:cubicBezTo>
                    <a:lnTo>
                      <a:pt x="587259" y="642936"/>
                    </a:lnTo>
                    <a:cubicBezTo>
                      <a:pt x="587259" y="736555"/>
                      <a:pt x="511366" y="812448"/>
                      <a:pt x="417748" y="812448"/>
                    </a:cubicBezTo>
                    <a:lnTo>
                      <a:pt x="169512" y="812448"/>
                    </a:lnTo>
                    <a:cubicBezTo>
                      <a:pt x="75893" y="812448"/>
                      <a:pt x="0" y="736555"/>
                      <a:pt x="0" y="642936"/>
                    </a:cubicBezTo>
                    <a:lnTo>
                      <a:pt x="0" y="169512"/>
                    </a:lnTo>
                    <a:cubicBezTo>
                      <a:pt x="0" y="75893"/>
                      <a:pt x="75893" y="0"/>
                      <a:pt x="169512" y="0"/>
                    </a:cubicBezTo>
                    <a:close/>
                  </a:path>
                </a:pathLst>
              </a:custGeom>
              <a:solidFill>
                <a:srgbClr val="00315E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78" name="TextBox 9">
                <a:extLst>
                  <a:ext uri="{FF2B5EF4-FFF2-40B4-BE49-F238E27FC236}">
                    <a16:creationId xmlns:a16="http://schemas.microsoft.com/office/drawing/2014/main" id="{0829A46F-6FF6-8B2F-B26F-55342AAF3E2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87259" cy="850548"/>
              </a:xfrm>
              <a:prstGeom prst="rect">
                <a:avLst/>
              </a:prstGeom>
            </p:spPr>
            <p:txBody>
              <a:bodyPr lIns="30448" tIns="30448" rIns="30448" bIns="30448" rtlCol="0" anchor="ctr"/>
              <a:lstStyle/>
              <a:p>
                <a:pPr algn="ctr">
                  <a:lnSpc>
                    <a:spcPts val="1837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8CFAD321-FFB3-A3BC-4A24-B841710188A6}"/>
                </a:ext>
              </a:extLst>
            </p:cNvPr>
            <p:cNvSpPr txBox="1"/>
            <p:nvPr/>
          </p:nvSpPr>
          <p:spPr>
            <a:xfrm>
              <a:off x="1866975" y="1900546"/>
              <a:ext cx="434996" cy="286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5"/>
                </a:lnSpc>
                <a:spcBef>
                  <a:spcPct val="0"/>
                </a:spcBef>
              </a:pPr>
              <a:r>
                <a:rPr lang="en-US" sz="1895" b="1">
                  <a:solidFill>
                    <a:srgbClr val="F8F8F8"/>
                  </a:solidFill>
                  <a:latin typeface="Manrope Bold"/>
                  <a:ea typeface="Manrope Bold"/>
                  <a:cs typeface="Manrope Bold"/>
                  <a:sym typeface="Manrope Bold"/>
                </a:rPr>
                <a:t>01</a:t>
              </a: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A741DF9-C6C8-8409-D6FB-07EB1EC83DB9}"/>
                </a:ext>
              </a:extLst>
            </p:cNvPr>
            <p:cNvSpPr/>
            <p:nvPr/>
          </p:nvSpPr>
          <p:spPr>
            <a:xfrm>
              <a:off x="1491974" y="2165305"/>
              <a:ext cx="1141797" cy="1141797"/>
            </a:xfrm>
            <a:custGeom>
              <a:avLst/>
              <a:gdLst/>
              <a:ahLst/>
              <a:cxnLst/>
              <a:rect l="l" t="t" r="r" b="b"/>
              <a:pathLst>
                <a:path w="2283594" h="2283594">
                  <a:moveTo>
                    <a:pt x="0" y="0"/>
                  </a:moveTo>
                  <a:lnTo>
                    <a:pt x="2283594" y="0"/>
                  </a:lnTo>
                  <a:lnTo>
                    <a:pt x="2283594" y="2283595"/>
                  </a:lnTo>
                  <a:lnTo>
                    <a:pt x="0" y="2283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 sz="1200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A73BD16F-DDD3-B298-089A-0826387588E8}"/>
                </a:ext>
              </a:extLst>
            </p:cNvPr>
            <p:cNvGrpSpPr/>
            <p:nvPr/>
          </p:nvGrpSpPr>
          <p:grpSpPr>
            <a:xfrm>
              <a:off x="1606154" y="2279334"/>
              <a:ext cx="913438" cy="913438"/>
              <a:chOff x="0" y="0"/>
              <a:chExt cx="812800" cy="812800"/>
            </a:xfrm>
          </p:grpSpPr>
          <p:sp>
            <p:nvSpPr>
              <p:cNvPr id="75" name="Freeform 13">
                <a:extLst>
                  <a:ext uri="{FF2B5EF4-FFF2-40B4-BE49-F238E27FC236}">
                    <a16:creationId xmlns:a16="http://schemas.microsoft.com/office/drawing/2014/main" id="{58E692A8-17B7-B6D7-8122-806D731FF8D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76" name="TextBox 14">
                <a:extLst>
                  <a:ext uri="{FF2B5EF4-FFF2-40B4-BE49-F238E27FC236}">
                    <a16:creationId xmlns:a16="http://schemas.microsoft.com/office/drawing/2014/main" id="{B0E34717-5B0C-7A15-9119-F1A20B7D72F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448" tIns="30448" rIns="30448" bIns="30448" rtlCol="0" anchor="ctr"/>
              <a:lstStyle/>
              <a:p>
                <a:pPr algn="ctr">
                  <a:lnSpc>
                    <a:spcPts val="1837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FC1E7493-DD3F-7791-2ABA-04CE61963DC9}"/>
                </a:ext>
              </a:extLst>
            </p:cNvPr>
            <p:cNvSpPr/>
            <p:nvPr/>
          </p:nvSpPr>
          <p:spPr>
            <a:xfrm>
              <a:off x="1661238" y="2561370"/>
              <a:ext cx="803267" cy="469703"/>
            </a:xfrm>
            <a:custGeom>
              <a:avLst/>
              <a:gdLst/>
              <a:ahLst/>
              <a:cxnLst/>
              <a:rect l="l" t="t" r="r" b="b"/>
              <a:pathLst>
                <a:path w="1451224" h="848589">
                  <a:moveTo>
                    <a:pt x="0" y="0"/>
                  </a:moveTo>
                  <a:lnTo>
                    <a:pt x="1451224" y="0"/>
                  </a:lnTo>
                  <a:lnTo>
                    <a:pt x="1451224" y="848589"/>
                  </a:lnTo>
                  <a:lnTo>
                    <a:pt x="0" y="848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4417"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11" name="AutoShape 16">
              <a:extLst>
                <a:ext uri="{FF2B5EF4-FFF2-40B4-BE49-F238E27FC236}">
                  <a16:creationId xmlns:a16="http://schemas.microsoft.com/office/drawing/2014/main" id="{DFBBA544-394A-3FD6-9ABF-2736B77C8116}"/>
                </a:ext>
              </a:extLst>
            </p:cNvPr>
            <p:cNvSpPr/>
            <p:nvPr/>
          </p:nvSpPr>
          <p:spPr>
            <a:xfrm>
              <a:off x="2082854" y="3302558"/>
              <a:ext cx="0" cy="758551"/>
            </a:xfrm>
            <a:prstGeom prst="line">
              <a:avLst/>
            </a:prstGeom>
            <a:ln w="76200" cap="rnd">
              <a:solidFill>
                <a:srgbClr val="00315E">
                  <a:alpha val="80000"/>
                </a:srgbClr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D3B5313C-28F5-7A24-2D8D-B5C954FB6240}"/>
                </a:ext>
              </a:extLst>
            </p:cNvPr>
            <p:cNvSpPr txBox="1"/>
            <p:nvPr/>
          </p:nvSpPr>
          <p:spPr>
            <a:xfrm>
              <a:off x="1172286" y="5030626"/>
              <a:ext cx="2008098" cy="7585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59"/>
                </a:lnSpc>
              </a:pPr>
              <a:r>
                <a:rPr lang="en-US" sz="1100"/>
                <a:t>Choose manual or automated evaluation.  </a:t>
              </a:r>
              <a:br>
                <a:rPr lang="en-US" sz="1100"/>
              </a:br>
              <a:r>
                <a:rPr lang="en-US" sz="1100"/>
                <a:t>Define criteria and set up your QM scorecard.</a:t>
              </a:r>
              <a:endParaRPr lang="en-US" sz="110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8C86F500-72F3-B552-F056-7822DE35B838}"/>
                </a:ext>
              </a:extLst>
            </p:cNvPr>
            <p:cNvSpPr txBox="1"/>
            <p:nvPr/>
          </p:nvSpPr>
          <p:spPr>
            <a:xfrm>
              <a:off x="665893" y="4293264"/>
              <a:ext cx="2833921" cy="592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65"/>
                </a:lnSpc>
                <a:spcBef>
                  <a:spcPct val="0"/>
                </a:spcBef>
              </a:pPr>
              <a:r>
                <a:rPr lang="en-US" sz="1600" b="1" dirty="0">
                  <a:solidFill>
                    <a:srgbClr val="00315E"/>
                  </a:solidFill>
                  <a:latin typeface="Manrope" panose="020B0604020202020204" charset="0"/>
                  <a:ea typeface="Manrope Bold"/>
                  <a:cs typeface="Manrope Bold"/>
                  <a:sym typeface="Manrope Bold"/>
                </a:rPr>
                <a:t>CREATING </a:t>
              </a:r>
              <a:br>
                <a:rPr lang="en-US" sz="1600" b="1" dirty="0">
                  <a:solidFill>
                    <a:srgbClr val="00315E"/>
                  </a:solidFill>
                  <a:latin typeface="Manrope" panose="020B0604020202020204" charset="0"/>
                  <a:ea typeface="Manrope Bold"/>
                  <a:cs typeface="Manrope Bold"/>
                  <a:sym typeface="Manrope Bold"/>
                </a:rPr>
              </a:br>
              <a:r>
                <a:rPr lang="en-US" sz="1600" b="1" dirty="0">
                  <a:solidFill>
                    <a:srgbClr val="00315E"/>
                  </a:solidFill>
                  <a:latin typeface="Manrope" panose="020B0604020202020204" charset="0"/>
                  <a:ea typeface="Manrope Bold"/>
                  <a:cs typeface="Manrope Bold"/>
                  <a:sym typeface="Manrope Bold"/>
                </a:rPr>
                <a:t>SCORECARD</a:t>
              </a:r>
            </a:p>
          </p:txBody>
        </p:sp>
        <p:sp>
          <p:nvSpPr>
            <p:cNvPr id="14" name="AutoShape 22">
              <a:extLst>
                <a:ext uri="{FF2B5EF4-FFF2-40B4-BE49-F238E27FC236}">
                  <a16:creationId xmlns:a16="http://schemas.microsoft.com/office/drawing/2014/main" id="{2246A0AA-591F-F871-7AD5-1EA921A3B6CF}"/>
                </a:ext>
              </a:extLst>
            </p:cNvPr>
            <p:cNvSpPr/>
            <p:nvPr/>
          </p:nvSpPr>
          <p:spPr>
            <a:xfrm>
              <a:off x="4535320" y="3302557"/>
              <a:ext cx="0" cy="758728"/>
            </a:xfrm>
            <a:prstGeom prst="line">
              <a:avLst/>
            </a:prstGeom>
            <a:ln w="75705" cap="rnd">
              <a:solidFill>
                <a:srgbClr val="7080FF">
                  <a:alpha val="80000"/>
                </a:srgbClr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endParaRPr lang="de-DE" sz="1200"/>
            </a:p>
          </p:txBody>
        </p:sp>
        <p:grpSp>
          <p:nvGrpSpPr>
            <p:cNvPr id="15" name="Group 23">
              <a:extLst>
                <a:ext uri="{FF2B5EF4-FFF2-40B4-BE49-F238E27FC236}">
                  <a16:creationId xmlns:a16="http://schemas.microsoft.com/office/drawing/2014/main" id="{0C064470-AB5D-CE84-398C-9443F6C598BD}"/>
                </a:ext>
              </a:extLst>
            </p:cNvPr>
            <p:cNvGrpSpPr/>
            <p:nvPr/>
          </p:nvGrpSpPr>
          <p:grpSpPr>
            <a:xfrm rot="10800000">
              <a:off x="4307037" y="1741092"/>
              <a:ext cx="456565" cy="631825"/>
              <a:chOff x="0" y="0"/>
              <a:chExt cx="587340" cy="812800"/>
            </a:xfrm>
          </p:grpSpPr>
          <p:sp>
            <p:nvSpPr>
              <p:cNvPr id="73" name="Freeform 24">
                <a:extLst>
                  <a:ext uri="{FF2B5EF4-FFF2-40B4-BE49-F238E27FC236}">
                    <a16:creationId xmlns:a16="http://schemas.microsoft.com/office/drawing/2014/main" id="{9141B9DC-6AAB-2F86-4C0B-F27AA488A071}"/>
                  </a:ext>
                </a:extLst>
              </p:cNvPr>
              <p:cNvSpPr/>
              <p:nvPr/>
            </p:nvSpPr>
            <p:spPr>
              <a:xfrm>
                <a:off x="0" y="0"/>
                <a:ext cx="58734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87340" h="812800">
                    <a:moveTo>
                      <a:pt x="168468" y="0"/>
                    </a:moveTo>
                    <a:lnTo>
                      <a:pt x="418872" y="0"/>
                    </a:lnTo>
                    <a:cubicBezTo>
                      <a:pt x="511914" y="0"/>
                      <a:pt x="587340" y="75426"/>
                      <a:pt x="587340" y="168468"/>
                    </a:cubicBezTo>
                    <a:lnTo>
                      <a:pt x="587340" y="644332"/>
                    </a:lnTo>
                    <a:cubicBezTo>
                      <a:pt x="587340" y="689013"/>
                      <a:pt x="569591" y="731863"/>
                      <a:pt x="537997" y="763457"/>
                    </a:cubicBezTo>
                    <a:cubicBezTo>
                      <a:pt x="506403" y="795051"/>
                      <a:pt x="463553" y="812800"/>
                      <a:pt x="418872" y="812800"/>
                    </a:cubicBezTo>
                    <a:lnTo>
                      <a:pt x="168468" y="812800"/>
                    </a:lnTo>
                    <a:cubicBezTo>
                      <a:pt x="123787" y="812800"/>
                      <a:pt x="80937" y="795051"/>
                      <a:pt x="49343" y="763457"/>
                    </a:cubicBezTo>
                    <a:cubicBezTo>
                      <a:pt x="17749" y="731863"/>
                      <a:pt x="0" y="689013"/>
                      <a:pt x="0" y="644332"/>
                    </a:cubicBezTo>
                    <a:lnTo>
                      <a:pt x="0" y="168468"/>
                    </a:lnTo>
                    <a:cubicBezTo>
                      <a:pt x="0" y="123787"/>
                      <a:pt x="17749" y="80937"/>
                      <a:pt x="49343" y="49343"/>
                    </a:cubicBezTo>
                    <a:cubicBezTo>
                      <a:pt x="80937" y="17749"/>
                      <a:pt x="123787" y="0"/>
                      <a:pt x="168468" y="0"/>
                    </a:cubicBezTo>
                    <a:close/>
                  </a:path>
                </a:pathLst>
              </a:custGeom>
              <a:solidFill>
                <a:srgbClr val="7080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74" name="TextBox 25">
                <a:extLst>
                  <a:ext uri="{FF2B5EF4-FFF2-40B4-BE49-F238E27FC236}">
                    <a16:creationId xmlns:a16="http://schemas.microsoft.com/office/drawing/2014/main" id="{3F615EC6-ECAE-C62F-A411-9AC7C43CE6C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87340" cy="850900"/>
              </a:xfrm>
              <a:prstGeom prst="rect">
                <a:avLst/>
              </a:prstGeom>
            </p:spPr>
            <p:txBody>
              <a:bodyPr lIns="30633" tIns="30633" rIns="30633" bIns="30633" rtlCol="0" anchor="ctr"/>
              <a:lstStyle/>
              <a:p>
                <a:pPr algn="ctr">
                  <a:lnSpc>
                    <a:spcPts val="1837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05CF1BA9-1A93-84B7-F7AB-095F4D3C177B}"/>
                </a:ext>
              </a:extLst>
            </p:cNvPr>
            <p:cNvSpPr txBox="1"/>
            <p:nvPr/>
          </p:nvSpPr>
          <p:spPr>
            <a:xfrm>
              <a:off x="4317895" y="1904698"/>
              <a:ext cx="434850" cy="286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4"/>
                </a:lnSpc>
                <a:spcBef>
                  <a:spcPct val="0"/>
                </a:spcBef>
              </a:pPr>
              <a:r>
                <a:rPr lang="en-US" sz="1893" b="1">
                  <a:solidFill>
                    <a:srgbClr val="F8F8F8"/>
                  </a:solidFill>
                  <a:latin typeface="Manrope Bold"/>
                  <a:ea typeface="Manrope Bold"/>
                  <a:cs typeface="Manrope Bold"/>
                  <a:sym typeface="Manrope Bold"/>
                </a:rPr>
                <a:t>02</a:t>
              </a: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058749CA-78FF-984D-A27E-7A19D3FBBCBD}"/>
                </a:ext>
              </a:extLst>
            </p:cNvPr>
            <p:cNvSpPr/>
            <p:nvPr/>
          </p:nvSpPr>
          <p:spPr>
            <a:xfrm>
              <a:off x="3954881" y="2165272"/>
              <a:ext cx="1141730" cy="1141730"/>
            </a:xfrm>
            <a:custGeom>
              <a:avLst/>
              <a:gdLst/>
              <a:ahLst/>
              <a:cxnLst/>
              <a:rect l="l" t="t" r="r" b="b"/>
              <a:pathLst>
                <a:path w="2283460" h="2283460">
                  <a:moveTo>
                    <a:pt x="0" y="0"/>
                  </a:moveTo>
                  <a:lnTo>
                    <a:pt x="2283460" y="0"/>
                  </a:lnTo>
                  <a:lnTo>
                    <a:pt x="2283460" y="2283460"/>
                  </a:lnTo>
                  <a:lnTo>
                    <a:pt x="0" y="2283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 sz="1200"/>
            </a:p>
          </p:txBody>
        </p:sp>
        <p:grpSp>
          <p:nvGrpSpPr>
            <p:cNvPr id="18" name="Group 28">
              <a:extLst>
                <a:ext uri="{FF2B5EF4-FFF2-40B4-BE49-F238E27FC236}">
                  <a16:creationId xmlns:a16="http://schemas.microsoft.com/office/drawing/2014/main" id="{75437F1E-0224-CB83-8653-FB63767D5CFF}"/>
                </a:ext>
              </a:extLst>
            </p:cNvPr>
            <p:cNvGrpSpPr/>
            <p:nvPr/>
          </p:nvGrpSpPr>
          <p:grpSpPr>
            <a:xfrm>
              <a:off x="4075834" y="2279334"/>
              <a:ext cx="913130" cy="913130"/>
              <a:chOff x="0" y="0"/>
              <a:chExt cx="807633" cy="807633"/>
            </a:xfrm>
          </p:grpSpPr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701F08A-C49D-2A1F-93B5-BA62CD3B21AB}"/>
                  </a:ext>
                </a:extLst>
              </p:cNvPr>
              <p:cNvSpPr/>
              <p:nvPr/>
            </p:nvSpPr>
            <p:spPr>
              <a:xfrm>
                <a:off x="0" y="0"/>
                <a:ext cx="807633" cy="807633"/>
              </a:xfrm>
              <a:custGeom>
                <a:avLst/>
                <a:gdLst/>
                <a:ahLst/>
                <a:cxnLst/>
                <a:rect l="l" t="t" r="r" b="b"/>
                <a:pathLst>
                  <a:path w="807633" h="807633">
                    <a:moveTo>
                      <a:pt x="403816" y="0"/>
                    </a:moveTo>
                    <a:cubicBezTo>
                      <a:pt x="180795" y="0"/>
                      <a:pt x="0" y="180795"/>
                      <a:pt x="0" y="403816"/>
                    </a:cubicBezTo>
                    <a:cubicBezTo>
                      <a:pt x="0" y="626838"/>
                      <a:pt x="180795" y="807633"/>
                      <a:pt x="403816" y="807633"/>
                    </a:cubicBezTo>
                    <a:cubicBezTo>
                      <a:pt x="626838" y="807633"/>
                      <a:pt x="807633" y="626838"/>
                      <a:pt x="807633" y="403816"/>
                    </a:cubicBezTo>
                    <a:cubicBezTo>
                      <a:pt x="807633" y="180795"/>
                      <a:pt x="626838" y="0"/>
                      <a:pt x="403816" y="0"/>
                    </a:cubicBezTo>
                    <a:lnTo>
                      <a:pt x="40381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72" name="TextBox 30">
                <a:extLst>
                  <a:ext uri="{FF2B5EF4-FFF2-40B4-BE49-F238E27FC236}">
                    <a16:creationId xmlns:a16="http://schemas.microsoft.com/office/drawing/2014/main" id="{C1232EAE-7D06-3256-6C62-54999DA4C822}"/>
                  </a:ext>
                </a:extLst>
              </p:cNvPr>
              <p:cNvSpPr txBox="1"/>
              <p:nvPr/>
            </p:nvSpPr>
            <p:spPr>
              <a:xfrm>
                <a:off x="75716" y="37616"/>
                <a:ext cx="656202" cy="694302"/>
              </a:xfrm>
              <a:prstGeom prst="rect">
                <a:avLst/>
              </a:prstGeom>
            </p:spPr>
            <p:txBody>
              <a:bodyPr lIns="30833" tIns="30833" rIns="30833" bIns="30833" rtlCol="0" anchor="ctr"/>
              <a:lstStyle/>
              <a:p>
                <a:pPr algn="ctr">
                  <a:lnSpc>
                    <a:spcPts val="1837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ECB5B830-85FD-163B-9F4F-809B0EE4C96A}"/>
                </a:ext>
              </a:extLst>
            </p:cNvPr>
            <p:cNvSpPr/>
            <p:nvPr/>
          </p:nvSpPr>
          <p:spPr>
            <a:xfrm>
              <a:off x="4044976" y="2370466"/>
              <a:ext cx="942524" cy="685705"/>
            </a:xfrm>
            <a:custGeom>
              <a:avLst/>
              <a:gdLst/>
              <a:ahLst/>
              <a:cxnLst/>
              <a:rect l="l" t="t" r="r" b="b"/>
              <a:pathLst>
                <a:path w="1460017" h="1062192">
                  <a:moveTo>
                    <a:pt x="0" y="0"/>
                  </a:moveTo>
                  <a:lnTo>
                    <a:pt x="1460016" y="0"/>
                  </a:lnTo>
                  <a:lnTo>
                    <a:pt x="1460016" y="1062192"/>
                  </a:lnTo>
                  <a:lnTo>
                    <a:pt x="0" y="1062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68F0B057-AFA7-CF00-DC12-9B7E3A3C6539}"/>
                </a:ext>
              </a:extLst>
            </p:cNvPr>
            <p:cNvSpPr txBox="1"/>
            <p:nvPr/>
          </p:nvSpPr>
          <p:spPr>
            <a:xfrm>
              <a:off x="3558076" y="5030627"/>
              <a:ext cx="2086680" cy="7585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59"/>
                </a:lnSpc>
              </a:pPr>
              <a:r>
                <a:rPr lang="en-US" sz="1100"/>
                <a:t>Set policies from your scorecard, choose conversation types, and define monitoring parameters.</a:t>
              </a:r>
              <a:endParaRPr lang="en-US" sz="110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4279CC1-E66E-CDF3-5EDA-4D12BC81AE3C}"/>
                </a:ext>
              </a:extLst>
            </p:cNvPr>
            <p:cNvSpPr txBox="1"/>
            <p:nvPr/>
          </p:nvSpPr>
          <p:spPr>
            <a:xfrm>
              <a:off x="3558076" y="4293164"/>
              <a:ext cx="2007491" cy="592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5"/>
                </a:lnSpc>
                <a:spcBef>
                  <a:spcPct val="0"/>
                </a:spcBef>
              </a:pPr>
              <a:r>
                <a:rPr lang="en-US" sz="1600" b="1">
                  <a:solidFill>
                    <a:srgbClr val="00315E"/>
                  </a:solidFill>
                  <a:latin typeface="Manrope Bold"/>
                  <a:ea typeface="Manrope Bold"/>
                  <a:cs typeface="Manrope Bold"/>
                  <a:sym typeface="Manrope Bold"/>
                </a:rPr>
                <a:t>POLICY CONFIGURATION</a:t>
              </a:r>
            </a:p>
          </p:txBody>
        </p:sp>
        <p:grpSp>
          <p:nvGrpSpPr>
            <p:cNvPr id="22" name="Group 37">
              <a:extLst>
                <a:ext uri="{FF2B5EF4-FFF2-40B4-BE49-F238E27FC236}">
                  <a16:creationId xmlns:a16="http://schemas.microsoft.com/office/drawing/2014/main" id="{D0165304-71B8-F568-F163-172205C6F534}"/>
                </a:ext>
              </a:extLst>
            </p:cNvPr>
            <p:cNvGrpSpPr/>
            <p:nvPr/>
          </p:nvGrpSpPr>
          <p:grpSpPr>
            <a:xfrm rot="10800000">
              <a:off x="6915616" y="1741093"/>
              <a:ext cx="456565" cy="631825"/>
              <a:chOff x="0" y="0"/>
              <a:chExt cx="587340" cy="812800"/>
            </a:xfrm>
          </p:grpSpPr>
          <p:sp>
            <p:nvSpPr>
              <p:cNvPr id="69" name="Freeform 38">
                <a:extLst>
                  <a:ext uri="{FF2B5EF4-FFF2-40B4-BE49-F238E27FC236}">
                    <a16:creationId xmlns:a16="http://schemas.microsoft.com/office/drawing/2014/main" id="{AACA1151-DA92-8A7E-C5D0-B020F38828D3}"/>
                  </a:ext>
                </a:extLst>
              </p:cNvPr>
              <p:cNvSpPr/>
              <p:nvPr/>
            </p:nvSpPr>
            <p:spPr>
              <a:xfrm>
                <a:off x="0" y="0"/>
                <a:ext cx="58734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87340" h="812800">
                    <a:moveTo>
                      <a:pt x="169692" y="0"/>
                    </a:moveTo>
                    <a:lnTo>
                      <a:pt x="417647" y="0"/>
                    </a:lnTo>
                    <a:cubicBezTo>
                      <a:pt x="511366" y="0"/>
                      <a:pt x="587340" y="75974"/>
                      <a:pt x="587340" y="169692"/>
                    </a:cubicBezTo>
                    <a:lnTo>
                      <a:pt x="587340" y="643108"/>
                    </a:lnTo>
                    <a:cubicBezTo>
                      <a:pt x="587340" y="736826"/>
                      <a:pt x="511366" y="812800"/>
                      <a:pt x="417647" y="812800"/>
                    </a:cubicBezTo>
                    <a:lnTo>
                      <a:pt x="169692" y="812800"/>
                    </a:lnTo>
                    <a:cubicBezTo>
                      <a:pt x="75974" y="812800"/>
                      <a:pt x="0" y="736826"/>
                      <a:pt x="0" y="643108"/>
                    </a:cubicBezTo>
                    <a:lnTo>
                      <a:pt x="0" y="169692"/>
                    </a:lnTo>
                    <a:cubicBezTo>
                      <a:pt x="0" y="75974"/>
                      <a:pt x="75974" y="0"/>
                      <a:pt x="169692" y="0"/>
                    </a:cubicBezTo>
                    <a:close/>
                  </a:path>
                </a:pathLst>
              </a:custGeom>
              <a:solidFill>
                <a:srgbClr val="73B8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70" name="TextBox 39">
                <a:extLst>
                  <a:ext uri="{FF2B5EF4-FFF2-40B4-BE49-F238E27FC236}">
                    <a16:creationId xmlns:a16="http://schemas.microsoft.com/office/drawing/2014/main" id="{F951E513-2C62-AAE6-A2A9-2FD516CC279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87340" cy="850900"/>
              </a:xfrm>
              <a:prstGeom prst="rect">
                <a:avLst/>
              </a:prstGeom>
            </p:spPr>
            <p:txBody>
              <a:bodyPr lIns="30411" tIns="30411" rIns="30411" bIns="30411" rtlCol="0" anchor="ctr"/>
              <a:lstStyle/>
              <a:p>
                <a:pPr algn="ctr">
                  <a:lnSpc>
                    <a:spcPts val="1837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23" name="TextBox 40">
              <a:extLst>
                <a:ext uri="{FF2B5EF4-FFF2-40B4-BE49-F238E27FC236}">
                  <a16:creationId xmlns:a16="http://schemas.microsoft.com/office/drawing/2014/main" id="{85307047-60CC-336C-7BB6-7315D2C7232E}"/>
                </a:ext>
              </a:extLst>
            </p:cNvPr>
            <p:cNvSpPr txBox="1"/>
            <p:nvPr/>
          </p:nvSpPr>
          <p:spPr>
            <a:xfrm>
              <a:off x="6915616" y="1904699"/>
              <a:ext cx="434850" cy="286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4"/>
                </a:lnSpc>
                <a:spcBef>
                  <a:spcPct val="0"/>
                </a:spcBef>
              </a:pPr>
              <a:r>
                <a:rPr lang="en-US" sz="1893" b="1">
                  <a:solidFill>
                    <a:srgbClr val="F8F8F8"/>
                  </a:solidFill>
                  <a:latin typeface="Manrope Bold"/>
                  <a:ea typeface="Manrope Bold"/>
                  <a:cs typeface="Manrope Bold"/>
                  <a:sym typeface="Manrope Bold"/>
                </a:rPr>
                <a:t>03</a:t>
              </a: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15EEBDF6-6BF3-99A5-700D-6FE7D0D07CA8}"/>
                </a:ext>
              </a:extLst>
            </p:cNvPr>
            <p:cNvSpPr/>
            <p:nvPr/>
          </p:nvSpPr>
          <p:spPr>
            <a:xfrm>
              <a:off x="6562639" y="2165273"/>
              <a:ext cx="1141730" cy="1141730"/>
            </a:xfrm>
            <a:custGeom>
              <a:avLst/>
              <a:gdLst/>
              <a:ahLst/>
              <a:cxnLst/>
              <a:rect l="l" t="t" r="r" b="b"/>
              <a:pathLst>
                <a:path w="2283460" h="2283460">
                  <a:moveTo>
                    <a:pt x="0" y="0"/>
                  </a:moveTo>
                  <a:lnTo>
                    <a:pt x="2283460" y="0"/>
                  </a:lnTo>
                  <a:lnTo>
                    <a:pt x="2283460" y="2283460"/>
                  </a:lnTo>
                  <a:lnTo>
                    <a:pt x="0" y="2283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 sz="1200"/>
            </a:p>
          </p:txBody>
        </p:sp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C47AC173-230A-A197-BD34-E03D064BD21A}"/>
                </a:ext>
              </a:extLst>
            </p:cNvPr>
            <p:cNvGrpSpPr/>
            <p:nvPr/>
          </p:nvGrpSpPr>
          <p:grpSpPr>
            <a:xfrm>
              <a:off x="6678280" y="2279334"/>
              <a:ext cx="913130" cy="913130"/>
              <a:chOff x="0" y="0"/>
              <a:chExt cx="810465" cy="810465"/>
            </a:xfrm>
          </p:grpSpPr>
          <p:sp>
            <p:nvSpPr>
              <p:cNvPr id="67" name="Freeform 43">
                <a:extLst>
                  <a:ext uri="{FF2B5EF4-FFF2-40B4-BE49-F238E27FC236}">
                    <a16:creationId xmlns:a16="http://schemas.microsoft.com/office/drawing/2014/main" id="{F528C4A7-FE8D-60F2-BCFA-227152A56FEF}"/>
                  </a:ext>
                </a:extLst>
              </p:cNvPr>
              <p:cNvSpPr/>
              <p:nvPr/>
            </p:nvSpPr>
            <p:spPr>
              <a:xfrm>
                <a:off x="0" y="0"/>
                <a:ext cx="810465" cy="810465"/>
              </a:xfrm>
              <a:custGeom>
                <a:avLst/>
                <a:gdLst/>
                <a:ahLst/>
                <a:cxnLst/>
                <a:rect l="l" t="t" r="r" b="b"/>
                <a:pathLst>
                  <a:path w="810465" h="810465">
                    <a:moveTo>
                      <a:pt x="405232" y="0"/>
                    </a:moveTo>
                    <a:cubicBezTo>
                      <a:pt x="181429" y="0"/>
                      <a:pt x="0" y="181429"/>
                      <a:pt x="0" y="405232"/>
                    </a:cubicBezTo>
                    <a:cubicBezTo>
                      <a:pt x="0" y="629036"/>
                      <a:pt x="181429" y="810465"/>
                      <a:pt x="405232" y="810465"/>
                    </a:cubicBezTo>
                    <a:cubicBezTo>
                      <a:pt x="629036" y="810465"/>
                      <a:pt x="810465" y="629036"/>
                      <a:pt x="810465" y="405232"/>
                    </a:cubicBezTo>
                    <a:cubicBezTo>
                      <a:pt x="810465" y="181429"/>
                      <a:pt x="629036" y="0"/>
                      <a:pt x="405232" y="0"/>
                    </a:cubicBezTo>
                    <a:lnTo>
                      <a:pt x="405232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F258EFF-A83A-FA1C-6A45-D469153AC56E}"/>
                  </a:ext>
                </a:extLst>
              </p:cNvPr>
              <p:cNvSpPr txBox="1"/>
              <p:nvPr/>
            </p:nvSpPr>
            <p:spPr>
              <a:xfrm>
                <a:off x="75981" y="37881"/>
                <a:ext cx="658502" cy="696602"/>
              </a:xfrm>
              <a:prstGeom prst="rect">
                <a:avLst/>
              </a:prstGeom>
            </p:spPr>
            <p:txBody>
              <a:bodyPr lIns="30389" tIns="30389" rIns="30389" bIns="30389" rtlCol="0" anchor="ctr"/>
              <a:lstStyle/>
              <a:p>
                <a:pPr algn="ctr">
                  <a:lnSpc>
                    <a:spcPts val="1837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F190201A-E79C-00F0-C0AF-29D315B87A05}"/>
                </a:ext>
              </a:extLst>
            </p:cNvPr>
            <p:cNvSpPr/>
            <p:nvPr/>
          </p:nvSpPr>
          <p:spPr>
            <a:xfrm>
              <a:off x="6781528" y="2503810"/>
              <a:ext cx="724740" cy="527263"/>
            </a:xfrm>
            <a:custGeom>
              <a:avLst/>
              <a:gdLst/>
              <a:ahLst/>
              <a:cxnLst/>
              <a:rect l="l" t="t" r="r" b="b"/>
              <a:pathLst>
                <a:path w="1449480" h="1054526">
                  <a:moveTo>
                    <a:pt x="0" y="0"/>
                  </a:moveTo>
                  <a:lnTo>
                    <a:pt x="1449480" y="0"/>
                  </a:lnTo>
                  <a:lnTo>
                    <a:pt x="1449480" y="1054527"/>
                  </a:lnTo>
                  <a:lnTo>
                    <a:pt x="0" y="105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7" name="AutoShape 46">
              <a:extLst>
                <a:ext uri="{FF2B5EF4-FFF2-40B4-BE49-F238E27FC236}">
                  <a16:creationId xmlns:a16="http://schemas.microsoft.com/office/drawing/2014/main" id="{901B3D90-D8AB-2A0E-5403-EC8575F0763A}"/>
                </a:ext>
              </a:extLst>
            </p:cNvPr>
            <p:cNvSpPr/>
            <p:nvPr/>
          </p:nvSpPr>
          <p:spPr>
            <a:xfrm>
              <a:off x="7132852" y="3302515"/>
              <a:ext cx="0" cy="758869"/>
            </a:xfrm>
            <a:prstGeom prst="line">
              <a:avLst/>
            </a:prstGeom>
            <a:ln w="76256" cap="rnd">
              <a:solidFill>
                <a:srgbClr val="73B8FF">
                  <a:alpha val="80000"/>
                </a:srgbClr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5C1840F1-81F3-734A-87B0-7EC63BC5CA78}"/>
                </a:ext>
              </a:extLst>
            </p:cNvPr>
            <p:cNvSpPr txBox="1"/>
            <p:nvPr/>
          </p:nvSpPr>
          <p:spPr>
            <a:xfrm>
              <a:off x="6265819" y="5030628"/>
              <a:ext cx="1805834" cy="758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4"/>
                </a:lnSpc>
              </a:pPr>
              <a:r>
                <a:rPr lang="en-US" sz="1100"/>
                <a:t>Automatically review, modify if needed, and use AI-driven insights for accurate evaluations.</a:t>
              </a:r>
              <a:endParaRPr lang="en-US" sz="110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29" name="TextBox 50">
              <a:extLst>
                <a:ext uri="{FF2B5EF4-FFF2-40B4-BE49-F238E27FC236}">
                  <a16:creationId xmlns:a16="http://schemas.microsoft.com/office/drawing/2014/main" id="{E3A0FE6E-E485-B5FD-90F3-F754C4DA058C}"/>
                </a:ext>
              </a:extLst>
            </p:cNvPr>
            <p:cNvSpPr txBox="1"/>
            <p:nvPr/>
          </p:nvSpPr>
          <p:spPr>
            <a:xfrm>
              <a:off x="6214161" y="4314688"/>
              <a:ext cx="1876057" cy="570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8"/>
                </a:lnSpc>
                <a:spcBef>
                  <a:spcPct val="0"/>
                </a:spcBef>
              </a:pPr>
              <a:r>
                <a:rPr lang="en-US" sz="1600" b="1">
                  <a:solidFill>
                    <a:srgbClr val="00315E"/>
                  </a:solidFill>
                  <a:latin typeface="Manrope Bold"/>
                  <a:ea typeface="Manrope Bold"/>
                  <a:cs typeface="Manrope Bold"/>
                  <a:sym typeface="Manrope Bold"/>
                </a:rPr>
                <a:t>EVALUATION &amp; REVIEW</a:t>
              </a:r>
            </a:p>
          </p:txBody>
        </p:sp>
        <p:grpSp>
          <p:nvGrpSpPr>
            <p:cNvPr id="30" name="Group 52">
              <a:extLst>
                <a:ext uri="{FF2B5EF4-FFF2-40B4-BE49-F238E27FC236}">
                  <a16:creationId xmlns:a16="http://schemas.microsoft.com/office/drawing/2014/main" id="{6D2BFF1F-D004-6F5C-BFCF-3DF876608783}"/>
                </a:ext>
              </a:extLst>
            </p:cNvPr>
            <p:cNvGrpSpPr/>
            <p:nvPr/>
          </p:nvGrpSpPr>
          <p:grpSpPr>
            <a:xfrm rot="10800000">
              <a:off x="9297274" y="1741386"/>
              <a:ext cx="456565" cy="631825"/>
              <a:chOff x="0" y="0"/>
              <a:chExt cx="587340" cy="812800"/>
            </a:xfrm>
          </p:grpSpPr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id="{2F6A363E-FEFA-3E22-C407-4CC1559CFBAD}"/>
                  </a:ext>
                </a:extLst>
              </p:cNvPr>
              <p:cNvSpPr/>
              <p:nvPr/>
            </p:nvSpPr>
            <p:spPr>
              <a:xfrm>
                <a:off x="0" y="0"/>
                <a:ext cx="58734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87340" h="812800">
                    <a:moveTo>
                      <a:pt x="161304" y="0"/>
                    </a:moveTo>
                    <a:lnTo>
                      <a:pt x="426036" y="0"/>
                    </a:lnTo>
                    <a:cubicBezTo>
                      <a:pt x="515122" y="0"/>
                      <a:pt x="587340" y="72218"/>
                      <a:pt x="587340" y="161304"/>
                    </a:cubicBezTo>
                    <a:lnTo>
                      <a:pt x="587340" y="651496"/>
                    </a:lnTo>
                    <a:cubicBezTo>
                      <a:pt x="587340" y="694277"/>
                      <a:pt x="570345" y="735305"/>
                      <a:pt x="540095" y="765555"/>
                    </a:cubicBezTo>
                    <a:cubicBezTo>
                      <a:pt x="509845" y="795806"/>
                      <a:pt x="468817" y="812800"/>
                      <a:pt x="426036" y="812800"/>
                    </a:cubicBezTo>
                    <a:lnTo>
                      <a:pt x="161304" y="812800"/>
                    </a:lnTo>
                    <a:cubicBezTo>
                      <a:pt x="118523" y="812800"/>
                      <a:pt x="77495" y="795806"/>
                      <a:pt x="47245" y="765555"/>
                    </a:cubicBezTo>
                    <a:cubicBezTo>
                      <a:pt x="16994" y="735305"/>
                      <a:pt x="0" y="694277"/>
                      <a:pt x="0" y="651496"/>
                    </a:cubicBezTo>
                    <a:lnTo>
                      <a:pt x="0" y="161304"/>
                    </a:lnTo>
                    <a:cubicBezTo>
                      <a:pt x="0" y="118523"/>
                      <a:pt x="16994" y="77495"/>
                      <a:pt x="47245" y="47245"/>
                    </a:cubicBezTo>
                    <a:cubicBezTo>
                      <a:pt x="77495" y="16994"/>
                      <a:pt x="118523" y="0"/>
                      <a:pt x="161304" y="0"/>
                    </a:cubicBezTo>
                    <a:close/>
                  </a:path>
                </a:pathLst>
              </a:custGeom>
              <a:solidFill>
                <a:srgbClr val="D61E47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66" name="TextBox 54">
                <a:extLst>
                  <a:ext uri="{FF2B5EF4-FFF2-40B4-BE49-F238E27FC236}">
                    <a16:creationId xmlns:a16="http://schemas.microsoft.com/office/drawing/2014/main" id="{721EB7ED-C119-BCAF-E38B-2750E092029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87340" cy="850900"/>
              </a:xfrm>
              <a:prstGeom prst="rect">
                <a:avLst/>
              </a:prstGeom>
            </p:spPr>
            <p:txBody>
              <a:bodyPr lIns="35503" tIns="35503" rIns="35503" bIns="35503" rtlCol="0" anchor="ctr"/>
              <a:lstStyle/>
              <a:p>
                <a:pPr algn="ctr">
                  <a:lnSpc>
                    <a:spcPts val="1837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31" name="TextBox 55">
              <a:extLst>
                <a:ext uri="{FF2B5EF4-FFF2-40B4-BE49-F238E27FC236}">
                  <a16:creationId xmlns:a16="http://schemas.microsoft.com/office/drawing/2014/main" id="{6E3BB809-2E40-FF4D-1F73-CDFD466B6EEB}"/>
                </a:ext>
              </a:extLst>
            </p:cNvPr>
            <p:cNvSpPr txBox="1"/>
            <p:nvPr/>
          </p:nvSpPr>
          <p:spPr>
            <a:xfrm>
              <a:off x="9308132" y="1855474"/>
              <a:ext cx="434850" cy="286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4"/>
                </a:lnSpc>
                <a:spcBef>
                  <a:spcPct val="0"/>
                </a:spcBef>
              </a:pPr>
              <a:r>
                <a:rPr lang="en-US" sz="1893" b="1">
                  <a:solidFill>
                    <a:srgbClr val="F8F8F8"/>
                  </a:solidFill>
                  <a:latin typeface="Manrope Bold"/>
                  <a:ea typeface="Manrope Bold"/>
                  <a:cs typeface="Manrope Bold"/>
                  <a:sym typeface="Manrope Bold"/>
                </a:rPr>
                <a:t>04</a:t>
              </a: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0A30BCAF-57A9-188D-EF2A-7B76DBE66DE4}"/>
                </a:ext>
              </a:extLst>
            </p:cNvPr>
            <p:cNvSpPr/>
            <p:nvPr/>
          </p:nvSpPr>
          <p:spPr>
            <a:xfrm>
              <a:off x="8957771" y="2165273"/>
              <a:ext cx="1141730" cy="1141730"/>
            </a:xfrm>
            <a:custGeom>
              <a:avLst/>
              <a:gdLst/>
              <a:ahLst/>
              <a:cxnLst/>
              <a:rect l="l" t="t" r="r" b="b"/>
              <a:pathLst>
                <a:path w="2283460" h="2283460">
                  <a:moveTo>
                    <a:pt x="0" y="0"/>
                  </a:moveTo>
                  <a:lnTo>
                    <a:pt x="2283460" y="0"/>
                  </a:lnTo>
                  <a:lnTo>
                    <a:pt x="2283460" y="2283460"/>
                  </a:lnTo>
                  <a:lnTo>
                    <a:pt x="0" y="2283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 sz="1200"/>
            </a:p>
          </p:txBody>
        </p:sp>
        <p:grpSp>
          <p:nvGrpSpPr>
            <p:cNvPr id="33" name="Group 57">
              <a:extLst>
                <a:ext uri="{FF2B5EF4-FFF2-40B4-BE49-F238E27FC236}">
                  <a16:creationId xmlns:a16="http://schemas.microsoft.com/office/drawing/2014/main" id="{47F58F55-B07B-BF9A-9CC9-8E098EBEC3A7}"/>
                </a:ext>
              </a:extLst>
            </p:cNvPr>
            <p:cNvGrpSpPr/>
            <p:nvPr/>
          </p:nvGrpSpPr>
          <p:grpSpPr>
            <a:xfrm>
              <a:off x="9068991" y="2279334"/>
              <a:ext cx="913130" cy="913130"/>
              <a:chOff x="0" y="0"/>
              <a:chExt cx="770399" cy="770399"/>
            </a:xfrm>
          </p:grpSpPr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7C6354F7-6B82-A4EB-CB17-C5CE52D6E786}"/>
                  </a:ext>
                </a:extLst>
              </p:cNvPr>
              <p:cNvSpPr/>
              <p:nvPr/>
            </p:nvSpPr>
            <p:spPr>
              <a:xfrm>
                <a:off x="0" y="0"/>
                <a:ext cx="770399" cy="770399"/>
              </a:xfrm>
              <a:custGeom>
                <a:avLst/>
                <a:gdLst/>
                <a:ahLst/>
                <a:cxnLst/>
                <a:rect l="l" t="t" r="r" b="b"/>
                <a:pathLst>
                  <a:path w="770399" h="770399">
                    <a:moveTo>
                      <a:pt x="385200" y="0"/>
                    </a:moveTo>
                    <a:cubicBezTo>
                      <a:pt x="172460" y="0"/>
                      <a:pt x="0" y="172460"/>
                      <a:pt x="0" y="385200"/>
                    </a:cubicBezTo>
                    <a:cubicBezTo>
                      <a:pt x="0" y="597939"/>
                      <a:pt x="172460" y="770399"/>
                      <a:pt x="385200" y="770399"/>
                    </a:cubicBezTo>
                    <a:cubicBezTo>
                      <a:pt x="597939" y="770399"/>
                      <a:pt x="770399" y="597939"/>
                      <a:pt x="770399" y="385200"/>
                    </a:cubicBezTo>
                    <a:cubicBezTo>
                      <a:pt x="770399" y="172460"/>
                      <a:pt x="597939" y="0"/>
                      <a:pt x="385200" y="0"/>
                    </a:cubicBezTo>
                    <a:lnTo>
                      <a:pt x="3852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64" name="TextBox 59">
                <a:extLst>
                  <a:ext uri="{FF2B5EF4-FFF2-40B4-BE49-F238E27FC236}">
                    <a16:creationId xmlns:a16="http://schemas.microsoft.com/office/drawing/2014/main" id="{C39A4D76-458F-AEDD-2073-C95ED599B47D}"/>
                  </a:ext>
                </a:extLst>
              </p:cNvPr>
              <p:cNvSpPr txBox="1"/>
              <p:nvPr/>
            </p:nvSpPr>
            <p:spPr>
              <a:xfrm>
                <a:off x="72225" y="34125"/>
                <a:ext cx="625949" cy="664049"/>
              </a:xfrm>
              <a:prstGeom prst="rect">
                <a:avLst/>
              </a:prstGeom>
            </p:spPr>
            <p:txBody>
              <a:bodyPr lIns="37322" tIns="37322" rIns="37322" bIns="37322" rtlCol="0" anchor="ctr"/>
              <a:lstStyle/>
              <a:p>
                <a:pPr algn="ctr">
                  <a:lnSpc>
                    <a:spcPts val="1837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1005FB14-4B2E-CE23-114C-08D12B3A5D41}"/>
                </a:ext>
              </a:extLst>
            </p:cNvPr>
            <p:cNvSpPr/>
            <p:nvPr/>
          </p:nvSpPr>
          <p:spPr>
            <a:xfrm>
              <a:off x="9138368" y="2490099"/>
              <a:ext cx="762431" cy="554684"/>
            </a:xfrm>
            <a:custGeom>
              <a:avLst/>
              <a:gdLst/>
              <a:ahLst/>
              <a:cxnLst/>
              <a:rect l="l" t="t" r="r" b="b"/>
              <a:pathLst>
                <a:path w="1524862" h="1109368">
                  <a:moveTo>
                    <a:pt x="0" y="0"/>
                  </a:moveTo>
                  <a:lnTo>
                    <a:pt x="1524862" y="0"/>
                  </a:lnTo>
                  <a:lnTo>
                    <a:pt x="1524862" y="1109368"/>
                  </a:lnTo>
                  <a:lnTo>
                    <a:pt x="0" y="1109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60" name="TextBox 64">
              <a:extLst>
                <a:ext uri="{FF2B5EF4-FFF2-40B4-BE49-F238E27FC236}">
                  <a16:creationId xmlns:a16="http://schemas.microsoft.com/office/drawing/2014/main" id="{8862F466-47CA-CFF6-C633-880F8FF3B58B}"/>
                </a:ext>
              </a:extLst>
            </p:cNvPr>
            <p:cNvSpPr txBox="1"/>
            <p:nvPr/>
          </p:nvSpPr>
          <p:spPr>
            <a:xfrm>
              <a:off x="8611771" y="5030628"/>
              <a:ext cx="2029291" cy="759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59"/>
                </a:lnSpc>
              </a:pPr>
              <a:r>
                <a:rPr lang="en-US" sz="1100"/>
                <a:t>Visualize agent comparison KPIs and leverage insights to drive ongoing improvements and optimize performance.</a:t>
              </a:r>
              <a:endParaRPr lang="en-US" sz="1100">
                <a:solidFill>
                  <a:srgbClr val="00315E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7C8D93FF-573C-C7A6-373B-C317ACC8F93E}"/>
                </a:ext>
              </a:extLst>
            </p:cNvPr>
            <p:cNvSpPr txBox="1"/>
            <p:nvPr/>
          </p:nvSpPr>
          <p:spPr>
            <a:xfrm>
              <a:off x="8616548" y="4299526"/>
              <a:ext cx="1876057" cy="570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8"/>
                </a:lnSpc>
                <a:spcBef>
                  <a:spcPct val="0"/>
                </a:spcBef>
              </a:pPr>
              <a:r>
                <a:rPr lang="en-US" sz="1600" b="1">
                  <a:solidFill>
                    <a:srgbClr val="00315E"/>
                  </a:solidFill>
                  <a:latin typeface="Manrope Bold"/>
                  <a:ea typeface="Manrope Bold"/>
                  <a:cs typeface="Manrope Bold"/>
                  <a:sym typeface="Manrope Bold"/>
                </a:rPr>
                <a:t>ACTIONABLE DASHBOARD</a:t>
              </a:r>
              <a:endParaRPr lang="en-US" sz="1400" b="1">
                <a:solidFill>
                  <a:srgbClr val="00315E"/>
                </a:solidFill>
                <a:latin typeface="Manrope Bold"/>
                <a:ea typeface="Manrope Bold"/>
                <a:cs typeface="Manrope Bold"/>
                <a:sym typeface="Manrope Bold"/>
              </a:endParaRPr>
            </a:p>
          </p:txBody>
        </p:sp>
        <p:sp>
          <p:nvSpPr>
            <p:cNvPr id="62" name="AutoShape 46">
              <a:extLst>
                <a:ext uri="{FF2B5EF4-FFF2-40B4-BE49-F238E27FC236}">
                  <a16:creationId xmlns:a16="http://schemas.microsoft.com/office/drawing/2014/main" id="{F7192558-3ACB-3523-6EF9-7C4608037E4A}"/>
                </a:ext>
              </a:extLst>
            </p:cNvPr>
            <p:cNvSpPr/>
            <p:nvPr/>
          </p:nvSpPr>
          <p:spPr>
            <a:xfrm>
              <a:off x="9549295" y="3302515"/>
              <a:ext cx="0" cy="758869"/>
            </a:xfrm>
            <a:prstGeom prst="line">
              <a:avLst/>
            </a:prstGeom>
            <a:ln w="76256" cap="rnd">
              <a:solidFill>
                <a:schemeClr val="accent6">
                  <a:alpha val="80000"/>
                </a:schemeClr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endParaRPr lang="de-DE" sz="1200"/>
            </a:p>
          </p:txBody>
        </p:sp>
      </p:grpSp>
    </p:spTree>
    <p:extLst>
      <p:ext uri="{BB962C8B-B14F-4D97-AF65-F5344CB8AC3E}">
        <p14:creationId xmlns:p14="http://schemas.microsoft.com/office/powerpoint/2010/main" val="380462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391C0E3C86844A6CECC2066550F34" ma:contentTypeVersion="17" ma:contentTypeDescription="Create a new document." ma:contentTypeScope="" ma:versionID="0bbaac0b947aa70f65f91682f7ca29f5">
  <xsd:schema xmlns:xsd="http://www.w3.org/2001/XMLSchema" xmlns:xs="http://www.w3.org/2001/XMLSchema" xmlns:p="http://schemas.microsoft.com/office/2006/metadata/properties" xmlns:ns2="c07b3eee-490e-41d0-8732-24d4dc4d491d" xmlns:ns3="9f2ca772-2560-4c7b-95a3-79945b2e1066" targetNamespace="http://schemas.microsoft.com/office/2006/metadata/properties" ma:root="true" ma:fieldsID="6fdf6f8a963f16e4429bb9e026a4426c" ns2:_="" ns3:_="">
    <xsd:import namespace="c07b3eee-490e-41d0-8732-24d4dc4d491d"/>
    <xsd:import namespace="9f2ca772-2560-4c7b-95a3-79945b2e1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astUpdated" minOccurs="0"/>
                <xsd:element ref="ns3:SharedWithUsers" minOccurs="0"/>
                <xsd:element ref="ns3:SharedWithDetails" minOccurs="0"/>
                <xsd:element ref="ns2:Veritcal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b3eee-490e-41d0-8732-24d4dc4d4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astUpdated" ma:index="16" nillable="true" ma:displayName="Last Updated" ma:format="DateOnly" ma:internalName="LastUpdated">
      <xsd:simpleType>
        <xsd:restriction base="dms:DateTime"/>
      </xsd:simpleType>
    </xsd:element>
    <xsd:element name="Veritcal" ma:index="19" nillable="true" ma:displayName="Veritcal" ma:format="Dropdown" ma:internalName="Veritcal">
      <xsd:simpleType>
        <xsd:restriction base="dms:Text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addf2e-baa3-49b5-a9f8-939dc35961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ca772-2560-4c7b-95a3-79945b2e106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857d74-a3cb-4603-9bd1-516ba9bdd2ee}" ma:internalName="TaxCatchAll" ma:showField="CatchAllData" ma:web="9f2ca772-2560-4c7b-95a3-79945b2e10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2ca772-2560-4c7b-95a3-79945b2e1066" xsi:nil="true"/>
    <LastUpdated xmlns="c07b3eee-490e-41d0-8732-24d4dc4d491d" xsi:nil="true"/>
    <lcf76f155ced4ddcb4097134ff3c332f xmlns="c07b3eee-490e-41d0-8732-24d4dc4d491d">
      <Terms xmlns="http://schemas.microsoft.com/office/infopath/2007/PartnerControls"/>
    </lcf76f155ced4ddcb4097134ff3c332f>
    <Veritcal xmlns="c07b3eee-490e-41d0-8732-24d4dc4d491d" xsi:nil="true"/>
  </documentManagement>
</p:properties>
</file>

<file path=customXml/itemProps1.xml><?xml version="1.0" encoding="utf-8"?>
<ds:datastoreItem xmlns:ds="http://schemas.openxmlformats.org/officeDocument/2006/customXml" ds:itemID="{07FAE0C6-CAD6-4C1D-837F-9EE1F837445B}"/>
</file>

<file path=customXml/itemProps2.xml><?xml version="1.0" encoding="utf-8"?>
<ds:datastoreItem xmlns:ds="http://schemas.openxmlformats.org/officeDocument/2006/customXml" ds:itemID="{4C6F900E-C4AC-410B-B42E-D9383A22D525}"/>
</file>

<file path=customXml/itemProps3.xml><?xml version="1.0" encoding="utf-8"?>
<ds:datastoreItem xmlns:ds="http://schemas.openxmlformats.org/officeDocument/2006/customXml" ds:itemID="{92BB31A5-D992-4F13-919E-86DBA0925800}"/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669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Arial Black</vt:lpstr>
      <vt:lpstr>Manrope</vt:lpstr>
      <vt:lpstr>Manrope Bold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Pantele</dc:creator>
  <cp:lastModifiedBy>Michael Broderick</cp:lastModifiedBy>
  <cp:revision>6</cp:revision>
  <dcterms:created xsi:type="dcterms:W3CDTF">2025-07-18T13:31:18Z</dcterms:created>
  <dcterms:modified xsi:type="dcterms:W3CDTF">2025-09-11T23:38:16Z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0x010100D31391C0E3C86844A6CECC2066550F34</vt:lpwstr>
  </property>
</Properties>
</file>