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2.xml" ContentType="application/inkml+xml"/>
  <Override PartName="/ppt/ink/ink4.xml" ContentType="application/inkml+xml"/>
  <Override PartName="/ppt/ink/ink1.xml" ContentType="application/inkml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ink/ink3.xml" ContentType="application/inkml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279" r:id="rId2"/>
    <p:sldId id="256" r:id="rId3"/>
    <p:sldId id="281" r:id="rId4"/>
    <p:sldId id="257" r:id="rId5"/>
    <p:sldId id="261" r:id="rId6"/>
    <p:sldId id="258" r:id="rId7"/>
    <p:sldId id="259" r:id="rId8"/>
  </p:sldIdLst>
  <p:sldSz cx="18288000" cy="10287000"/>
  <p:notesSz cx="6858000" cy="9144000"/>
  <p:embeddedFontLst>
    <p:embeddedFont>
      <p:font typeface="Avenir" panose="02000503020000020003" pitchFamily="2" charset="0"/>
      <p:regular r:id="rId10"/>
      <p:italic r:id="rId11"/>
    </p:embeddedFont>
    <p:embeddedFont>
      <p:font typeface="Brightmetrics Bold" pitchFamily="2" charset="0"/>
      <p:regular r:id="rId12"/>
      <p:bold r:id="rId13"/>
    </p:embeddedFont>
    <p:embeddedFont>
      <p:font typeface="Codec Pro ExtraBold" pitchFamily="2" charset="0"/>
      <p:regular r:id="rId14"/>
      <p:bold r:id="rId15"/>
    </p:embeddedFont>
    <p:embeddedFont>
      <p:font typeface="Open Sans" panose="020B0606030504020204" pitchFamily="34" charset="0"/>
      <p:regular r:id="rId16"/>
      <p:bold r:id="rId17"/>
      <p:italic r:id="rId18"/>
      <p:boldItalic r:id="rId19"/>
    </p:embeddedFont>
    <p:embeddedFont>
      <p:font typeface="Open Sans Bold" pitchFamily="2" charset="0"/>
      <p:regular r:id="rId20"/>
      <p:bold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80" autoAdjust="0"/>
    <p:restoredTop sz="94672" autoAdjust="0"/>
  </p:normalViewPr>
  <p:slideViewPr>
    <p:cSldViewPr>
      <p:cViewPr varScale="1">
        <p:scale>
          <a:sx n="58" d="100"/>
          <a:sy n="58" d="100"/>
        </p:scale>
        <p:origin x="232" y="1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2:34:34.221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0 1,'0'0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2:34:35.407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0 489,'79'-16,"1"-1,-1 1,0-1,18-2,-3 0,-32 2,-42 3,0 6,-4-4,21 3,-18 0,18-11,-15 11,-1-5,-1 2,-6 10,7-10,0 4,-5-6,2 0,-16 0,4-6,-12 4,-8 3,-1 6,-11 7,11 0,-5 0,6 0,0 6,7 19,13-7,3 7,18-19,-12 1,12-6,-12 5,5 0,0-4,-4 4,4-6,0-6,-4-8,4 4,-6-8,-7 4,-6-2,-3-4,-10 6,3-17,-6 13,0-20,1 29,1-10,-1 12,-6-1,5 2,-43 17,35-2,-22 3,39-6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3T22:34:46.110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6348 209,'22'37,"-2"-5,0-18,-11 5,10-3,-5 4,1-13,6-1,-8-6,1-6,-12-20,-10 1,-13-9,-38 9,12 16,-14-8,-30 15,19-26,-26 23,25-25,20 28,12-6,-9 8,19 0,-1 0,-5 0,19 0,-31 0,31 0,-19 0,4 8,9-6,-24 13,30-13,-19 12,21-12,-4 4,1 0,-3 8,1-5,1 9,6-10,0 5,7 1,1 0,18 12,-3-9,18 15,-12-23,5-3,-6-14,0-12,-6-2,-2 1,-6-17,0 20,0-13,0 17,0-6,0 4,-6-10,-2 10,-5 2,-7 2,-13 3,9 0,-13 2,21 7,-3 0,-12 0,13 0,-20 0,17 0,-7 0,7 0,-5 6,4 1,1 1,-5 4,10-10,-10 10,11-5,1 7,-4 6,15-5,-16 5,18-6,-5 0,6 5,0-3,0 4,6-1,2-3,6 4,6-13,-5-1,12-6,-6 0,1 0,-2 0,-6 0,6 0,-4-6,-2-2,0-23,-12 13,12-13,-13 10,12 6,-12-5,-1 0,-7-2,-13 0,-13 8,3 2,-20 10,20-4,-20 6,19 0,-19 0,26 0,-13 0,4 0,3 0,-20 0,26 0,-25 0,25 0,-26 0,20 0,-9 13,18-10,-17 9,3-4,0 0,-14 9,25 3,-8-3,12 3,6-6,0-7,1 5,-1 2,6 1,2 12,6-12,0 5,0-7,0 7,0-4,6 10,2-11,6 5,0-7,27 28,-15-15,23 10,-28-23,0-13,-7 0,6 0,-5 0,11 0,7 0,-8-7,44-5,-46-3,28-4,-43 5,-2 0,-6-23,-12 11,3-13,-17 18,4 7,-5 0,-12 7,15 1,-25 6,31 0,-19-7,16 6,-7-5,-11 6,9 0,-20 0,26 0,-13 0,4 0,9 0,-25 15,25 1,-15 9,24-5,-10 0,16-5,-5 11,8-4,6-1,0 5,0-10,7 4,0-7,7 7,-6-5,4 5,2 0,2 2,4-1,-6-1,0-6,0-7,0 5,0-4,0 6,0-7,-1 6,8-6,0 1,1-2,-2-6,-38-48,11 23,-32-39,23 43,-10-6,-6 2,-10-7,-31 1,-5 13,-20 7,0 0,-1 8,32-14,-3 15,40-4,-20 6,26 0,-14 0,23 0,-5 0,7 0,-1 0,-6 0,5 0,-5 0,6 0,-6 0,5 6,-5 2,13 6,0 5,7 3,0-1,7-1,0-6,7-1,18-5,-8-2,15-6,-11 0,-6 0,4 0,-11-6,-1-2,-7-12,-14-2,0-5,-7 5,-6 2,-1 6,-18-2,15 2,-7 4,11 4,-2 6,1 6,-5 2,4 6,-37 4,30-3,-28 4,35-6,1 1,-5 6,10-5,-3 5,5-6,6-1,2 1,-6-56,-3 23,-13-46,-10 42,7 2,-19 4,26 3,-45 4,46 4,-28 6,31 0,5 0,-11 6,11 8,1 7,8 1,12 4,2-17,6 3,-16-48,-7 15,-15-24,-15 23,-3 6,7 6,-34 2,29-7,-22 11,23-18,0 20,15-4,-13 6,16 0,-1 0,-4 0,11 0,-11 6,10 2,-10 11,11-3,2 3,0-5,0-25,-3 6,-3-21,5 12,-17-1,13 6,-13-5,11 13,5-12,-11 6,10-7,-4 0,7 6,-1-4,0 10,-17-12,-4-4,0 6,-3-9,23 19,-22-12,19 12,-13-6,11 2,5 4,-11-16,4 15,1-16,1 11,-11 1,13 0,-25 1,20 5,-5-6,2-5,11 9,-5-9,6 5,0 6,-6-5,5 6,-5-7,7 6,-7-5,4 6,-3 0,5 0,0-7,-6 6,5-5,-5 6,0 0,5 0,-11 0,5 0,-1 0,2 0,7 0,-7 0,-2 6,-5 1,5 7,2-6,7-2,-1 0,-6-5,5 6,-5-1,6 1,0 7,1 0,-1-1,0 1,1 0,-18 9,13-7,-13 7,17-9,0 6,0-5,1 5,5 0,-4 1,4 1,1 4,1-11,-7 11,10-4,-9-1,12-1,6-6,2 0,6-1,0 1,0 0,0-1,0 1,17 9,-13-7,13 2,-10-6,0-5,18 1,-8 10,2-15,-7 10,-10-13,4 0,-6 0,6 0,1 0,39 0,-31 0,40 0,-44 0,7 0,-5 0,-6 0,1 0,4 0,-10 0,4 0,-6 0,6 0,-4 0,10-7,-4 6,-1-5,-1 6,-6 0,13 0,-10 0,9 0,-6 0,-4 0,4 0,-6 0,6 0,-5-6,5 4,-6-10,7-2,-6-2,-1-4,-14 6,-1 0,-12-6,12 5,-13-23,6 20,-7-13,13 23,22 2,5 6,15 0,-18 0,-2 0,-6 0,17 0,-12 0,12 0,-11 0,2 12,6-3,-7 5,-1-2,-6-10,0 4,6-6,-4 0,4 0,-6 0,6 0,-4 0,4 0,-6 6,-7 7,-13 9,-3-1,-11-7,7-2,-1-4,-6-1,5 0,-22-7,19 0,-13 0,11 0,5 0,-5 0,6 0,61-7,-16 6,42-5,-3 6,-3-11,0 8,24-19,-55 7,54-11,-43 11,9 4,-19 11,-4 0,-2 0,8 0,12 0,-6 0,21 0,-31 0,-4 0,1 0,-14 0,31 0,-14 8,18-6,-11 6,8-8,12 0,-15 0,6 0,-27 0,-10 0,4 0,0 0,-4 0,10 6,-11-5,12 5,-6 1,13-6,-10 11,8 2,-10-5,6 4,31-13,-23 0,34 7,-28-5,0 6,-3-2,0-4,-9 10,9 2,0 3,-8-3,8-6,20 2,-23-1,34 4,-28 8,11-17,0 12,-11-10,-9-4,4 4,-19-6,31 0,-31 0,13 0,-17 0,0 0,6 0,2 6,6-5,-6 5,-2-6,11 0,-13 0,14 6,-1-4,-13 4,13-6,-17 0,6 0,-4 0,4 0,-6 0,6 0,-4 0,4 0,-6 6,0 2,0-1,6-1,-5-6,12 0,5-7,-1 5,2-6,-13 8,-6 0,6 0,2 0,-1 0,17 0,-20 0,13 0,1 0,-14 0,13 0,-11-6,-4 4,10-4,-4 6,-1 0,6 0,-5 0,-1 0,-1 0,-6 0,6 0,-4 0,4 0,-6 0,6 0,-4 0,4 0,-6 0,17 0,-13 0,31 0,-31 0,13 0,1 0,-8 0,26 0,-25 0,12 0,-15 0,6 0,-7 0,17 0,-20 0,51 0,-46 0,46 0,-44 0,25 0,-26 0,14-6,-23 4,11-4,-10 6,4 0,0 0,-4 0,4 0,-6 0,6 0,-5 0,5 0,-6 0,7 0,-6 0,5 0,-6 0,6 0,-4 0,4 0,0-12,-5 8,6-8,-7 12,6 6,1-4,1 4,-2-6,0 0,2 6,0-5,-2 5,0 1,-5-6,6 5,-1-6,-5 0,5 0,-6 0,6 0,-4 0,4 0,-6 0,6 0,2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22:35:00.62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559 451 24575,'-8'-14'0,"2"0"0,6 0 0,0-17 0,0 12 0,-7-29 0,-1 29 0,-8-12 0,2 17 0,1 0 0,-1 0 0,6 0 0,2 1 0,0-1 0,-1 0 0,-7 6 0,0 2 0,-6 6 0,-1 0 0,0 0 0,-5 0 0,4 6 0,1-5 0,1 5 0,0 7 0,-2-4 0,1 5 0,1-2 0,6-5 0,-5 7 0,3 6 0,2-5 0,2 5 0,11-6 0,-5 0 0,0-1 0,4 1 0,-10 0 0,-2 6 0,5-5 0,-9 5 0,8 11 0,2-13 0,-6 13 0,7-17 0,5-7 0,10 5 0,1-4 0,16 12 0,-15-5 0,10 5 0,0 0 0,-5-11 0,5 9 0,1-10 0,-6 0 0,11 10 0,-10-15 0,10 9 0,-10-12 0,4 0 0,-6 0 0,0 6 0,0-4 0,0 4 0,0 0 0,-1-4 0,8 10 0,0-11 0,28 38 0,-16-31 0,46 36 0,-43-41 0,34 16 0,-39-18 0,40 7 0,-42-8 0,29 0 0,-37 0 0,1 0 0,4 0 0,-4 0 0,0 0 0,4 0 0,-4 0 0,0 0 0,4 0 0,-11 0 0,5 0 0,-6 0 0,7 0 0,-6 0 0,5-6 0,-6 4 0,0-10 0,-6 4 0,-2-6 0,-6 0 0,0-6 0,0 5 0,0-5 0,0 6 0,0-6 0,0 4 0,0-4 0,0 6 0,0-6 0,0 4 0,0-4 0,0 6 0,0-6 0,0 5 0,0-5 0,0 6 0,-6 0 0,4 0 0,-10 0 0,5 0 0,-13 0 0,-2 6 0,1 2 0,1 6 0,6-6 0,-6-8 0,5 5 0,-5-10 0,6 11 0,-5-6 0,3 7 0,-4 0 0,1-5 0,-3 9 0,1-9 0,1 12 0,-11 0 0,13 0 0,-13 0 0,0-8 0,13 6 0,-13-6 0,11 8 0,4 0 0,-3 0 0,5-6 0,6-8 0,2-2 0,6-4 0,0 6 0,0-6 0,12-2 0,-2 1 0,10 1 0,-6 6 0,6-7 0,-5 6 0,6-5 0,-1 12 0,1 2 0,7-6 0,-6 8 0,4-14 0,-10 16 0,10-4 0,-10 6 0,54 0 0,-38-6 0,34 4 0,-40-4 0,-10 6 0,4 0 0,-6 0 0,0 0 0,0 0 0,0 0 0,17 0 0,-13 0 0,13 0 0,-11 0 0,-4 0 0,4 0 0,-6 0 0,6 0 0,-4 0 0,10 0 0,27 22 0,-6-9 0,9 11 0,-25-16 0,-17-8 0,0 6 0,0 2 0,0 5 0,-7 1 0,0 0 0,-13 6 0,-2-5 0,-6 5 0,1-13 0,11-1 0,10-6 0,7 0 0,6 0 0,-7 0 0,6 0 0,-5 0 0,5 0 0,-6 0 0,6 0 0,-4 0 0,4 0 0,-6 0 0,6 0 0,-4 6 0,4-4 0,-6 4 0,6-6 0,-5 0 0,5 0 0,-6 0 0,6 0 0,-4 0 0,4 0 0,-6 0 0,6 0 0,-4 0 0,4 0 0,0 6 0,-5-4 0,23 12 0,-14-13 0,9 7 0,-13-8 0,-6 0 0,6 0 0,2 0 0,0 0 0,4 0 0,-11 0 0,12 13 0,-6-10 0,1 9 0,-2-12 0,-6 6 0,6-5 0,-4 6 0,10-7 0,-4 0 0,0 0 0,-2 0 0,-6 0 0,6 0 0,-5 0 0,5 0 0,-6 0 0,6 0 0,-4 0 0,4 0 0,-6 0 0,6 0 0,-4 0 0,4 0 0,-6 0 0,6 0 0,-5 6 0,5-5 0,-6 5 0,6-6 0,-4 0 0,4 0 0,-6 0 0,6 0 0,-4 0 0,10 0 0,-4 0 0,-1 0 0,-1 0 0,-6 0 0,7 0 0,-6 0 0,5 6 0,-6-4 0,6 4 0,-4-6 0,4 0 0,-6 0 0,6 0 0,-5 0 0,6 0 0,-7 0 0,6 0 0,-5 0 0,5 0 0,12 0 0,-14 0 0,13 0 0,-17 0 0,6 0 0,-4 0 0,4 0 0,-6 0 0,6 0 0,-5 0 0,5 0 0,-6 0 0,6 0 0,-4 0 0,4 0 0,-6 0 0,6 0 0,-4 0 0,4 0 0,-6 0 0,6 0 0,-5 0 0,12 0 0,6 0 0,-9 0 0,7 0 0,-11 0 0,-4 0 0,10 0 0,-4 0 0,0 0 0,-2 0 0,-6 0 0,6 0 0,-5 0 0,5 0 0,-6 0 0,6 0 0,-4 0 0,4 0 0,-6 0 0,17 0 0,-12 0 0,18 0 0,-15 0 0,6 0 0,11 0 0,-15 0 0,7 0 0,1 0 0,-8 0 0,15 0 0,-11 0 0,-6 0 0,15 0 0,-13 0 0,15 0 0,-11 0 0,11 0 0,-8 0 0,2 0 0,-7 0 0,-4 0 0,17 0 0,-15 0 0,8 0 0,-1 0 0,-13 0 0,13 0 0,1 0 0,-8-6 0,9 4 0,4-4 0,-18 6 0,12 0 0,-11 0 0,-5 0 0,12-12 0,-5 9 0,5-10 0,12 5 0,-14 6 0,12-6 0,-4 1 0,-8 5 0,6-6 0,-11 8 0,2 0 0,-1 0 0,37-11 0,-35 8 0,46-8 0,-44 11 0,14 0 0,-18 0 0,0 0 0,10 0 0,-13 0 0,20-6 0,-23-2 0,5 0 0,-6 2 0,0 6 0,0 0 0,6 0 0,-4 0 0,4 0 0,-6 0 0,6 0 0,-5 0 0,5 0 0,-6 0 0,6 0 0,-4 0 0,10-6 0,7 4 0,-8-4 0,6 6 0,-11-6 0,-5 4 0,6-4 0,-8 6 0,8 0 0,-6 0 0,11-6 0,-4 4 0,0-4 0,-2 0 0,-6-2 0,0 1 0,6 6 0,-5 3 0,6 10 0,-1-10 0,1 10 0,1-11 0,-2 12 0,-6-6 0,0 7 0,-6 0 0,4-1 0,-10 1 0,4 0 0,-6-1 0,6 1 0,-4 6 0,4-5 0,-6 5 0,0-6 0,0 17 0,0-13 0,0 13 0,0-11 0,-6-5 0,-8 11 0,-1-11 0,-11-1 0,4 5 0,-5-10 0,5 5 0,2-8 0,7-6 0,-1 0 0,0 6 0,0-5 0,1 5 0,5-6 0,2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0BF2B-6B78-6244-B189-105F9012F1A5}" type="datetimeFigureOut">
              <a:rPr lang="en-US" smtClean="0"/>
              <a:t>8/28/25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9EAB6-A155-1A46-B0BA-BE9CCCFD3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601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11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6383A7-69D7-0861-ADBA-FBE0DEDBB7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2EDA991-6D75-87B6-176C-075165D99C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85F64F-358C-1F90-F17D-DDFE70CA17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0574E8-41A6-E19A-FD28-2146BCB1B4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9EAB6-A155-1A46-B0BA-BE9CCCFD3A8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725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9EAB6-A155-1A46-B0BA-BE9CCCFD3A8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946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Slide">
  <p:cSld name="6_Title Slide">
    <p:bg>
      <p:bgPr>
        <a:solidFill>
          <a:srgbClr val="022E6A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/>
          <p:nvPr/>
        </p:nvSpPr>
        <p:spPr>
          <a:xfrm>
            <a:off x="10760317" y="1"/>
            <a:ext cx="7553459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" name="Google Shape;19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866396" y="8917782"/>
            <a:ext cx="1228725" cy="1228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7960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customXml" Target="../ink/ink3.xml"/><Relationship Id="rId3" Type="http://schemas.openxmlformats.org/officeDocument/2006/relationships/image" Target="../media/image5.svg"/><Relationship Id="rId7" Type="http://schemas.openxmlformats.org/officeDocument/2006/relationships/image" Target="../media/image9.png"/><Relationship Id="rId12" Type="http://schemas.openxmlformats.org/officeDocument/2006/relationships/image" Target="../media/image90.png"/><Relationship Id="rId17" Type="http://schemas.openxmlformats.org/officeDocument/2006/relationships/image" Target="../media/image12.png"/><Relationship Id="rId2" Type="http://schemas.openxmlformats.org/officeDocument/2006/relationships/image" Target="../media/image4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11" Type="http://schemas.openxmlformats.org/officeDocument/2006/relationships/customXml" Target="../ink/ink2.xml"/><Relationship Id="rId5" Type="http://schemas.openxmlformats.org/officeDocument/2006/relationships/image" Target="../media/image7.png"/><Relationship Id="rId15" Type="http://schemas.openxmlformats.org/officeDocument/2006/relationships/customXml" Target="../ink/ink4.xml"/><Relationship Id="rId10" Type="http://schemas.openxmlformats.org/officeDocument/2006/relationships/image" Target="../media/image8.png"/><Relationship Id="rId4" Type="http://schemas.openxmlformats.org/officeDocument/2006/relationships/image" Target="../media/image6.png"/><Relationship Id="rId9" Type="http://schemas.openxmlformats.org/officeDocument/2006/relationships/customXml" Target="../ink/ink1.xml"/><Relationship Id="rId14" Type="http://schemas.openxmlformats.org/officeDocument/2006/relationships/image" Target="../media/image10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2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5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5.png"/><Relationship Id="rId3" Type="http://schemas.openxmlformats.org/officeDocument/2006/relationships/image" Target="../media/image5.svg"/><Relationship Id="rId7" Type="http://schemas.openxmlformats.org/officeDocument/2006/relationships/image" Target="../media/image25.png"/><Relationship Id="rId12" Type="http://schemas.openxmlformats.org/officeDocument/2006/relationships/image" Target="../media/image30.svg"/><Relationship Id="rId17" Type="http://schemas.openxmlformats.org/officeDocument/2006/relationships/hyperlink" Target="https://appfoundry.genesys.com/filter/genesyscloud/listing/3c574f79-d2c1-42d5-a479-e6459c449749?utm_campaign=Content%20Marketing&amp;utm_source=BM_webinars&amp;utm_medium=presentation_slide&amp;utm_term=genesys_appfoundry&amp;utm_content=QA_evaluation_reporting" TargetMode="External"/><Relationship Id="rId2" Type="http://schemas.openxmlformats.org/officeDocument/2006/relationships/image" Target="../media/image4.png"/><Relationship Id="rId16" Type="http://schemas.openxmlformats.org/officeDocument/2006/relationships/image" Target="../media/image3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29.png"/><Relationship Id="rId5" Type="http://schemas.openxmlformats.org/officeDocument/2006/relationships/image" Target="../media/image8.svg"/><Relationship Id="rId15" Type="http://schemas.openxmlformats.org/officeDocument/2006/relationships/image" Target="../media/image33.png"/><Relationship Id="rId10" Type="http://schemas.openxmlformats.org/officeDocument/2006/relationships/image" Target="../media/image28.svg"/><Relationship Id="rId4" Type="http://schemas.openxmlformats.org/officeDocument/2006/relationships/image" Target="../media/image7.png"/><Relationship Id="rId9" Type="http://schemas.openxmlformats.org/officeDocument/2006/relationships/image" Target="../media/image27.png"/><Relationship Id="rId14" Type="http://schemas.openxmlformats.org/officeDocument/2006/relationships/image" Target="../media/image3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FD0598E8-DCC8-E788-EA0C-71178929E6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3037" y="3921964"/>
            <a:ext cx="6939749" cy="1800497"/>
          </a:xfrm>
          <a:prstGeom prst="rect">
            <a:avLst/>
          </a:prstGeom>
        </p:spPr>
      </p:pic>
      <p:sp>
        <p:nvSpPr>
          <p:cNvPr id="4" name="Google Shape;132;p3">
            <a:extLst>
              <a:ext uri="{FF2B5EF4-FFF2-40B4-BE49-F238E27FC236}">
                <a16:creationId xmlns:a16="http://schemas.microsoft.com/office/drawing/2014/main" id="{EF09991C-C138-551C-20AD-45D45A58E1C2}"/>
              </a:ext>
            </a:extLst>
          </p:cNvPr>
          <p:cNvSpPr txBox="1"/>
          <p:nvPr/>
        </p:nvSpPr>
        <p:spPr>
          <a:xfrm>
            <a:off x="8603913" y="4388378"/>
            <a:ext cx="1080174" cy="969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 algn="ctr"/>
            <a:r>
              <a:rPr lang="en-US" sz="5400" b="1" dirty="0">
                <a:latin typeface="Avenir"/>
                <a:ea typeface="Avenir"/>
                <a:cs typeface="Avenir"/>
                <a:sym typeface="Avenir"/>
              </a:rPr>
              <a:t>+</a:t>
            </a:r>
            <a:endParaRPr sz="3000" b="1" dirty="0"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5" name="Picture 4" descr="A logo for a company&#10;&#10;AI-generated content may be incorrect.">
            <a:extLst>
              <a:ext uri="{FF2B5EF4-FFF2-40B4-BE49-F238E27FC236}">
                <a16:creationId xmlns:a16="http://schemas.microsoft.com/office/drawing/2014/main" id="{FB1DC94E-A508-056E-2D74-223A79FFF1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781300"/>
            <a:ext cx="5799449" cy="377047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880195" cy="10287000"/>
            <a:chOff x="0" y="0"/>
            <a:chExt cx="2609624" cy="29761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09624" cy="2976105"/>
            </a:xfrm>
            <a:custGeom>
              <a:avLst/>
              <a:gdLst/>
              <a:ahLst/>
              <a:cxnLst/>
              <a:rect l="l" t="t" r="r" b="b"/>
              <a:pathLst>
                <a:path w="2609624" h="2976105">
                  <a:moveTo>
                    <a:pt x="0" y="0"/>
                  </a:moveTo>
                  <a:lnTo>
                    <a:pt x="2609624" y="0"/>
                  </a:lnTo>
                  <a:lnTo>
                    <a:pt x="2609624" y="2976105"/>
                  </a:lnTo>
                  <a:lnTo>
                    <a:pt x="0" y="2976105"/>
                  </a:lnTo>
                  <a:close/>
                </a:path>
              </a:pathLst>
            </a:custGeom>
            <a:solidFill>
              <a:srgbClr val="F2F3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2609624" cy="29951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6141520" y="8679292"/>
            <a:ext cx="2222680" cy="1493408"/>
          </a:xfrm>
          <a:custGeom>
            <a:avLst/>
            <a:gdLst/>
            <a:ahLst/>
            <a:cxnLst/>
            <a:rect l="l" t="t" r="r" b="b"/>
            <a:pathLst>
              <a:path w="4201264" h="2299237">
                <a:moveTo>
                  <a:pt x="0" y="0"/>
                </a:moveTo>
                <a:lnTo>
                  <a:pt x="4201265" y="0"/>
                </a:lnTo>
                <a:lnTo>
                  <a:pt x="4201265" y="2299237"/>
                </a:lnTo>
                <a:lnTo>
                  <a:pt x="0" y="22992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89018" b="-5395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9936639" y="1759160"/>
            <a:ext cx="8229313" cy="6768681"/>
          </a:xfrm>
          <a:custGeom>
            <a:avLst/>
            <a:gdLst/>
            <a:ahLst/>
            <a:cxnLst/>
            <a:rect l="l" t="t" r="r" b="b"/>
            <a:pathLst>
              <a:path w="8229313" h="6768681">
                <a:moveTo>
                  <a:pt x="0" y="0"/>
                </a:moveTo>
                <a:lnTo>
                  <a:pt x="8229314" y="0"/>
                </a:lnTo>
                <a:lnTo>
                  <a:pt x="8229314" y="6768680"/>
                </a:lnTo>
                <a:lnTo>
                  <a:pt x="0" y="67686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286" r="-3659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7" name="Freeform 7"/>
          <p:cNvSpPr/>
          <p:nvPr/>
        </p:nvSpPr>
        <p:spPr>
          <a:xfrm>
            <a:off x="-28222" y="-1"/>
            <a:ext cx="1233265" cy="1876161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1" y="0"/>
                </a:lnTo>
                <a:lnTo>
                  <a:pt x="3806571" y="2083233"/>
                </a:lnTo>
                <a:lnTo>
                  <a:pt x="0" y="208323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208658" t="-1103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659882" y="717622"/>
            <a:ext cx="6532210" cy="1694762"/>
          </a:xfrm>
          <a:custGeom>
            <a:avLst/>
            <a:gdLst/>
            <a:ahLst/>
            <a:cxnLst/>
            <a:rect l="l" t="t" r="r" b="b"/>
            <a:pathLst>
              <a:path w="6532210" h="1694762">
                <a:moveTo>
                  <a:pt x="0" y="0"/>
                </a:moveTo>
                <a:lnTo>
                  <a:pt x="6532209" y="0"/>
                </a:lnTo>
                <a:lnTo>
                  <a:pt x="6532209" y="1694762"/>
                </a:lnTo>
                <a:lnTo>
                  <a:pt x="0" y="169476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721802" y="3423923"/>
            <a:ext cx="8955598" cy="5529576"/>
            <a:chOff x="0" y="-106416"/>
            <a:chExt cx="11940797" cy="7372767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-106416"/>
              <a:ext cx="249210" cy="7372767"/>
              <a:chOff x="0" y="-19050"/>
              <a:chExt cx="44612" cy="1319832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44612" cy="1300782"/>
              </a:xfrm>
              <a:custGeom>
                <a:avLst/>
                <a:gdLst/>
                <a:ahLst/>
                <a:cxnLst/>
                <a:rect l="l" t="t" r="r" b="b"/>
                <a:pathLst>
                  <a:path w="44612" h="1024543">
                    <a:moveTo>
                      <a:pt x="0" y="0"/>
                    </a:moveTo>
                    <a:lnTo>
                      <a:pt x="44612" y="0"/>
                    </a:lnTo>
                    <a:lnTo>
                      <a:pt x="44612" y="1024543"/>
                    </a:lnTo>
                    <a:lnTo>
                      <a:pt x="0" y="1024543"/>
                    </a:lnTo>
                    <a:close/>
                  </a:path>
                </a:pathLst>
              </a:custGeom>
              <a:solidFill>
                <a:srgbClr val="FC6522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19050"/>
                <a:ext cx="44612" cy="10435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59"/>
                  </a:lnSpc>
                </a:pPr>
                <a:endParaRPr/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482193" y="488605"/>
              <a:ext cx="11458604" cy="348813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5088"/>
                </a:lnSpc>
              </a:pPr>
              <a:r>
                <a:rPr lang="en-US" sz="5300" b="1" spc="212" dirty="0" err="1">
                  <a:solidFill>
                    <a:srgbClr val="002D6B"/>
                  </a:solidFill>
                  <a:latin typeface="Brightmetrics Bold"/>
                </a:rPr>
                <a:t>Brightmetrics</a:t>
              </a:r>
              <a:r>
                <a:rPr lang="en-US" sz="5300" b="1" spc="212" dirty="0">
                  <a:solidFill>
                    <a:srgbClr val="002D6B"/>
                  </a:solidFill>
                  <a:latin typeface="Brightmetrics Bold"/>
                </a:rPr>
                <a:t>: Reporting and Analytics for Mitel and RingCentral</a:t>
              </a:r>
              <a:endParaRPr lang="en-US" sz="5300" b="1" spc="212" dirty="0">
                <a:solidFill>
                  <a:srgbClr val="002D6B"/>
                </a:solidFill>
                <a:latin typeface="Brightmetrics Bold"/>
                <a:sym typeface="Brightmetrics Bold"/>
              </a:endParaRPr>
            </a:p>
          </p:txBody>
        </p:sp>
      </p:grpSp>
      <p:pic>
        <p:nvPicPr>
          <p:cNvPr id="16" name="Picture 15" descr="A blue and black logo&#10;&#10;AI-generated content may be incorrect.">
            <a:extLst>
              <a:ext uri="{FF2B5EF4-FFF2-40B4-BE49-F238E27FC236}">
                <a16:creationId xmlns:a16="http://schemas.microsoft.com/office/drawing/2014/main" id="{60F0EAAD-7B88-7FA5-EDE3-E11E3989D70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67" y="6238282"/>
            <a:ext cx="4484074" cy="224203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D27A098-608C-38D6-3EC2-EB3E1C0A7022}"/>
                  </a:ext>
                </a:extLst>
              </p14:cNvPr>
              <p14:cNvContentPartPr/>
              <p14:nvPr/>
            </p14:nvContentPartPr>
            <p14:xfrm>
              <a:off x="14687177" y="7754280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D27A098-608C-38D6-3EC2-EB3E1C0A702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4633177" y="764664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8CA4449-54E7-9813-DBC6-7930131241F8}"/>
                  </a:ext>
                </a:extLst>
              </p14:cNvPr>
              <p14:cNvContentPartPr/>
              <p14:nvPr/>
            </p14:nvContentPartPr>
            <p14:xfrm>
              <a:off x="14826497" y="7557720"/>
              <a:ext cx="360720" cy="1760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8CA4449-54E7-9813-DBC6-7930131241F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4772497" y="7450080"/>
                <a:ext cx="468360" cy="39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5C7EFC75-2AFA-4672-BEB7-AA60B1E77399}"/>
                  </a:ext>
                </a:extLst>
              </p14:cNvPr>
              <p14:cNvContentPartPr/>
              <p14:nvPr/>
            </p14:nvContentPartPr>
            <p14:xfrm>
              <a:off x="12783137" y="7516320"/>
              <a:ext cx="2540160" cy="2930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5C7EFC75-2AFA-4672-BEB7-AA60B1E7739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2729137" y="7408680"/>
                <a:ext cx="2647800" cy="50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A9F2011C-AB3C-B546-0059-319AE5A9D531}"/>
                  </a:ext>
                </a:extLst>
              </p14:cNvPr>
              <p14:cNvContentPartPr/>
              <p14:nvPr/>
            </p14:nvContentPartPr>
            <p14:xfrm>
              <a:off x="12818057" y="7535400"/>
              <a:ext cx="2402280" cy="3027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A9F2011C-AB3C-B546-0059-319AE5A9D53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2809057" y="7526400"/>
                <a:ext cx="2419920" cy="320400"/>
              </a:xfrm>
              <a:prstGeom prst="rect">
                <a:avLst/>
              </a:prstGeom>
            </p:spPr>
          </p:pic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57BE8BBF-1F05-3F8B-A2A6-927A677F1282}"/>
              </a:ext>
            </a:extLst>
          </p:cNvPr>
          <p:cNvSpPr/>
          <p:nvPr/>
        </p:nvSpPr>
        <p:spPr>
          <a:xfrm>
            <a:off x="12393974" y="7286625"/>
            <a:ext cx="3352800" cy="6857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A blue and black logo&#10;&#10;AI-generated content may be incorrect.">
            <a:extLst>
              <a:ext uri="{FF2B5EF4-FFF2-40B4-BE49-F238E27FC236}">
                <a16:creationId xmlns:a16="http://schemas.microsoft.com/office/drawing/2014/main" id="{59B224E7-D04A-BFDC-C7C4-AD64991F488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9763" y="7200900"/>
            <a:ext cx="1535340" cy="819150"/>
          </a:xfrm>
          <a:prstGeom prst="rect">
            <a:avLst/>
          </a:prstGeom>
        </p:spPr>
      </p:pic>
      <p:pic>
        <p:nvPicPr>
          <p:cNvPr id="15" name="Picture 14" descr="A close up of a logo&#10;&#10;AI-generated content may be incorrect.">
            <a:extLst>
              <a:ext uri="{FF2B5EF4-FFF2-40B4-BE49-F238E27FC236}">
                <a16:creationId xmlns:a16="http://schemas.microsoft.com/office/drawing/2014/main" id="{475AD470-2052-047A-4720-EFAF555D7BF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743" y="8096355"/>
            <a:ext cx="5715000" cy="914400"/>
          </a:xfrm>
          <a:prstGeom prst="rect">
            <a:avLst/>
          </a:prstGeom>
        </p:spPr>
      </p:pic>
      <p:pic>
        <p:nvPicPr>
          <p:cNvPr id="25" name="Picture 24" descr="A close up of a logo&#10;&#10;AI-generated content may be incorrect.">
            <a:extLst>
              <a:ext uri="{FF2B5EF4-FFF2-40B4-BE49-F238E27FC236}">
                <a16:creationId xmlns:a16="http://schemas.microsoft.com/office/drawing/2014/main" id="{B0647554-6C7C-B240-437C-235FE8399A8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2563" y="7533990"/>
            <a:ext cx="1728191" cy="27651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"/>
          <p:cNvSpPr txBox="1"/>
          <p:nvPr/>
        </p:nvSpPr>
        <p:spPr>
          <a:xfrm>
            <a:off x="566927" y="1527503"/>
            <a:ext cx="11766545" cy="3831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r>
              <a:rPr lang="en-US" sz="3000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Democratizing Access to Contact Center Analytics</a:t>
            </a:r>
            <a:endParaRPr sz="2700" dirty="0"/>
          </a:p>
          <a:p>
            <a:endParaRPr sz="3000" dirty="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endParaRPr sz="3000" dirty="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514350" indent="-514350"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3000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About us:</a:t>
            </a:r>
            <a:endParaRPr sz="2700" dirty="0"/>
          </a:p>
          <a:p>
            <a:pPr marL="1114425" lvl="1" indent="-428625"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3000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12+ years experience</a:t>
            </a:r>
            <a:endParaRPr sz="2700" dirty="0"/>
          </a:p>
          <a:p>
            <a:pPr marL="1114425" lvl="1" indent="-428625"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3000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4,000+ Customers</a:t>
            </a:r>
            <a:endParaRPr sz="2700" dirty="0"/>
          </a:p>
          <a:p>
            <a:pPr marL="1114425" lvl="1" indent="-428625"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3000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G2: </a:t>
            </a:r>
            <a:r>
              <a:rPr lang="en-US" sz="3000" dirty="0">
                <a:solidFill>
                  <a:srgbClr val="FF492C"/>
                </a:solidFill>
                <a:latin typeface="Avenir"/>
                <a:ea typeface="Avenir"/>
                <a:cs typeface="Avenir"/>
                <a:sym typeface="Avenir"/>
              </a:rPr>
              <a:t>★ ★ ★ ★ ★</a:t>
            </a:r>
            <a:endParaRPr sz="3000" dirty="0">
              <a:solidFill>
                <a:srgbClr val="FF492C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1114425" lvl="1" indent="-428625"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3000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NPS: 65</a:t>
            </a:r>
            <a:endParaRPr sz="2700" dirty="0"/>
          </a:p>
        </p:txBody>
      </p:sp>
      <p:cxnSp>
        <p:nvCxnSpPr>
          <p:cNvPr id="130" name="Google Shape;130;p3"/>
          <p:cNvCxnSpPr/>
          <p:nvPr/>
        </p:nvCxnSpPr>
        <p:spPr>
          <a:xfrm>
            <a:off x="704124" y="6389226"/>
            <a:ext cx="952053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1" name="Google Shape;131;p3"/>
          <p:cNvSpPr txBox="1"/>
          <p:nvPr/>
        </p:nvSpPr>
        <p:spPr>
          <a:xfrm>
            <a:off x="3023136" y="6713331"/>
            <a:ext cx="5654538" cy="1384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r>
              <a:rPr lang="en-US" sz="2700" i="1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“Best analytics and reporting solution….”</a:t>
            </a:r>
            <a:endParaRPr sz="2700" dirty="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r>
              <a:rPr lang="en-US" sz="2700" b="1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   - Henry S., G2</a:t>
            </a:r>
            <a:endParaRPr sz="2700" dirty="0"/>
          </a:p>
        </p:txBody>
      </p:sp>
      <p:sp>
        <p:nvSpPr>
          <p:cNvPr id="132" name="Google Shape;132;p3"/>
          <p:cNvSpPr txBox="1"/>
          <p:nvPr/>
        </p:nvSpPr>
        <p:spPr>
          <a:xfrm>
            <a:off x="566927" y="417474"/>
            <a:ext cx="6050214" cy="1154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r>
              <a:rPr lang="en-US" sz="6600" b="1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Brightmetrics?</a:t>
            </a:r>
            <a:endParaRPr sz="4200" b="1" dirty="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40" name="Google Shape;140;p3"/>
          <p:cNvSpPr txBox="1"/>
          <p:nvPr/>
        </p:nvSpPr>
        <p:spPr>
          <a:xfrm>
            <a:off x="5464390" y="8484531"/>
            <a:ext cx="5008664" cy="1384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r>
              <a:rPr lang="en-US" sz="2700" i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”Top notch product. Top notch service.”</a:t>
            </a:r>
            <a:endParaRPr sz="27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r>
              <a:rPr lang="en-US" sz="2700" b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   - Terry O., G2 Reviewer</a:t>
            </a:r>
            <a:endParaRPr sz="2700"/>
          </a:p>
        </p:txBody>
      </p:sp>
      <p:sp>
        <p:nvSpPr>
          <p:cNvPr id="141" name="Google Shape;141;p3"/>
          <p:cNvSpPr txBox="1"/>
          <p:nvPr/>
        </p:nvSpPr>
        <p:spPr>
          <a:xfrm>
            <a:off x="466482" y="8207532"/>
            <a:ext cx="3930390" cy="1384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r>
              <a:rPr lang="en-US" sz="2700" i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“A real game changer!”</a:t>
            </a:r>
            <a:endParaRPr sz="27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r>
              <a:rPr lang="en-US" sz="2700" b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   - Maher M., G2</a:t>
            </a:r>
            <a:endParaRPr sz="2700"/>
          </a:p>
        </p:txBody>
      </p:sp>
      <p:pic>
        <p:nvPicPr>
          <p:cNvPr id="142" name="Google Shape;142;p3" descr="A white and orange label with black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02034" y="2988229"/>
            <a:ext cx="2001092" cy="2598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68276" y="2983284"/>
            <a:ext cx="2001090" cy="260141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32;p3">
            <a:extLst>
              <a:ext uri="{FF2B5EF4-FFF2-40B4-BE49-F238E27FC236}">
                <a16:creationId xmlns:a16="http://schemas.microsoft.com/office/drawing/2014/main" id="{82308EF6-6F10-8F2D-1A7D-83B31CC13E03}"/>
              </a:ext>
            </a:extLst>
          </p:cNvPr>
          <p:cNvSpPr txBox="1"/>
          <p:nvPr/>
        </p:nvSpPr>
        <p:spPr>
          <a:xfrm>
            <a:off x="11500709" y="249421"/>
            <a:ext cx="6050214" cy="553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 algn="ctr"/>
            <a:r>
              <a:rPr lang="en-US" sz="2700" b="1" dirty="0">
                <a:latin typeface="Avenir"/>
                <a:ea typeface="Avenir"/>
                <a:cs typeface="Avenir"/>
                <a:sym typeface="Avenir"/>
              </a:rPr>
              <a:t>A few shared customers:</a:t>
            </a:r>
            <a:endParaRPr sz="1650" b="1" dirty="0"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4" name="Picture 3" descr="A close-up of a logo&#10;&#10;AI-generated content may be incorrect.">
            <a:extLst>
              <a:ext uri="{FF2B5EF4-FFF2-40B4-BE49-F238E27FC236}">
                <a16:creationId xmlns:a16="http://schemas.microsoft.com/office/drawing/2014/main" id="{70C0CBEA-5504-E863-F502-3379B86500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79743" y="1593959"/>
            <a:ext cx="5204880" cy="1312010"/>
          </a:xfrm>
          <a:prstGeom prst="rect">
            <a:avLst/>
          </a:prstGeom>
        </p:spPr>
      </p:pic>
      <p:pic>
        <p:nvPicPr>
          <p:cNvPr id="7" name="Picture 6" descr="A black background with grey and orange text&#10;&#10;AI-generated content may be incorrect.">
            <a:extLst>
              <a:ext uri="{FF2B5EF4-FFF2-40B4-BE49-F238E27FC236}">
                <a16:creationId xmlns:a16="http://schemas.microsoft.com/office/drawing/2014/main" id="{14B336E7-7050-29A6-1140-D02AB94ADB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34518" y="3362054"/>
            <a:ext cx="4952360" cy="1467366"/>
          </a:xfrm>
          <a:prstGeom prst="rect">
            <a:avLst/>
          </a:prstGeom>
        </p:spPr>
      </p:pic>
      <p:pic>
        <p:nvPicPr>
          <p:cNvPr id="9" name="Picture 8" descr="A green and black logo&#10;&#10;AI-generated content may be incorrect.">
            <a:extLst>
              <a:ext uri="{FF2B5EF4-FFF2-40B4-BE49-F238E27FC236}">
                <a16:creationId xmlns:a16="http://schemas.microsoft.com/office/drawing/2014/main" id="{16C98FB8-54AC-368C-5164-97CF3077DA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00709" y="7096043"/>
            <a:ext cx="2444260" cy="166345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4468587-D033-A1F3-6BB9-DF64D5750A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579769" y="5301445"/>
            <a:ext cx="4504854" cy="113092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543050" cy="10287000"/>
            <a:chOff x="0" y="0"/>
            <a:chExt cx="812800" cy="29761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2976105"/>
            </a:xfrm>
            <a:custGeom>
              <a:avLst/>
              <a:gdLst/>
              <a:ahLst/>
              <a:cxnLst/>
              <a:rect l="l" t="t" r="r" b="b"/>
              <a:pathLst>
                <a:path w="812800" h="2976105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solidFill>
              <a:srgbClr val="002D6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812800" cy="29951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873889" y="8070708"/>
            <a:ext cx="2414112" cy="208323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1" y="0"/>
                </a:lnTo>
                <a:lnTo>
                  <a:pt x="3806571" y="2083233"/>
                </a:lnTo>
                <a:lnTo>
                  <a:pt x="0" y="20832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57680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12670086" y="4058844"/>
            <a:ext cx="4358052" cy="4698172"/>
            <a:chOff x="0" y="0"/>
            <a:chExt cx="1384680" cy="149274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384680" cy="1492746"/>
            </a:xfrm>
            <a:custGeom>
              <a:avLst/>
              <a:gdLst/>
              <a:ahLst/>
              <a:cxnLst/>
              <a:rect l="l" t="t" r="r" b="b"/>
              <a:pathLst>
                <a:path w="1384680" h="1492746">
                  <a:moveTo>
                    <a:pt x="0" y="0"/>
                  </a:moveTo>
                  <a:lnTo>
                    <a:pt x="1384680" y="0"/>
                  </a:lnTo>
                  <a:lnTo>
                    <a:pt x="1384680" y="1492746"/>
                  </a:lnTo>
                  <a:lnTo>
                    <a:pt x="0" y="1492746"/>
                  </a:lnTo>
                  <a:close/>
                </a:path>
              </a:pathLst>
            </a:custGeom>
            <a:solidFill>
              <a:srgbClr val="882AD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1384680" cy="15117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 rot="-5400000">
            <a:off x="-593016" y="593016"/>
            <a:ext cx="2339017" cy="1152981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1" y="0"/>
                </a:lnTo>
                <a:lnTo>
                  <a:pt x="3806571" y="2083232"/>
                </a:lnTo>
                <a:lnTo>
                  <a:pt x="0" y="20832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80682" r="-6274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2130882" y="573956"/>
            <a:ext cx="1190840" cy="1114011"/>
          </a:xfrm>
          <a:custGeom>
            <a:avLst/>
            <a:gdLst/>
            <a:ahLst/>
            <a:cxnLst/>
            <a:rect l="l" t="t" r="r" b="b"/>
            <a:pathLst>
              <a:path w="1190840" h="1114011">
                <a:moveTo>
                  <a:pt x="0" y="0"/>
                </a:moveTo>
                <a:lnTo>
                  <a:pt x="1190840" y="0"/>
                </a:lnTo>
                <a:lnTo>
                  <a:pt x="1190840" y="1114011"/>
                </a:lnTo>
                <a:lnTo>
                  <a:pt x="0" y="111401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r="-26056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3482009" y="433715"/>
            <a:ext cx="5661991" cy="12542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383"/>
              </a:lnSpc>
            </a:pPr>
            <a:r>
              <a:rPr lang="en-US" sz="6799" spc="448" dirty="0">
                <a:solidFill>
                  <a:srgbClr val="002D6B"/>
                </a:solidFill>
                <a:latin typeface="Codec Pro ExtraBold"/>
                <a:ea typeface="Codec Pro ExtraBold"/>
                <a:cs typeface="Codec Pro ExtraBold"/>
                <a:sym typeface="Codec Pro ExtraBold"/>
              </a:rPr>
              <a:t>About Us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130882" y="1916567"/>
            <a:ext cx="9076720" cy="7357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9"/>
              </a:lnSpc>
            </a:pPr>
            <a:r>
              <a:rPr lang="en-US" sz="2599" dirty="0" err="1">
                <a:solidFill>
                  <a:srgbClr val="002D6B"/>
                </a:solidFill>
                <a:latin typeface="Open Sans"/>
                <a:ea typeface="Open Sans"/>
                <a:cs typeface="Open Sans"/>
                <a:sym typeface="Open Sans"/>
              </a:rPr>
              <a:t>Brightmetrics</a:t>
            </a:r>
            <a:r>
              <a:rPr lang="en-US" sz="2599" dirty="0">
                <a:solidFill>
                  <a:srgbClr val="002D6B"/>
                </a:solidFill>
                <a:latin typeface="Open Sans"/>
                <a:ea typeface="Open Sans"/>
                <a:cs typeface="Open Sans"/>
                <a:sym typeface="Open Sans"/>
              </a:rPr>
              <a:t> is an intelligent analytics platform designed to maximize UC and contact center performance and enhance the business value of your RingCentral and Mitel investments. </a:t>
            </a:r>
          </a:p>
          <a:p>
            <a:pPr algn="l">
              <a:lnSpc>
                <a:spcPts val="3639"/>
              </a:lnSpc>
            </a:pPr>
            <a:endParaRPr lang="en-US" sz="2599" dirty="0">
              <a:solidFill>
                <a:srgbClr val="002D6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3639"/>
              </a:lnSpc>
            </a:pPr>
            <a:r>
              <a:rPr lang="en-US" sz="2599" dirty="0" err="1">
                <a:solidFill>
                  <a:srgbClr val="002D6B"/>
                </a:solidFill>
                <a:latin typeface="Open Sans"/>
                <a:ea typeface="Open Sans"/>
                <a:cs typeface="Open Sans"/>
                <a:sym typeface="Open Sans"/>
              </a:rPr>
              <a:t>Brightmetrics</a:t>
            </a:r>
            <a:r>
              <a:rPr lang="en-US" sz="2599" dirty="0">
                <a:solidFill>
                  <a:srgbClr val="002D6B"/>
                </a:solidFill>
                <a:latin typeface="Open Sans"/>
                <a:ea typeface="Open Sans"/>
                <a:cs typeface="Open Sans"/>
                <a:sym typeface="Open Sans"/>
              </a:rPr>
              <a:t> delivers substantial ROI through:</a:t>
            </a:r>
          </a:p>
          <a:p>
            <a:pPr marL="561339" lvl="1" indent="-280669" algn="l">
              <a:lnSpc>
                <a:spcPts val="3639"/>
              </a:lnSpc>
              <a:buFont typeface="Arial"/>
              <a:buChar char="•"/>
            </a:pPr>
            <a:r>
              <a:rPr lang="en-US" sz="2599" dirty="0">
                <a:solidFill>
                  <a:srgbClr val="002D6B"/>
                </a:solidFill>
                <a:latin typeface="Open Sans"/>
                <a:ea typeface="Open Sans"/>
                <a:cs typeface="Open Sans"/>
                <a:sym typeface="Open Sans"/>
              </a:rPr>
              <a:t>Driving superior customer experiences</a:t>
            </a:r>
          </a:p>
          <a:p>
            <a:pPr marL="561339" lvl="1" indent="-280669" algn="l">
              <a:lnSpc>
                <a:spcPts val="3639"/>
              </a:lnSpc>
              <a:buFont typeface="Arial"/>
              <a:buChar char="•"/>
            </a:pPr>
            <a:r>
              <a:rPr lang="en-US" sz="2599" dirty="0">
                <a:solidFill>
                  <a:srgbClr val="002D6B"/>
                </a:solidFill>
                <a:latin typeface="Open Sans"/>
                <a:ea typeface="Open Sans"/>
                <a:cs typeface="Open Sans"/>
                <a:sym typeface="Open Sans"/>
              </a:rPr>
              <a:t>Boosting agent productivity</a:t>
            </a:r>
          </a:p>
          <a:p>
            <a:pPr marL="561339" lvl="1" indent="-280669" algn="l">
              <a:lnSpc>
                <a:spcPts val="3639"/>
              </a:lnSpc>
              <a:buFont typeface="Arial"/>
              <a:buChar char="•"/>
            </a:pPr>
            <a:r>
              <a:rPr lang="en-US" sz="2599" dirty="0">
                <a:solidFill>
                  <a:srgbClr val="002D6B"/>
                </a:solidFill>
                <a:latin typeface="Open Sans"/>
                <a:ea typeface="Open Sans"/>
                <a:cs typeface="Open Sans"/>
                <a:sym typeface="Open Sans"/>
              </a:rPr>
              <a:t>Facilitating faster, data-driven decision-making</a:t>
            </a:r>
          </a:p>
          <a:p>
            <a:pPr marL="561339" lvl="1" indent="-280669" algn="l">
              <a:lnSpc>
                <a:spcPts val="3639"/>
              </a:lnSpc>
              <a:buFont typeface="Arial"/>
              <a:buChar char="•"/>
            </a:pPr>
            <a:r>
              <a:rPr lang="en-US" sz="2599" dirty="0">
                <a:solidFill>
                  <a:srgbClr val="002D6B"/>
                </a:solidFill>
                <a:latin typeface="Open Sans"/>
                <a:ea typeface="Open Sans"/>
                <a:cs typeface="Open Sans"/>
                <a:sym typeface="Open Sans"/>
              </a:rPr>
              <a:t>Optimizing operational efficiency</a:t>
            </a:r>
          </a:p>
          <a:p>
            <a:pPr algn="l">
              <a:lnSpc>
                <a:spcPts val="3639"/>
              </a:lnSpc>
            </a:pPr>
            <a:endParaRPr lang="en-US" sz="2599" dirty="0">
              <a:solidFill>
                <a:srgbClr val="002D6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3639"/>
              </a:lnSpc>
            </a:pPr>
            <a:r>
              <a:rPr lang="en-US" sz="2599" dirty="0">
                <a:solidFill>
                  <a:srgbClr val="002D6B"/>
                </a:solidFill>
                <a:latin typeface="Open Sans"/>
                <a:ea typeface="Open Sans"/>
                <a:cs typeface="Open Sans"/>
                <a:sym typeface="Open Sans"/>
              </a:rPr>
              <a:t>Why </a:t>
            </a:r>
            <a:r>
              <a:rPr lang="en-US" sz="2599" dirty="0" err="1">
                <a:solidFill>
                  <a:srgbClr val="002D6B"/>
                </a:solidFill>
                <a:latin typeface="Open Sans"/>
                <a:ea typeface="Open Sans"/>
                <a:cs typeface="Open Sans"/>
                <a:sym typeface="Open Sans"/>
              </a:rPr>
              <a:t>Brightmetrics</a:t>
            </a:r>
            <a:r>
              <a:rPr lang="en-US" sz="2599" dirty="0">
                <a:solidFill>
                  <a:srgbClr val="002D6B"/>
                </a:solidFill>
                <a:latin typeface="Open Sans"/>
                <a:ea typeface="Open Sans"/>
                <a:cs typeface="Open Sans"/>
                <a:sym typeface="Open Sans"/>
              </a:rPr>
              <a:t>?</a:t>
            </a:r>
          </a:p>
          <a:p>
            <a:pPr marL="561339" lvl="1" indent="-280669" algn="l">
              <a:lnSpc>
                <a:spcPts val="3639"/>
              </a:lnSpc>
              <a:buFont typeface="Arial"/>
              <a:buChar char="•"/>
            </a:pPr>
            <a:r>
              <a:rPr lang="en-US" sz="2599" dirty="0">
                <a:solidFill>
                  <a:srgbClr val="002D6B"/>
                </a:solidFill>
                <a:latin typeface="Open Sans"/>
                <a:ea typeface="Open Sans"/>
                <a:cs typeface="Open Sans"/>
                <a:sym typeface="Open Sans"/>
              </a:rPr>
              <a:t>Mitel MSA Partner</a:t>
            </a:r>
          </a:p>
          <a:p>
            <a:pPr marL="561339" lvl="1" indent="-280669" algn="l">
              <a:lnSpc>
                <a:spcPts val="3639"/>
              </a:lnSpc>
              <a:buFont typeface="Arial"/>
              <a:buChar char="•"/>
            </a:pPr>
            <a:r>
              <a:rPr lang="en-US" sz="2599" dirty="0">
                <a:solidFill>
                  <a:srgbClr val="002D6B"/>
                </a:solidFill>
                <a:latin typeface="Open Sans"/>
                <a:ea typeface="Open Sans"/>
                <a:cs typeface="Open Sans"/>
                <a:sym typeface="Open Sans"/>
              </a:rPr>
              <a:t>RingCentral: Certified </a:t>
            </a:r>
            <a:r>
              <a:rPr lang="en-US" sz="2599" dirty="0" err="1">
                <a:solidFill>
                  <a:srgbClr val="002D6B"/>
                </a:solidFill>
                <a:latin typeface="Open Sans"/>
                <a:ea typeface="Open Sans"/>
                <a:cs typeface="Open Sans"/>
                <a:sym typeface="Open Sans"/>
              </a:rPr>
              <a:t>AppGallery</a:t>
            </a:r>
            <a:r>
              <a:rPr lang="en-US" sz="2599" dirty="0">
                <a:solidFill>
                  <a:srgbClr val="002D6B"/>
                </a:solidFill>
                <a:latin typeface="Open Sans"/>
                <a:ea typeface="Open Sans"/>
                <a:cs typeface="Open Sans"/>
                <a:sym typeface="Open Sans"/>
              </a:rPr>
              <a:t> Partner</a:t>
            </a:r>
          </a:p>
          <a:p>
            <a:pPr marL="561339" lvl="1" indent="-280669" algn="l">
              <a:lnSpc>
                <a:spcPts val="3639"/>
              </a:lnSpc>
              <a:buFont typeface="Arial"/>
              <a:buChar char="•"/>
            </a:pPr>
            <a:r>
              <a:rPr lang="en-US" sz="2599" dirty="0">
                <a:solidFill>
                  <a:srgbClr val="002D6B"/>
                </a:solidFill>
                <a:latin typeface="Open Sans"/>
                <a:ea typeface="Open Sans"/>
                <a:cs typeface="Open Sans"/>
                <a:sym typeface="Open Sans"/>
              </a:rPr>
              <a:t>Key verticals served: SLED, Financial Services, Healthcare, Manufacturing, Retail, and more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233879" y="433715"/>
            <a:ext cx="5661991" cy="12542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383"/>
              </a:lnSpc>
            </a:pPr>
            <a:r>
              <a:rPr lang="en-US" sz="6799" spc="441">
                <a:solidFill>
                  <a:srgbClr val="002D6B"/>
                </a:solidFill>
                <a:latin typeface="Codec Pro ExtraBold"/>
                <a:ea typeface="Codec Pro ExtraBold"/>
                <a:cs typeface="Codec Pro ExtraBold"/>
                <a:sym typeface="Codec Pro ExtraBold"/>
              </a:rPr>
              <a:t>Speaker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321675" y="1916567"/>
            <a:ext cx="5280525" cy="13556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639"/>
              </a:lnSpc>
            </a:pPr>
            <a:r>
              <a:rPr lang="en-US" sz="2599" b="1" dirty="0">
                <a:solidFill>
                  <a:srgbClr val="002D6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Brian Olson</a:t>
            </a:r>
          </a:p>
          <a:p>
            <a:pPr algn="l">
              <a:lnSpc>
                <a:spcPts val="3639"/>
              </a:lnSpc>
            </a:pPr>
            <a:r>
              <a:rPr lang="en-US" sz="2599" dirty="0">
                <a:solidFill>
                  <a:srgbClr val="002D6B"/>
                </a:solidFill>
                <a:latin typeface="Open Sans"/>
                <a:ea typeface="Open Sans"/>
                <a:cs typeface="Open Sans"/>
                <a:sym typeface="Open Sans"/>
              </a:rPr>
              <a:t>Account Executive, </a:t>
            </a:r>
            <a:r>
              <a:rPr lang="en-US" sz="2599" dirty="0" err="1">
                <a:solidFill>
                  <a:srgbClr val="002D6B"/>
                </a:solidFill>
                <a:latin typeface="Open Sans"/>
                <a:ea typeface="Open Sans"/>
                <a:cs typeface="Open Sans"/>
                <a:sym typeface="Open Sans"/>
              </a:rPr>
              <a:t>Brightmetrics</a:t>
            </a:r>
            <a:r>
              <a:rPr lang="en-US" sz="2599" dirty="0">
                <a:solidFill>
                  <a:srgbClr val="002D6B"/>
                </a:solidFill>
                <a:latin typeface="Open Sans"/>
                <a:ea typeface="Open Sans"/>
                <a:cs typeface="Open Sans"/>
                <a:sym typeface="Open Sans"/>
              </a:rPr>
              <a:t>​</a:t>
            </a:r>
          </a:p>
          <a:p>
            <a:pPr algn="l">
              <a:lnSpc>
                <a:spcPts val="3639"/>
              </a:lnSpc>
            </a:pPr>
            <a:r>
              <a:rPr lang="en-US" sz="2599" dirty="0" err="1">
                <a:solidFill>
                  <a:srgbClr val="002D6B"/>
                </a:solidFill>
                <a:latin typeface="Open Sans"/>
                <a:ea typeface="Open Sans"/>
                <a:cs typeface="Open Sans"/>
                <a:sym typeface="Open Sans"/>
              </a:rPr>
              <a:t>bolson@brightmetrics.com</a:t>
            </a:r>
            <a:endParaRPr lang="en-US" sz="2599" dirty="0">
              <a:solidFill>
                <a:srgbClr val="002D6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7" name="Picture 16" descr="A person smiling for a picture&#10;&#10;Description automatically generated">
            <a:extLst>
              <a:ext uri="{FF2B5EF4-FFF2-40B4-BE49-F238E27FC236}">
                <a16:creationId xmlns:a16="http://schemas.microsoft.com/office/drawing/2014/main" id="{47BC789C-55C6-7541-3722-7A862E5C1D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92519" y="3643325"/>
            <a:ext cx="3513185" cy="4857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1A2315-8A0E-2085-06DA-6176127B08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>
            <a:extLst>
              <a:ext uri="{FF2B5EF4-FFF2-40B4-BE49-F238E27FC236}">
                <a16:creationId xmlns:a16="http://schemas.microsoft.com/office/drawing/2014/main" id="{333FB7C6-5AFF-14E6-6945-06A37263E9CC}"/>
              </a:ext>
            </a:extLst>
          </p:cNvPr>
          <p:cNvGrpSpPr/>
          <p:nvPr/>
        </p:nvGrpSpPr>
        <p:grpSpPr>
          <a:xfrm>
            <a:off x="0" y="0"/>
            <a:ext cx="1543050" cy="10287000"/>
            <a:chOff x="0" y="0"/>
            <a:chExt cx="812800" cy="2976105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2D98F426-145B-B9D4-A877-F84D9B83D6F0}"/>
                </a:ext>
              </a:extLst>
            </p:cNvPr>
            <p:cNvSpPr/>
            <p:nvPr/>
          </p:nvSpPr>
          <p:spPr>
            <a:xfrm>
              <a:off x="0" y="0"/>
              <a:ext cx="812800" cy="2976105"/>
            </a:xfrm>
            <a:custGeom>
              <a:avLst/>
              <a:gdLst/>
              <a:ahLst/>
              <a:cxnLst/>
              <a:rect l="l" t="t" r="r" b="b"/>
              <a:pathLst>
                <a:path w="812800" h="2976105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solidFill>
              <a:srgbClr val="002D6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B22359AF-7D9E-AAF4-103D-99B4F1D4CCCD}"/>
                </a:ext>
              </a:extLst>
            </p:cNvPr>
            <p:cNvSpPr txBox="1"/>
            <p:nvPr/>
          </p:nvSpPr>
          <p:spPr>
            <a:xfrm>
              <a:off x="0" y="-19050"/>
              <a:ext cx="812800" cy="29951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1" name="Freeform 11">
            <a:extLst>
              <a:ext uri="{FF2B5EF4-FFF2-40B4-BE49-F238E27FC236}">
                <a16:creationId xmlns:a16="http://schemas.microsoft.com/office/drawing/2014/main" id="{F0386BA6-542A-E657-5B0F-9CDE255045A2}"/>
              </a:ext>
            </a:extLst>
          </p:cNvPr>
          <p:cNvSpPr/>
          <p:nvPr/>
        </p:nvSpPr>
        <p:spPr>
          <a:xfrm>
            <a:off x="15889640" y="114300"/>
            <a:ext cx="2395787" cy="208323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0" y="0"/>
                </a:lnTo>
                <a:lnTo>
                  <a:pt x="3806570" y="2083232"/>
                </a:lnTo>
                <a:lnTo>
                  <a:pt x="0" y="208323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5888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5111D324-2B82-D462-D4DB-4ACC7FD6DC10}"/>
              </a:ext>
            </a:extLst>
          </p:cNvPr>
          <p:cNvSpPr txBox="1"/>
          <p:nvPr/>
        </p:nvSpPr>
        <p:spPr>
          <a:xfrm>
            <a:off x="2756963" y="2361838"/>
            <a:ext cx="937219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 i="1" spc="350">
                <a:solidFill>
                  <a:srgbClr val="FFFFFF"/>
                </a:solidFill>
                <a:latin typeface="Codec Pro ExtraBold"/>
                <a:ea typeface="Codec Pro ExtraBold"/>
                <a:cs typeface="Codec Pro ExtraBold"/>
                <a:sym typeface="Codec Pro ExtraBold"/>
              </a:rPr>
              <a:t>01</a:t>
            </a:r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882C34CA-C9CB-86A7-A0ED-9B0259EAD828}"/>
              </a:ext>
            </a:extLst>
          </p:cNvPr>
          <p:cNvSpPr txBox="1"/>
          <p:nvPr/>
        </p:nvSpPr>
        <p:spPr>
          <a:xfrm>
            <a:off x="2756963" y="3930974"/>
            <a:ext cx="937219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 i="1" spc="350" dirty="0">
                <a:solidFill>
                  <a:srgbClr val="FFFFFF"/>
                </a:solidFill>
                <a:latin typeface="Codec Pro ExtraBold"/>
                <a:ea typeface="Codec Pro ExtraBold"/>
                <a:cs typeface="Codec Pro ExtraBold"/>
                <a:sym typeface="Codec Pro ExtraBold"/>
              </a:rPr>
              <a:t>02</a:t>
            </a:r>
          </a:p>
        </p:txBody>
      </p:sp>
      <p:sp>
        <p:nvSpPr>
          <p:cNvPr id="19" name="TextBox 19">
            <a:extLst>
              <a:ext uri="{FF2B5EF4-FFF2-40B4-BE49-F238E27FC236}">
                <a16:creationId xmlns:a16="http://schemas.microsoft.com/office/drawing/2014/main" id="{F7140A0D-F598-90F6-1970-EE915F827CDE}"/>
              </a:ext>
            </a:extLst>
          </p:cNvPr>
          <p:cNvSpPr txBox="1"/>
          <p:nvPr/>
        </p:nvSpPr>
        <p:spPr>
          <a:xfrm>
            <a:off x="2756963" y="5500110"/>
            <a:ext cx="937219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 i="1" spc="350" dirty="0">
                <a:solidFill>
                  <a:srgbClr val="FFFFFF"/>
                </a:solidFill>
                <a:latin typeface="Codec Pro ExtraBold"/>
                <a:ea typeface="Codec Pro ExtraBold"/>
                <a:cs typeface="Codec Pro ExtraBold"/>
                <a:sym typeface="Codec Pro ExtraBold"/>
              </a:rPr>
              <a:t>03</a:t>
            </a:r>
          </a:p>
        </p:txBody>
      </p:sp>
      <p:sp>
        <p:nvSpPr>
          <p:cNvPr id="20" name="TextBox 20">
            <a:extLst>
              <a:ext uri="{FF2B5EF4-FFF2-40B4-BE49-F238E27FC236}">
                <a16:creationId xmlns:a16="http://schemas.microsoft.com/office/drawing/2014/main" id="{D9C897A1-BC07-D6A4-291F-5CF5F75E2AE3}"/>
              </a:ext>
            </a:extLst>
          </p:cNvPr>
          <p:cNvSpPr txBox="1"/>
          <p:nvPr/>
        </p:nvSpPr>
        <p:spPr>
          <a:xfrm>
            <a:off x="2756963" y="7069246"/>
            <a:ext cx="937219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 i="1" spc="350" dirty="0">
                <a:solidFill>
                  <a:srgbClr val="FFFFFF"/>
                </a:solidFill>
                <a:latin typeface="Codec Pro ExtraBold"/>
                <a:ea typeface="Codec Pro ExtraBold"/>
                <a:cs typeface="Codec Pro ExtraBold"/>
                <a:sym typeface="Codec Pro ExtraBold"/>
              </a:rPr>
              <a:t>04</a:t>
            </a:r>
          </a:p>
        </p:txBody>
      </p:sp>
      <p:sp>
        <p:nvSpPr>
          <p:cNvPr id="25" name="Freeform 25">
            <a:extLst>
              <a:ext uri="{FF2B5EF4-FFF2-40B4-BE49-F238E27FC236}">
                <a16:creationId xmlns:a16="http://schemas.microsoft.com/office/drawing/2014/main" id="{8B74AE6E-A27B-E1BB-7D58-277575E38742}"/>
              </a:ext>
            </a:extLst>
          </p:cNvPr>
          <p:cNvSpPr/>
          <p:nvPr/>
        </p:nvSpPr>
        <p:spPr>
          <a:xfrm rot="-5400000">
            <a:off x="-620637" y="8495959"/>
            <a:ext cx="2411680" cy="117040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0" y="0"/>
                </a:lnTo>
                <a:lnTo>
                  <a:pt x="3806570" y="2083232"/>
                </a:lnTo>
                <a:lnTo>
                  <a:pt x="0" y="20832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57840" t="-77993" r="1" b="-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TextBox 20">
            <a:extLst>
              <a:ext uri="{FF2B5EF4-FFF2-40B4-BE49-F238E27FC236}">
                <a16:creationId xmlns:a16="http://schemas.microsoft.com/office/drawing/2014/main" id="{7A93E0E4-78A4-94C1-8EDC-D5E963951E20}"/>
              </a:ext>
            </a:extLst>
          </p:cNvPr>
          <p:cNvSpPr txBox="1"/>
          <p:nvPr/>
        </p:nvSpPr>
        <p:spPr>
          <a:xfrm>
            <a:off x="2776563" y="8638929"/>
            <a:ext cx="937219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 i="1" spc="350" dirty="0">
                <a:solidFill>
                  <a:srgbClr val="FFFFFF"/>
                </a:solidFill>
                <a:latin typeface="Codec Pro ExtraBold"/>
                <a:ea typeface="Codec Pro ExtraBold"/>
                <a:cs typeface="Codec Pro ExtraBold"/>
                <a:sym typeface="Codec Pro ExtraBold"/>
              </a:rPr>
              <a:t>05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C51AAF9B-06A7-FC06-68C3-04E085F59DA9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</a:blip>
          <a:srcRect l="-2343" t="-44831" r="520" b="43009"/>
          <a:stretch/>
        </p:blipFill>
        <p:spPr>
          <a:xfrm>
            <a:off x="9503359" y="3048352"/>
            <a:ext cx="12016155" cy="7238648"/>
          </a:xfrm>
          <a:prstGeom prst="rect">
            <a:avLst/>
          </a:prstGeom>
        </p:spPr>
      </p:pic>
      <p:sp>
        <p:nvSpPr>
          <p:cNvPr id="31" name="TextBox 13">
            <a:extLst>
              <a:ext uri="{FF2B5EF4-FFF2-40B4-BE49-F238E27FC236}">
                <a16:creationId xmlns:a16="http://schemas.microsoft.com/office/drawing/2014/main" id="{EF432CC2-8490-EDFB-D429-4B3A5CD00975}"/>
              </a:ext>
            </a:extLst>
          </p:cNvPr>
          <p:cNvSpPr txBox="1"/>
          <p:nvPr/>
        </p:nvSpPr>
        <p:spPr>
          <a:xfrm>
            <a:off x="6629400" y="4260947"/>
            <a:ext cx="6553199" cy="12054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383"/>
              </a:lnSpc>
            </a:pPr>
            <a:r>
              <a:rPr lang="en-US" sz="8000" spc="448" dirty="0">
                <a:solidFill>
                  <a:srgbClr val="002D6B"/>
                </a:solidFill>
                <a:latin typeface="Codec Pro ExtraBold"/>
                <a:ea typeface="Codec Pro ExtraBold"/>
                <a:cs typeface="Codec Pro ExtraBold"/>
                <a:sym typeface="Codec Pro ExtraBold"/>
              </a:rPr>
              <a:t>Quick Demo</a:t>
            </a:r>
          </a:p>
        </p:txBody>
      </p:sp>
    </p:spTree>
    <p:extLst>
      <p:ext uri="{BB962C8B-B14F-4D97-AF65-F5344CB8AC3E}">
        <p14:creationId xmlns:p14="http://schemas.microsoft.com/office/powerpoint/2010/main" val="2058604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544931" y="2095500"/>
            <a:ext cx="1400485" cy="7738081"/>
            <a:chOff x="0" y="0"/>
            <a:chExt cx="368852" cy="130000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8852" cy="1300009"/>
            </a:xfrm>
            <a:custGeom>
              <a:avLst/>
              <a:gdLst/>
              <a:ahLst/>
              <a:cxnLst/>
              <a:rect l="l" t="t" r="r" b="b"/>
              <a:pathLst>
                <a:path w="368852" h="1300009">
                  <a:moveTo>
                    <a:pt x="0" y="0"/>
                  </a:moveTo>
                  <a:lnTo>
                    <a:pt x="368852" y="0"/>
                  </a:lnTo>
                  <a:lnTo>
                    <a:pt x="368852" y="1300009"/>
                  </a:lnTo>
                  <a:lnTo>
                    <a:pt x="0" y="1300009"/>
                  </a:lnTo>
                  <a:close/>
                </a:path>
              </a:pathLst>
            </a:custGeom>
            <a:solidFill>
              <a:srgbClr val="002D6B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368852" cy="13190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0"/>
            <a:ext cx="1543050" cy="10287000"/>
            <a:chOff x="0" y="0"/>
            <a:chExt cx="812800" cy="297610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2976105"/>
            </a:xfrm>
            <a:custGeom>
              <a:avLst/>
              <a:gdLst/>
              <a:ahLst/>
              <a:cxnLst/>
              <a:rect l="l" t="t" r="r" b="b"/>
              <a:pathLst>
                <a:path w="812800" h="2976105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solidFill>
              <a:srgbClr val="002D6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812800" cy="29951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3171945" y="4530713"/>
            <a:ext cx="5116055" cy="5756287"/>
            <a:chOff x="0" y="0"/>
            <a:chExt cx="1701491" cy="174107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701491" cy="1741077"/>
            </a:xfrm>
            <a:custGeom>
              <a:avLst/>
              <a:gdLst/>
              <a:ahLst/>
              <a:cxnLst/>
              <a:rect l="l" t="t" r="r" b="b"/>
              <a:pathLst>
                <a:path w="1701491" h="1741077">
                  <a:moveTo>
                    <a:pt x="0" y="0"/>
                  </a:moveTo>
                  <a:lnTo>
                    <a:pt x="1701491" y="0"/>
                  </a:lnTo>
                  <a:lnTo>
                    <a:pt x="1701491" y="1741077"/>
                  </a:lnTo>
                  <a:lnTo>
                    <a:pt x="0" y="1741077"/>
                  </a:lnTo>
                  <a:close/>
                </a:path>
              </a:pathLst>
            </a:custGeom>
            <a:solidFill>
              <a:srgbClr val="F2F3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19050"/>
              <a:ext cx="1701491" cy="17601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5889640" y="2243519"/>
            <a:ext cx="2395787" cy="208323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0" y="0"/>
                </a:lnTo>
                <a:lnTo>
                  <a:pt x="3806570" y="2083232"/>
                </a:lnTo>
                <a:lnTo>
                  <a:pt x="0" y="208323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58886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3" name="Group 13"/>
          <p:cNvGrpSpPr/>
          <p:nvPr/>
        </p:nvGrpSpPr>
        <p:grpSpPr>
          <a:xfrm>
            <a:off x="15781393" y="9188361"/>
            <a:ext cx="2504034" cy="345927"/>
            <a:chOff x="0" y="0"/>
            <a:chExt cx="812800" cy="11228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112287"/>
            </a:xfrm>
            <a:custGeom>
              <a:avLst/>
              <a:gdLst/>
              <a:ahLst/>
              <a:cxnLst/>
              <a:rect l="l" t="t" r="r" b="b"/>
              <a:pathLst>
                <a:path w="812800" h="112287">
                  <a:moveTo>
                    <a:pt x="0" y="0"/>
                  </a:moveTo>
                  <a:lnTo>
                    <a:pt x="812800" y="0"/>
                  </a:lnTo>
                  <a:lnTo>
                    <a:pt x="812800" y="112287"/>
                  </a:lnTo>
                  <a:lnTo>
                    <a:pt x="0" y="1122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19050"/>
              <a:ext cx="812800" cy="1313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2522398" y="566623"/>
            <a:ext cx="8921658" cy="1439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858"/>
              </a:lnSpc>
            </a:pPr>
            <a:r>
              <a:rPr lang="en-US" sz="7868" spc="511" dirty="0">
                <a:solidFill>
                  <a:srgbClr val="FC6522"/>
                </a:solidFill>
                <a:latin typeface="Codec Pro ExtraBold"/>
                <a:ea typeface="Codec Pro ExtraBold"/>
                <a:cs typeface="Codec Pro ExtraBold"/>
                <a:sym typeface="Codec Pro ExtraBold"/>
              </a:rPr>
              <a:t>Key Takeaways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756963" y="2361838"/>
            <a:ext cx="937219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 i="1" spc="350">
                <a:solidFill>
                  <a:srgbClr val="FFFFFF"/>
                </a:solidFill>
                <a:latin typeface="Codec Pro ExtraBold"/>
                <a:ea typeface="Codec Pro ExtraBold"/>
                <a:cs typeface="Codec Pro ExtraBold"/>
                <a:sym typeface="Codec Pro ExtraBold"/>
              </a:rPr>
              <a:t>01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756963" y="3930974"/>
            <a:ext cx="937219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 i="1" spc="350" dirty="0">
                <a:solidFill>
                  <a:srgbClr val="FFFFFF"/>
                </a:solidFill>
                <a:latin typeface="Codec Pro ExtraBold"/>
                <a:ea typeface="Codec Pro ExtraBold"/>
                <a:cs typeface="Codec Pro ExtraBold"/>
                <a:sym typeface="Codec Pro ExtraBold"/>
              </a:rPr>
              <a:t>02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756963" y="5500110"/>
            <a:ext cx="937219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 i="1" spc="350" dirty="0">
                <a:solidFill>
                  <a:srgbClr val="FFFFFF"/>
                </a:solidFill>
                <a:latin typeface="Codec Pro ExtraBold"/>
                <a:ea typeface="Codec Pro ExtraBold"/>
                <a:cs typeface="Codec Pro ExtraBold"/>
                <a:sym typeface="Codec Pro ExtraBold"/>
              </a:rPr>
              <a:t>03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756963" y="7069246"/>
            <a:ext cx="937219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 i="1" spc="350" dirty="0">
                <a:solidFill>
                  <a:srgbClr val="FFFFFF"/>
                </a:solidFill>
                <a:latin typeface="Codec Pro ExtraBold"/>
                <a:ea typeface="Codec Pro ExtraBold"/>
                <a:cs typeface="Codec Pro ExtraBold"/>
                <a:sym typeface="Codec Pro ExtraBold"/>
              </a:rPr>
              <a:t>04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147573" y="3817280"/>
            <a:ext cx="8375025" cy="8690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483"/>
              </a:lnSpc>
            </a:pPr>
            <a:r>
              <a:rPr lang="en-US" sz="2524" b="1" u="sng" spc="247" dirty="0">
                <a:solidFill>
                  <a:srgbClr val="002D6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Templates</a:t>
            </a:r>
            <a:r>
              <a:rPr lang="en-US" sz="2524" b="1" spc="247" dirty="0">
                <a:solidFill>
                  <a:srgbClr val="002D6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: start with the frequently used charts and edit to your liking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141880" y="2287635"/>
            <a:ext cx="10869520" cy="8690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483"/>
              </a:lnSpc>
            </a:pPr>
            <a:r>
              <a:rPr lang="en-US" sz="2524" b="1" u="sng" spc="247" dirty="0">
                <a:solidFill>
                  <a:srgbClr val="002D6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Single Pane of Glass</a:t>
            </a:r>
            <a:r>
              <a:rPr lang="en-US" sz="2524" b="1" spc="247" dirty="0">
                <a:solidFill>
                  <a:srgbClr val="002D6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: drill down through high-level dashboards and KPIs to detailed interaction data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4147513" y="5422787"/>
            <a:ext cx="8687369" cy="8690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483"/>
              </a:lnSpc>
              <a:spcBef>
                <a:spcPct val="0"/>
              </a:spcBef>
            </a:pPr>
            <a:r>
              <a:rPr lang="en-US" sz="2524" b="1" u="sng" spc="247" dirty="0">
                <a:solidFill>
                  <a:srgbClr val="002D6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Automate</a:t>
            </a:r>
            <a:r>
              <a:rPr lang="en-US" sz="2524" b="1" spc="247" dirty="0">
                <a:solidFill>
                  <a:srgbClr val="002D6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: schedule reports and dashboards to be sent to various stakeholders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141880" y="6738503"/>
            <a:ext cx="8663614" cy="13178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483"/>
              </a:lnSpc>
              <a:spcBef>
                <a:spcPct val="0"/>
              </a:spcBef>
            </a:pPr>
            <a:r>
              <a:rPr lang="en-US" sz="2524" b="1" u="sng" spc="247" dirty="0">
                <a:solidFill>
                  <a:srgbClr val="002D6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Shareable Dashboards</a:t>
            </a:r>
            <a:r>
              <a:rPr lang="en-US" sz="2524" b="1" spc="247" dirty="0">
                <a:solidFill>
                  <a:srgbClr val="002D6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: easily share dashboards with anyone, no additional licensing required</a:t>
            </a:r>
          </a:p>
        </p:txBody>
      </p:sp>
      <p:sp>
        <p:nvSpPr>
          <p:cNvPr id="25" name="Freeform 25"/>
          <p:cNvSpPr/>
          <p:nvPr/>
        </p:nvSpPr>
        <p:spPr>
          <a:xfrm rot="-5400000">
            <a:off x="-620637" y="8495959"/>
            <a:ext cx="2411680" cy="117040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0" y="0"/>
                </a:lnTo>
                <a:lnTo>
                  <a:pt x="3806570" y="2083232"/>
                </a:lnTo>
                <a:lnTo>
                  <a:pt x="0" y="20832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57840" t="-77993" r="1" b="-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TextBox 20">
            <a:extLst>
              <a:ext uri="{FF2B5EF4-FFF2-40B4-BE49-F238E27FC236}">
                <a16:creationId xmlns:a16="http://schemas.microsoft.com/office/drawing/2014/main" id="{495F8F1B-9FDF-4A23-CD50-AE516AEEE8EA}"/>
              </a:ext>
            </a:extLst>
          </p:cNvPr>
          <p:cNvSpPr txBox="1"/>
          <p:nvPr/>
        </p:nvSpPr>
        <p:spPr>
          <a:xfrm>
            <a:off x="2776563" y="8638929"/>
            <a:ext cx="937219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 i="1" spc="350" dirty="0">
                <a:solidFill>
                  <a:srgbClr val="FFFFFF"/>
                </a:solidFill>
                <a:latin typeface="Codec Pro ExtraBold"/>
                <a:ea typeface="Codec Pro ExtraBold"/>
                <a:cs typeface="Codec Pro ExtraBold"/>
                <a:sym typeface="Codec Pro ExtraBold"/>
              </a:rPr>
              <a:t>05</a:t>
            </a:r>
          </a:p>
        </p:txBody>
      </p:sp>
      <p:sp>
        <p:nvSpPr>
          <p:cNvPr id="27" name="TextBox 24">
            <a:extLst>
              <a:ext uri="{FF2B5EF4-FFF2-40B4-BE49-F238E27FC236}">
                <a16:creationId xmlns:a16="http://schemas.microsoft.com/office/drawing/2014/main" id="{3473B0FA-576F-5FC4-A102-90C7F55D0DFA}"/>
              </a:ext>
            </a:extLst>
          </p:cNvPr>
          <p:cNvSpPr txBox="1"/>
          <p:nvPr/>
        </p:nvSpPr>
        <p:spPr>
          <a:xfrm>
            <a:off x="4141880" y="8541680"/>
            <a:ext cx="8798431" cy="13178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483"/>
              </a:lnSpc>
              <a:spcBef>
                <a:spcPct val="0"/>
              </a:spcBef>
            </a:pPr>
            <a:r>
              <a:rPr lang="en-US" sz="2524" b="1" u="sng" spc="247" dirty="0">
                <a:solidFill>
                  <a:srgbClr val="002D6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Flexible</a:t>
            </a:r>
            <a:r>
              <a:rPr lang="en-US" sz="2524" b="1" spc="247" dirty="0">
                <a:solidFill>
                  <a:srgbClr val="002D6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: customize reports &amp; dashboards to align with your teams most important data points</a:t>
            </a:r>
          </a:p>
        </p:txBody>
      </p:sp>
      <p:pic>
        <p:nvPicPr>
          <p:cNvPr id="28" name="Picture 2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7419B907-2278-9BA1-1C23-FD3F9E0F6E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353"/>
          <a:stretch/>
        </p:blipFill>
        <p:spPr>
          <a:xfrm>
            <a:off x="13171945" y="4517565"/>
            <a:ext cx="5084094" cy="574333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153832" y="662684"/>
            <a:ext cx="8134168" cy="9624316"/>
            <a:chOff x="0" y="0"/>
            <a:chExt cx="2142332" cy="29761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42332" cy="2976105"/>
            </a:xfrm>
            <a:custGeom>
              <a:avLst/>
              <a:gdLst/>
              <a:ahLst/>
              <a:cxnLst/>
              <a:rect l="l" t="t" r="r" b="b"/>
              <a:pathLst>
                <a:path w="2142332" h="2976105">
                  <a:moveTo>
                    <a:pt x="0" y="0"/>
                  </a:moveTo>
                  <a:lnTo>
                    <a:pt x="2142332" y="0"/>
                  </a:lnTo>
                  <a:lnTo>
                    <a:pt x="2142332" y="2976105"/>
                  </a:lnTo>
                  <a:lnTo>
                    <a:pt x="0" y="2976105"/>
                  </a:lnTo>
                  <a:close/>
                </a:path>
              </a:pathLst>
            </a:custGeom>
            <a:solidFill>
              <a:srgbClr val="F2F3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2142332" cy="29951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6065320" y="8793593"/>
            <a:ext cx="2222680" cy="1493408"/>
          </a:xfrm>
          <a:custGeom>
            <a:avLst/>
            <a:gdLst/>
            <a:ahLst/>
            <a:cxnLst/>
            <a:rect l="l" t="t" r="r" b="b"/>
            <a:pathLst>
              <a:path w="4201264" h="2299237">
                <a:moveTo>
                  <a:pt x="0" y="0"/>
                </a:moveTo>
                <a:lnTo>
                  <a:pt x="4201265" y="0"/>
                </a:lnTo>
                <a:lnTo>
                  <a:pt x="4201265" y="2299237"/>
                </a:lnTo>
                <a:lnTo>
                  <a:pt x="0" y="22992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89018" b="-5395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0" y="-1"/>
            <a:ext cx="1205043" cy="1876161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1" y="0"/>
                </a:lnTo>
                <a:lnTo>
                  <a:pt x="3806571" y="2083233"/>
                </a:lnTo>
                <a:lnTo>
                  <a:pt x="0" y="20832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215889" t="-11037" r="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11371781" y="3395829"/>
            <a:ext cx="5698270" cy="3148634"/>
            <a:chOff x="0" y="0"/>
            <a:chExt cx="7597693" cy="419817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7597693" cy="1971199"/>
            </a:xfrm>
            <a:custGeom>
              <a:avLst/>
              <a:gdLst/>
              <a:ahLst/>
              <a:cxnLst/>
              <a:rect l="l" t="t" r="r" b="b"/>
              <a:pathLst>
                <a:path w="7597693" h="1971199">
                  <a:moveTo>
                    <a:pt x="0" y="0"/>
                  </a:moveTo>
                  <a:lnTo>
                    <a:pt x="7597693" y="0"/>
                  </a:lnTo>
                  <a:lnTo>
                    <a:pt x="7597693" y="1971199"/>
                  </a:lnTo>
                  <a:lnTo>
                    <a:pt x="0" y="19711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1045340" y="1971199"/>
              <a:ext cx="1694394" cy="2200512"/>
            </a:xfrm>
            <a:custGeom>
              <a:avLst/>
              <a:gdLst/>
              <a:ahLst/>
              <a:cxnLst/>
              <a:rect l="l" t="t" r="r" b="b"/>
              <a:pathLst>
                <a:path w="1694394" h="2200512">
                  <a:moveTo>
                    <a:pt x="0" y="0"/>
                  </a:moveTo>
                  <a:lnTo>
                    <a:pt x="1694395" y="0"/>
                  </a:lnTo>
                  <a:lnTo>
                    <a:pt x="1694395" y="2200512"/>
                  </a:lnTo>
                  <a:lnTo>
                    <a:pt x="0" y="2200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2962828" y="1997666"/>
              <a:ext cx="1694394" cy="2200512"/>
            </a:xfrm>
            <a:custGeom>
              <a:avLst/>
              <a:gdLst/>
              <a:ahLst/>
              <a:cxnLst/>
              <a:rect l="l" t="t" r="r" b="b"/>
              <a:pathLst>
                <a:path w="1694394" h="2200512">
                  <a:moveTo>
                    <a:pt x="0" y="0"/>
                  </a:moveTo>
                  <a:lnTo>
                    <a:pt x="1694394" y="0"/>
                  </a:lnTo>
                  <a:lnTo>
                    <a:pt x="1694394" y="2200512"/>
                  </a:lnTo>
                  <a:lnTo>
                    <a:pt x="0" y="2200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4880315" y="1997666"/>
              <a:ext cx="1672038" cy="2174044"/>
            </a:xfrm>
            <a:custGeom>
              <a:avLst/>
              <a:gdLst/>
              <a:ahLst/>
              <a:cxnLst/>
              <a:rect l="l" t="t" r="r" b="b"/>
              <a:pathLst>
                <a:path w="1672038" h="2174044">
                  <a:moveTo>
                    <a:pt x="0" y="0"/>
                  </a:moveTo>
                  <a:lnTo>
                    <a:pt x="1672037" y="0"/>
                  </a:lnTo>
                  <a:lnTo>
                    <a:pt x="1672037" y="2174045"/>
                  </a:lnTo>
                  <a:lnTo>
                    <a:pt x="0" y="21740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570467" y="3742537"/>
            <a:ext cx="8948789" cy="2801925"/>
            <a:chOff x="0" y="0"/>
            <a:chExt cx="11931718" cy="37359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735900" cy="37359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3670" y="0"/>
                    <a:pt x="0" y="1424940"/>
                    <a:pt x="0" y="3175000"/>
                  </a:cubicBezTo>
                  <a:cubicBezTo>
                    <a:pt x="0" y="4925060"/>
                    <a:pt x="1423670" y="6350000"/>
                    <a:pt x="3175000" y="6350000"/>
                  </a:cubicBezTo>
                  <a:cubicBezTo>
                    <a:pt x="4925060" y="6350000"/>
                    <a:pt x="6350000" y="4926330"/>
                    <a:pt x="6350000" y="3175000"/>
                  </a:cubicBezTo>
                  <a:cubicBezTo>
                    <a:pt x="6350000" y="1424940"/>
                    <a:pt x="4926330" y="0"/>
                    <a:pt x="3175000" y="0"/>
                  </a:cubicBezTo>
                  <a:close/>
                  <a:moveTo>
                    <a:pt x="3175000" y="5833110"/>
                  </a:moveTo>
                  <a:cubicBezTo>
                    <a:pt x="1709420" y="5833110"/>
                    <a:pt x="516890" y="4640580"/>
                    <a:pt x="516890" y="3175000"/>
                  </a:cubicBezTo>
                  <a:cubicBezTo>
                    <a:pt x="516890" y="1709420"/>
                    <a:pt x="1709420" y="516890"/>
                    <a:pt x="3175000" y="516890"/>
                  </a:cubicBezTo>
                  <a:cubicBezTo>
                    <a:pt x="4640580" y="516890"/>
                    <a:pt x="5833110" y="1709420"/>
                    <a:pt x="5833110" y="3175000"/>
                  </a:cubicBezTo>
                  <a:cubicBezTo>
                    <a:pt x="5833110" y="4640580"/>
                    <a:pt x="4640580" y="5833110"/>
                    <a:pt x="3175000" y="5833110"/>
                  </a:cubicBezTo>
                  <a:close/>
                </a:path>
              </a:pathLst>
            </a:custGeom>
            <a:solidFill>
              <a:srgbClr val="002D6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4075373" y="1953063"/>
              <a:ext cx="580335" cy="580335"/>
            </a:xfrm>
            <a:custGeom>
              <a:avLst/>
              <a:gdLst/>
              <a:ahLst/>
              <a:cxnLst/>
              <a:rect l="l" t="t" r="r" b="b"/>
              <a:pathLst>
                <a:path w="580335" h="580335">
                  <a:moveTo>
                    <a:pt x="0" y="0"/>
                  </a:moveTo>
                  <a:lnTo>
                    <a:pt x="580335" y="0"/>
                  </a:lnTo>
                  <a:lnTo>
                    <a:pt x="580335" y="580335"/>
                  </a:lnTo>
                  <a:lnTo>
                    <a:pt x="0" y="5803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4093176" y="2846461"/>
              <a:ext cx="580075" cy="580335"/>
            </a:xfrm>
            <a:custGeom>
              <a:avLst/>
              <a:gdLst/>
              <a:ahLst/>
              <a:cxnLst/>
              <a:rect l="l" t="t" r="r" b="b"/>
              <a:pathLst>
                <a:path w="580075" h="580335">
                  <a:moveTo>
                    <a:pt x="0" y="0"/>
                  </a:moveTo>
                  <a:lnTo>
                    <a:pt x="580075" y="0"/>
                  </a:lnTo>
                  <a:lnTo>
                    <a:pt x="580075" y="580335"/>
                  </a:lnTo>
                  <a:lnTo>
                    <a:pt x="0" y="5803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4093176" y="1099612"/>
              <a:ext cx="580335" cy="580335"/>
            </a:xfrm>
            <a:custGeom>
              <a:avLst/>
              <a:gdLst/>
              <a:ahLst/>
              <a:cxnLst/>
              <a:rect l="l" t="t" r="r" b="b"/>
              <a:pathLst>
                <a:path w="580335" h="580335">
                  <a:moveTo>
                    <a:pt x="0" y="0"/>
                  </a:moveTo>
                  <a:lnTo>
                    <a:pt x="580335" y="0"/>
                  </a:lnTo>
                  <a:lnTo>
                    <a:pt x="580335" y="580335"/>
                  </a:lnTo>
                  <a:lnTo>
                    <a:pt x="0" y="5803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4806842" y="2789311"/>
              <a:ext cx="6309052" cy="6227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19"/>
                </a:lnSpc>
              </a:pPr>
              <a:r>
                <a:rPr lang="en-US" sz="2799" b="1" dirty="0" err="1">
                  <a:solidFill>
                    <a:srgbClr val="002D6B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www.brightmetrics.com</a:t>
              </a:r>
              <a:endParaRPr lang="en-US" sz="2799" b="1" dirty="0">
                <a:solidFill>
                  <a:srgbClr val="002D6B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4806842" y="1910675"/>
              <a:ext cx="6624534" cy="62367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3919"/>
                </a:lnSpc>
              </a:pPr>
              <a:r>
                <a:rPr lang="en-US" sz="2799" b="1" dirty="0" err="1">
                  <a:solidFill>
                    <a:srgbClr val="002D6B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bolson@brightmetrics.com</a:t>
              </a:r>
              <a:endParaRPr lang="en-US" sz="2799" b="1" dirty="0">
                <a:solidFill>
                  <a:srgbClr val="002D6B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4806842" y="1063114"/>
              <a:ext cx="6241524" cy="6227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19"/>
                </a:lnSpc>
              </a:pPr>
              <a:r>
                <a:rPr lang="en-US" sz="2799" b="1" dirty="0">
                  <a:solidFill>
                    <a:srgbClr val="002D6B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707-971-7216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4121880" y="150287"/>
              <a:ext cx="7809838" cy="6709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199"/>
                </a:lnSpc>
              </a:pPr>
              <a:r>
                <a:rPr lang="en-US" sz="2999" b="1" dirty="0">
                  <a:solidFill>
                    <a:srgbClr val="002D6B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Brian Olson</a:t>
              </a:r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1653576" y="1370954"/>
            <a:ext cx="6212459" cy="11080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319"/>
              </a:lnSpc>
            </a:pPr>
            <a:r>
              <a:rPr lang="en-US" sz="7869" spc="511">
                <a:solidFill>
                  <a:srgbClr val="002D6B"/>
                </a:solidFill>
                <a:latin typeface="Codec Pro ExtraBold"/>
                <a:ea typeface="Codec Pro ExtraBold"/>
                <a:cs typeface="Codec Pro ExtraBold"/>
                <a:sym typeface="Codec Pro ExtraBold"/>
              </a:rPr>
              <a:t>Thank You!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570467" y="7651708"/>
            <a:ext cx="8573533" cy="725234"/>
            <a:chOff x="0" y="0"/>
            <a:chExt cx="2046382" cy="173103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2046382" cy="173103"/>
            </a:xfrm>
            <a:custGeom>
              <a:avLst/>
              <a:gdLst/>
              <a:ahLst/>
              <a:cxnLst/>
              <a:rect l="l" t="t" r="r" b="b"/>
              <a:pathLst>
                <a:path w="2046382" h="173103">
                  <a:moveTo>
                    <a:pt x="16254" y="0"/>
                  </a:moveTo>
                  <a:lnTo>
                    <a:pt x="2030128" y="0"/>
                  </a:lnTo>
                  <a:cubicBezTo>
                    <a:pt x="2039105" y="0"/>
                    <a:pt x="2046382" y="7277"/>
                    <a:pt x="2046382" y="16254"/>
                  </a:cubicBezTo>
                  <a:lnTo>
                    <a:pt x="2046382" y="156849"/>
                  </a:lnTo>
                  <a:cubicBezTo>
                    <a:pt x="2046382" y="165826"/>
                    <a:pt x="2039105" y="173103"/>
                    <a:pt x="2030128" y="173103"/>
                  </a:cubicBezTo>
                  <a:lnTo>
                    <a:pt x="16254" y="173103"/>
                  </a:lnTo>
                  <a:cubicBezTo>
                    <a:pt x="7277" y="173103"/>
                    <a:pt x="0" y="165826"/>
                    <a:pt x="0" y="156849"/>
                  </a:cubicBezTo>
                  <a:lnTo>
                    <a:pt x="0" y="16254"/>
                  </a:lnTo>
                  <a:cubicBezTo>
                    <a:pt x="0" y="7277"/>
                    <a:pt x="7277" y="0"/>
                    <a:pt x="16254" y="0"/>
                  </a:cubicBezTo>
                  <a:close/>
                </a:path>
              </a:pathLst>
            </a:custGeom>
            <a:solidFill>
              <a:srgbClr val="6BC32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19050"/>
              <a:ext cx="2046382" cy="192153"/>
            </a:xfrm>
            <a:prstGeom prst="rect">
              <a:avLst/>
            </a:prstGeom>
          </p:spPr>
          <p:txBody>
            <a:bodyPr lIns="56055" tIns="56055" rIns="56055" bIns="56055" rtlCol="0" anchor="ctr"/>
            <a:lstStyle/>
            <a:p>
              <a:pPr algn="ctr">
                <a:lnSpc>
                  <a:spcPts val="3120"/>
                </a:lnSpc>
              </a:pPr>
              <a:r>
                <a:rPr lang="en-US" sz="2400" b="1" u="sng" dirty="0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  <a:hlinkClick r:id="rId17" tooltip="https://appfoundry.genesys.com/filter/genesyscloud/listing/3c574f79-d2c1-42d5-a479-e6459c449749?utm_campaign=Content%20Marketing&amp;utm_source=BM_webinars&amp;utm_medium=presentation_slide&amp;utm_term=genesys_appfoundry&amp;utm_content=QA_evaluation_reporting"/>
                </a:rPr>
                <a:t>Try a 21-Day Free Trial (Installs in just 10 minutes!)</a:t>
              </a:r>
            </a:p>
          </p:txBody>
        </p:sp>
      </p:grpSp>
      <p:pic>
        <p:nvPicPr>
          <p:cNvPr id="30" name="Picture 29" descr="A person smiling for a picture&#10;&#10;AI-generated content may be incorrect.">
            <a:extLst>
              <a:ext uri="{FF2B5EF4-FFF2-40B4-BE49-F238E27FC236}">
                <a16:creationId xmlns:a16="http://schemas.microsoft.com/office/drawing/2014/main" id="{9846859D-1B91-EF75-040C-7A1264E5CE3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924300"/>
            <a:ext cx="2410231" cy="2421988"/>
          </a:xfrm>
          <a:prstGeom prst="ellipse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1391C0E3C86844A6CECC2066550F34" ma:contentTypeVersion="17" ma:contentTypeDescription="Create a new document." ma:contentTypeScope="" ma:versionID="0bbaac0b947aa70f65f91682f7ca29f5">
  <xsd:schema xmlns:xsd="http://www.w3.org/2001/XMLSchema" xmlns:xs="http://www.w3.org/2001/XMLSchema" xmlns:p="http://schemas.microsoft.com/office/2006/metadata/properties" xmlns:ns2="c07b3eee-490e-41d0-8732-24d4dc4d491d" xmlns:ns3="9f2ca772-2560-4c7b-95a3-79945b2e1066" targetNamespace="http://schemas.microsoft.com/office/2006/metadata/properties" ma:root="true" ma:fieldsID="6fdf6f8a963f16e4429bb9e026a4426c" ns2:_="" ns3:_="">
    <xsd:import namespace="c07b3eee-490e-41d0-8732-24d4dc4d491d"/>
    <xsd:import namespace="9f2ca772-2560-4c7b-95a3-79945b2e106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astUpdated" minOccurs="0"/>
                <xsd:element ref="ns3:SharedWithUsers" minOccurs="0"/>
                <xsd:element ref="ns3:SharedWithDetails" minOccurs="0"/>
                <xsd:element ref="ns2:Veritcal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7b3eee-490e-41d0-8732-24d4dc4d49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astUpdated" ma:index="16" nillable="true" ma:displayName="Last Updated" ma:format="DateOnly" ma:internalName="LastUpdated">
      <xsd:simpleType>
        <xsd:restriction base="dms:DateTime"/>
      </xsd:simpleType>
    </xsd:element>
    <xsd:element name="Veritcal" ma:index="19" nillable="true" ma:displayName="Veritcal" ma:format="Dropdown" ma:internalName="Veritcal">
      <xsd:simpleType>
        <xsd:restriction base="dms:Text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75addf2e-baa3-49b5-a9f8-939dc359614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2ca772-2560-4c7b-95a3-79945b2e106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e857d74-a3cb-4603-9bd1-516ba9bdd2ee}" ma:internalName="TaxCatchAll" ma:showField="CatchAllData" ma:web="9f2ca772-2560-4c7b-95a3-79945b2e106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f2ca772-2560-4c7b-95a3-79945b2e1066" xsi:nil="true"/>
    <LastUpdated xmlns="c07b3eee-490e-41d0-8732-24d4dc4d491d" xsi:nil="true"/>
    <lcf76f155ced4ddcb4097134ff3c332f xmlns="c07b3eee-490e-41d0-8732-24d4dc4d491d">
      <Terms xmlns="http://schemas.microsoft.com/office/infopath/2007/PartnerControls"/>
    </lcf76f155ced4ddcb4097134ff3c332f>
    <Veritcal xmlns="c07b3eee-490e-41d0-8732-24d4dc4d491d" xsi:nil="true"/>
  </documentManagement>
</p:properties>
</file>

<file path=customXml/itemProps1.xml><?xml version="1.0" encoding="utf-8"?>
<ds:datastoreItem xmlns:ds="http://schemas.openxmlformats.org/officeDocument/2006/customXml" ds:itemID="{87B7928B-E0E9-46A1-8C36-8D8870C47041}"/>
</file>

<file path=customXml/itemProps2.xml><?xml version="1.0" encoding="utf-8"?>
<ds:datastoreItem xmlns:ds="http://schemas.openxmlformats.org/officeDocument/2006/customXml" ds:itemID="{8341C5F0-8BDB-458E-BEB8-B630E49243A7}"/>
</file>

<file path=customXml/itemProps3.xml><?xml version="1.0" encoding="utf-8"?>
<ds:datastoreItem xmlns:ds="http://schemas.openxmlformats.org/officeDocument/2006/customXml" ds:itemID="{B18C45CD-1CD3-4E80-99AB-DC861BF6DD5B}"/>
</file>

<file path=docProps/app.xml><?xml version="1.0" encoding="utf-8"?>
<Properties xmlns="http://schemas.openxmlformats.org/officeDocument/2006/extended-properties" xmlns:vt="http://schemas.openxmlformats.org/officeDocument/2006/docPropsVTypes">
  <TotalTime>4580</TotalTime>
  <Words>288</Words>
  <Application>Microsoft Macintosh PowerPoint</Application>
  <PresentationFormat>Custom</PresentationFormat>
  <Paragraphs>62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Open Sans</vt:lpstr>
      <vt:lpstr>Calibri</vt:lpstr>
      <vt:lpstr>Brightmetrics Bold</vt:lpstr>
      <vt:lpstr>Open Sans Bold</vt:lpstr>
      <vt:lpstr>Avenir</vt:lpstr>
      <vt:lpstr>Codec Pro ExtraBold</vt:lpstr>
      <vt:lpstr>Aptos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Webinar Intro/Outro Slides _Peter</dc:title>
  <cp:lastModifiedBy>Brian Olson</cp:lastModifiedBy>
  <cp:revision>10</cp:revision>
  <dcterms:created xsi:type="dcterms:W3CDTF">2006-08-16T00:00:00Z</dcterms:created>
  <dcterms:modified xsi:type="dcterms:W3CDTF">2025-08-28T19:50:40Z</dcterms:modified>
  <dc:identifier>DAGWYS5fiWg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0x010100D31391C0E3C86844A6CECC2066550F34</vt:lpwstr>
  </property>
</Properties>
</file>