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081" r:id="rId6"/>
    <p:sldMasterId id="2147487101" r:id="rId7"/>
    <p:sldMasterId id="2147487127" r:id="rId8"/>
  </p:sldMasterIdLst>
  <p:notesMasterIdLst>
    <p:notesMasterId r:id="rId24"/>
  </p:notesMasterIdLst>
  <p:handoutMasterIdLst>
    <p:handoutMasterId r:id="rId25"/>
  </p:handoutMasterIdLst>
  <p:sldIdLst>
    <p:sldId id="256" r:id="rId9"/>
    <p:sldId id="2147483510" r:id="rId10"/>
    <p:sldId id="2147483544" r:id="rId11"/>
    <p:sldId id="2147308535" r:id="rId12"/>
    <p:sldId id="2147482782" r:id="rId13"/>
    <p:sldId id="2147482834" r:id="rId14"/>
    <p:sldId id="2147483076" r:id="rId15"/>
    <p:sldId id="2147483005" r:id="rId16"/>
    <p:sldId id="2147483011" r:id="rId17"/>
    <p:sldId id="2147308521" r:id="rId18"/>
    <p:sldId id="3303" r:id="rId19"/>
    <p:sldId id="2147482814" r:id="rId20"/>
    <p:sldId id="2147483047" r:id="rId21"/>
    <p:sldId id="2147376991" r:id="rId22"/>
    <p:sldId id="2147483024" r:id="rId23"/>
  </p:sldIdLst>
  <p:sldSz cx="12192000" cy="6858000"/>
  <p:notesSz cx="7004050" cy="929005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984" userDrawn="1">
          <p15:clr>
            <a:srgbClr val="A4A3A4"/>
          </p15:clr>
        </p15:guide>
        <p15:guide id="3" orient="horz" pos="432" userDrawn="1">
          <p15:clr>
            <a:srgbClr val="A4A3A4"/>
          </p15:clr>
        </p15:guide>
        <p15:guide id="4" orient="horz" pos="792" userDrawn="1">
          <p15:clr>
            <a:srgbClr val="A4A3A4"/>
          </p15:clr>
        </p15:guide>
        <p15:guide id="5" pos="384" userDrawn="1">
          <p15:clr>
            <a:srgbClr val="A4A3A4"/>
          </p15:clr>
        </p15:guide>
        <p15:guide id="6" orient="horz" pos="3528" userDrawn="1">
          <p15:clr>
            <a:srgbClr val="A4A3A4"/>
          </p15:clr>
        </p15:guide>
        <p15:guide id="7" pos="7224" userDrawn="1">
          <p15:clr>
            <a:srgbClr val="A4A3A4"/>
          </p15:clr>
        </p15:guide>
        <p15:guide id="8" orient="horz" pos="888" userDrawn="1">
          <p15:clr>
            <a:srgbClr val="A4A3A4"/>
          </p15:clr>
        </p15:guide>
        <p15:guide id="9" orient="horz" pos="1104" userDrawn="1">
          <p15:clr>
            <a:srgbClr val="A4A3A4"/>
          </p15:clr>
        </p15:guide>
        <p15:guide id="10" pos="3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01B80E-7F64-55D0-F545-6B27848BB9D6}" name="Kurt Kruger" initials="KK" userId="S::kurt.kruger@mitel.com::a1f2356c-9c5d-405e-8815-95ffbd1dc64f" providerId="AD"/>
  <p188:author id="{EE9E1510-4690-E29C-8F78-C5E828781633}" name="Tim Thaxter" initials="" userId="S::tim.thaxter@mitel.com::8673dc23-1dfd-407d-a08f-906141d38169" providerId="AD"/>
  <p188:author id="{A8F9D314-640B-1F92-9611-102A13FD951F}" name="Meloni Lemoine" initials="ML" userId="S::meloni.lemoine@mitel.com::bdda2df1-518f-48e0-96b5-7f9eed2e3b8b" providerId="AD"/>
  <p188:author id="{33EE131E-6FB6-B77B-3332-6451FD200DF3}" name="Lillian Neitzel" initials="LN" userId="S::lillian.neitzel@mitel.com::4cd745dc-0602-454d-a1a1-704396a546dc" providerId="AD"/>
  <p188:author id="{4C417920-AEF1-3DE4-1A81-D6D3C82932CC}" name="Paul Ginn" initials="PG" userId="S::Paul.Ginn@mitel.com::b811a027-92d5-4acb-8436-049051c2ba5b" providerId="AD"/>
  <p188:author id="{39A12524-6A26-4682-F2D2-BD0F01ED937F}" name="Phillip Green" initials="PG" userId="S::phillip.green@mitel.com::1775c756-4582-4127-bd38-2bcb8d36fb5c" providerId="AD"/>
  <p188:author id="{CEDDA324-0C2C-7BBB-BCBB-80EFBB1E472D}" name="Martin Bitzinger" initials="MB" userId="S::martin.bitzinger@mitel.com::1fb63f67-c4bc-489a-877d-08e2d609c0df" providerId="AD"/>
  <p188:author id="{5B2BEF2D-45F3-8FD3-7736-A2F9B612EF24}" name="Sarah Morgan" initials="SM" userId="S::sarah.morgan@mitel.com::1cb44d95-6569-4fb9-9684-7f13e0913dc7" providerId="AD"/>
  <p188:author id="{77588C2F-7271-F39B-0C9D-4656D8CB4F4F}" name="Jeroen Borsboom" initials="JB" userId="S::jeroen.borsboom@mitel.com::3efaac06-22e1-45f5-a63b-f56c1daca010" providerId="AD"/>
  <p188:author id="{9ABFAF49-9734-4AE6-87F0-239290C9A02A}" name="Aaron Hastings" initials="AH" userId="S::aaron.hastings@mitel.com::042e146e-024b-4207-aa24-151bbe679eb1" providerId="AD"/>
  <p188:author id="{F54E6D5F-7BCE-B8B6-2E81-1FDFC2EFDD39}" name="Andrew Powell" initials="AP" userId="S::andy.powell@mitel.com::c0ae98b1-110a-431e-92e0-8609b04a6b46" providerId="AD"/>
  <p188:author id="{C2B0A867-665F-2585-2F8F-931DC39E0D58}" name="Okechukwu Ononiwu" initials="OO" userId="S::okeys.ononiwu@mitel.com::f9cc23d0-5df1-4480-b236-912c99440e1e" providerId="AD"/>
  <p188:author id="{ED39AD67-FD34-DE83-EB44-C2682597FF9A}" name="Eric Hanson" initials="" userId="S::eric.hanson@mitel.com::be5a2453-0266-4621-af8c-d62155556a34" providerId="AD"/>
  <p188:author id="{5EB9A681-5888-F2AB-5807-2AF6145E74B6}" name="Kelly Peterson" initials="KP" userId="S::kelly.peterson@mitel.com::98dbea7b-90aa-4923-a9a3-4cdcdab75a75" providerId="AD"/>
  <p188:author id="{77C4C886-13D1-BEA3-1A35-7947BA01B01A}" name="Javier Garcia-Plata" initials="JGP" userId="S::javier.garcia-plata@mitel.com::fc9f4b46-43a2-41eb-8208-6556617d10b1" providerId="AD"/>
  <p188:author id="{26CE819C-E3B8-3BAB-34F0-4E265949A071}" name="George Despinic" initials="GD" userId="S::george.despinic@mitel.com::f9393aa2-d5ba-44d8-91d3-df39aa6ded77" providerId="AD"/>
  <p188:author id="{73997D9E-07CC-4A66-C953-5A5761D1ED77}" name="Cedric Loiseau" initials="CL" userId="S::cedric.loiseau@mitel.com::3ebbb65c-5336-4e0e-9b74-594a0974fac2" providerId="AD"/>
  <p188:author id="{2741A69F-EA9E-85EA-AB8C-1EE2AD1CB72E}" name="Nazia Förster" initials="" userId="S::nazia.forster@mitel.com::cf64e27b-4d75-4f64-b6ca-124e6a1cc772" providerId="AD"/>
  <p188:author id="{C858A6A8-75D7-DB84-199C-948DBA90D528}" name="Mats Perjons" initials="MP" userId="S::mats.perjons@mitel.com::26e3c75b-eeea-4198-8404-4a91ab59f5b5" providerId="AD"/>
  <p188:author id="{EE7D15AA-8EA6-C5E1-B26F-9A5C4307D78A}" name="Keith Furnish" initials="" userId="S::keith.furnish@mitel.com::03ad4436-1bc9-4aad-b0ee-060ec21485e0" providerId="AD"/>
  <p188:author id="{7706FFB7-F155-6A68-1428-25432C696676}" name="Reza Kamran" initials="RK" userId="S::reza.kamran@mitel.com::6267d58f-b0df-4b9a-85bd-a2eecaded507" providerId="AD"/>
  <p188:author id="{7F700BC2-2113-D6A3-22FE-42B2AED61B55}" name="Fiona Hills" initials="FH" userId="S::fiona.hills@mitel.com::6a875ecf-771d-42e7-87a2-d401697c2e55" providerId="AD"/>
  <p188:author id="{C57A7AC3-C955-A686-1470-5987CF22D6F0}" name="Tom Wenneson" initials="TW" userId="S::tom.wenneson@mitel.com::2e27fdb1-b4ec-47f4-b9da-cbb13b652df3" providerId="AD"/>
  <p188:author id="{C5913ACA-0193-44CB-1A5A-C79A5A47DD5A}" name="Karen Smith" initials="KS" userId="S::karen.smith@mitel.com::6aca8289-4037-42c6-814f-6c406c567b27" providerId="AD"/>
  <p188:author id="{66F668CA-B78D-A1D1-DE6F-DAD66DF067F7}" name="Matti Borg" initials="MB" userId="S::matti.borg@mitel.com::99ec800f-5777-4a4e-84f7-361a8dac3a56" providerId="AD"/>
  <p188:author id="{761D2FCD-CD4B-5D16-C319-3F5AC888453E}" name="Jeffrey Engle" initials="JE" userId="S::jeff.engle@mitel.com::3a16f077-a922-4f8c-99ec-fd6a6fd20809" providerId="AD"/>
  <p188:author id="{5D9CA3DB-82BA-2520-F3BE-837D8B92DE53}" name="Cori Hartje" initials="CH" userId="S::cori.hartje@mitel.com::14a0fcd9-9e55-4984-a26f-195979365759" providerId="AD"/>
  <p188:author id="{043102DC-D89B-4E3E-0F86-8F3179A47D6C}" name="David Benson" initials="DB" userId="S::david.benson@mitel.com::b93d60e5-84bb-4171-af34-caec7409f92d" providerId="AD"/>
  <p188:author id="{8BD74BE3-90D3-A407-804E-3D8882CF0405}" name="Robert Peters" initials="RP" userId="S::robert.peters@mitel.com::b30c21ab-4c8d-4f1b-ae36-2e162d6c9c70" providerId="AD"/>
  <p188:author id="{61E428E9-B8B3-F901-F575-ADBCFF177B60}" name="Hal Werner III" initials="HI" userId="S::hal.werner@mitel.com::a72e1483-778f-4e8d-aa5c-5e777b27837a" providerId="AD"/>
  <p188:author id="{8F0FCFF1-8105-4F97-F71C-B4B036046511}" name="Leigh Thomas" initials="LT" userId="S::leigh.thomas@mitel.com::77c1d188-060b-43ee-983f-46fbfb9f823b" providerId="AD"/>
  <p188:author id="{B9C5D3F7-2F90-2068-FCF8-7E681F32CD6E}" name="April Miller" initials="AM" userId="S::april.miller@mitel.com::a1a23981-8689-4425-8570-400bcce8496f" providerId="AD"/>
  <p188:author id="{5E1628F8-388C-36A7-6EF9-26127DB20279}" name="Kasey Grant" initials="KG" userId="S::kasey.grant@mitel.com::0497627d-0176-40a4-b074-422188d21e85" providerId="AD"/>
  <p188:author id="{BE5CE4FC-6016-9E78-4748-910B3A760E14}" name="Wendy Smith" initials="WS" userId="S::wendy.smith@mitel.com::f2cd59a5-cae6-43c7-ae8d-55d8485d88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B3C3C"/>
    <a:srgbClr val="C3E4FF"/>
    <a:srgbClr val="000000"/>
    <a:srgbClr val="FFFFFF"/>
    <a:srgbClr val="AF7901"/>
    <a:srgbClr val="FF7900"/>
    <a:srgbClr val="0070C0"/>
    <a:srgbClr val="213C6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A0692-55ED-457F-A1D6-E5550DE659E7}" v="5" dt="2025-09-16T14:25:35.616"/>
    <p1510:client id="{820CC02A-6D99-4BFD-9E45-54777C3CF2A2}" v="5" dt="2025-09-16T15:37:50.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05" autoAdjust="0"/>
  </p:normalViewPr>
  <p:slideViewPr>
    <p:cSldViewPr snapToGrid="0">
      <p:cViewPr varScale="1">
        <p:scale>
          <a:sx n="106" d="100"/>
          <a:sy n="106" d="100"/>
        </p:scale>
        <p:origin x="756" y="108"/>
      </p:cViewPr>
      <p:guideLst>
        <p:guide pos="3984"/>
        <p:guide orient="horz" pos="432"/>
        <p:guide orient="horz" pos="792"/>
        <p:guide pos="384"/>
        <p:guide orient="horz" pos="3528"/>
        <p:guide pos="7224"/>
        <p:guide orient="horz" pos="888"/>
        <p:guide orient="horz" pos="1104"/>
        <p:guide pos="3192"/>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32" Type="http://schemas.microsoft.com/office/2018/10/relationships/authors" Target="authors.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30" Type="http://schemas.openxmlformats.org/officeDocument/2006/relationships/tableStyles" Target="tableStyles.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BF-DB4A-A6C4-0E3AEE4AEA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BF-DB4A-A6C4-0E3AEE4AEA0B}"/>
              </c:ext>
            </c:extLst>
          </c:dPt>
          <c:cat>
            <c:numRef>
              <c:f>Sheet1!$A$2:$A$3</c:f>
              <c:numCache>
                <c:formatCode>General</c:formatCode>
                <c:ptCount val="2"/>
              </c:numCache>
            </c:numRef>
          </c:cat>
          <c:val>
            <c:numRef>
              <c:f>Sheet1!$B$2:$B$3</c:f>
              <c:numCache>
                <c:formatCode>0%</c:formatCode>
                <c:ptCount val="2"/>
                <c:pt idx="0">
                  <c:v>0.33</c:v>
                </c:pt>
                <c:pt idx="1">
                  <c:v>0.67</c:v>
                </c:pt>
              </c:numCache>
            </c:numRef>
          </c:val>
          <c:extLst>
            <c:ext xmlns:c16="http://schemas.microsoft.com/office/drawing/2014/chart" uri="{C3380CC4-5D6E-409C-BE32-E72D297353CC}">
              <c16:uniqueId val="{00000004-28BF-DB4A-A6C4-0E3AEE4AEA0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20D3D6-3852-8D4C-B8A9-FADFE2865587}"/>
              </a:ext>
            </a:extLst>
          </p:cNvPr>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a:extLst>
              <a:ext uri="{FF2B5EF4-FFF2-40B4-BE49-F238E27FC236}">
                <a16:creationId xmlns:a16="http://schemas.microsoft.com/office/drawing/2014/main" id="{516D95EC-CE5E-F949-8030-B0C9D3E634C6}"/>
              </a:ext>
            </a:extLst>
          </p:cNvPr>
          <p:cNvSpPr>
            <a:spLocks noGrp="1"/>
          </p:cNvSpPr>
          <p:nvPr>
            <p:ph type="dt" sz="quarter" idx="1"/>
          </p:nvPr>
        </p:nvSpPr>
        <p:spPr>
          <a:xfrm>
            <a:off x="3967341" y="0"/>
            <a:ext cx="3035088" cy="466116"/>
          </a:xfrm>
          <a:prstGeom prst="rect">
            <a:avLst/>
          </a:prstGeom>
        </p:spPr>
        <p:txBody>
          <a:bodyPr vert="horz" lIns="93104" tIns="46552" rIns="93104" bIns="46552" rtlCol="0"/>
          <a:lstStyle>
            <a:lvl1pPr algn="r">
              <a:defRPr sz="1200"/>
            </a:lvl1pPr>
          </a:lstStyle>
          <a:p>
            <a:fld id="{17276824-3D89-4749-A916-8DAD8646C465}" type="datetimeFigureOut">
              <a:rPr lang="en-US" smtClean="0"/>
              <a:t>9/16/2025</a:t>
            </a:fld>
            <a:endParaRPr lang="en-US"/>
          </a:p>
        </p:txBody>
      </p:sp>
      <p:sp>
        <p:nvSpPr>
          <p:cNvPr id="4" name="Footer Placeholder 3">
            <a:extLst>
              <a:ext uri="{FF2B5EF4-FFF2-40B4-BE49-F238E27FC236}">
                <a16:creationId xmlns:a16="http://schemas.microsoft.com/office/drawing/2014/main" id="{5CD7D3FC-C7BE-E14C-809E-93D74DCD9E70}"/>
              </a:ext>
            </a:extLst>
          </p:cNvPr>
          <p:cNvSpPr>
            <a:spLocks noGrp="1"/>
          </p:cNvSpPr>
          <p:nvPr>
            <p:ph type="ftr" sz="quarter" idx="2"/>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488B8A-1D70-C647-AED3-B1AA160ED921}"/>
              </a:ext>
            </a:extLst>
          </p:cNvPr>
          <p:cNvSpPr>
            <a:spLocks noGrp="1"/>
          </p:cNvSpPr>
          <p:nvPr>
            <p:ph type="sldNum" sz="quarter" idx="3"/>
          </p:nvPr>
        </p:nvSpPr>
        <p:spPr>
          <a:xfrm>
            <a:off x="3967341" y="8823936"/>
            <a:ext cx="3035088" cy="466115"/>
          </a:xfrm>
          <a:prstGeom prst="rect">
            <a:avLst/>
          </a:prstGeom>
        </p:spPr>
        <p:txBody>
          <a:bodyPr vert="horz" lIns="93104" tIns="46552" rIns="93104" bIns="46552" rtlCol="0" anchor="b"/>
          <a:lstStyle>
            <a:lvl1pPr algn="r">
              <a:defRPr sz="1200"/>
            </a:lvl1pPr>
          </a:lstStyle>
          <a:p>
            <a:fld id="{CD27AFD6-3CE2-A048-AC16-388AEA71FEB3}" type="slidenum">
              <a:rPr lang="en-US" smtClean="0"/>
              <a:t>‹#›</a:t>
            </a:fld>
            <a:endParaRPr lang="en-US"/>
          </a:p>
        </p:txBody>
      </p:sp>
    </p:spTree>
    <p:extLst>
      <p:ext uri="{BB962C8B-B14F-4D97-AF65-F5344CB8AC3E}">
        <p14:creationId xmlns:p14="http://schemas.microsoft.com/office/powerpoint/2010/main" val="837246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486D9D2E-56DB-4CB7-9E3F-7359E1D3E7C0}" type="datetimeFigureOut">
              <a:rPr lang="en-US" smtClean="0"/>
              <a:t>9/16/2025</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algn="l"/>
            <a:r>
              <a:rPr lang="en-US" sz="1200" kern="600" spc="0">
                <a:solidFill>
                  <a:schemeClr val="accent6"/>
                </a:solidFill>
              </a:rPr>
              <a:t>© 2018 Mitel. Proprietary and Conﬁdential.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9AC34391-AA7D-4F2F-9DE5-025EA46B8573}" type="slidenum">
              <a:rPr lang="en-US" smtClean="0"/>
              <a:t>‹#›</a:t>
            </a:fld>
            <a:endParaRPr lang="en-US"/>
          </a:p>
        </p:txBody>
      </p:sp>
    </p:spTree>
    <p:extLst>
      <p:ext uri="{BB962C8B-B14F-4D97-AF65-F5344CB8AC3E}">
        <p14:creationId xmlns:p14="http://schemas.microsoft.com/office/powerpoint/2010/main" val="394069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i="1" dirty="0">
              <a:cs typeface="Calibri"/>
            </a:endParaRPr>
          </a:p>
          <a:p>
            <a:pPr algn="l"/>
            <a:endParaRPr lang="en-US" i="1" dirty="0">
              <a:cs typeface="Calibri"/>
            </a:endParaRPr>
          </a:p>
          <a:p>
            <a:pPr algn="l"/>
            <a:endParaRPr lang="en-US" i="1" dirty="0">
              <a:cs typeface="Calibri"/>
            </a:endParaRPr>
          </a:p>
          <a:p>
            <a:pPr algn="l"/>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31500" rtl="0" eaLnBrk="1" fontAlgn="base" latinLnBrk="0" hangingPunct="1">
              <a:lnSpc>
                <a:spcPct val="100000"/>
              </a:lnSpc>
              <a:spcBef>
                <a:spcPct val="0"/>
              </a:spcBef>
              <a:spcAft>
                <a:spcPct val="0"/>
              </a:spcAft>
              <a:buClrTx/>
              <a:buSzTx/>
              <a:buFontTx/>
              <a:buNone/>
              <a:tabLst/>
              <a:defRPr/>
            </a:pPr>
            <a:fld id="{B2B18790-0D4B-478C-90DE-F539CF5B3D02}" type="slidenum">
              <a:rPr kumimoji="0" lang="en-US" sz="1300" b="0" i="0" u="none" strike="noStrike" kern="1200" cap="none" spc="0" normalizeH="0" baseline="0" noProof="0">
                <a:ln>
                  <a:noFill/>
                </a:ln>
                <a:solidFill>
                  <a:srgbClr val="000000"/>
                </a:solidFill>
                <a:effectLst/>
                <a:uLnTx/>
                <a:uFillTx/>
                <a:latin typeface="Arial" charset="0"/>
                <a:ea typeface="Geneva" charset="0"/>
                <a:cs typeface="+mn-cs"/>
              </a:rPr>
              <a:pPr marL="0" marR="0" lvl="0" indent="0" algn="r" defTabSz="9315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Arial" charset="0"/>
              <a:ea typeface="Geneva" charset="0"/>
              <a:cs typeface="+mn-cs"/>
            </a:endParaRPr>
          </a:p>
        </p:txBody>
      </p:sp>
    </p:spTree>
    <p:extLst>
      <p:ext uri="{BB962C8B-B14F-4D97-AF65-F5344CB8AC3E}">
        <p14:creationId xmlns:p14="http://schemas.microsoft.com/office/powerpoint/2010/main" val="3483779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presents</a:t>
            </a:r>
          </a:p>
        </p:txBody>
      </p:sp>
      <p:sp>
        <p:nvSpPr>
          <p:cNvPr id="4" name="Slide Number Placeholder 3"/>
          <p:cNvSpPr>
            <a:spLocks noGrp="1"/>
          </p:cNvSpPr>
          <p:nvPr>
            <p:ph type="sldNum" sz="quarter" idx="5"/>
          </p:nvPr>
        </p:nvSpPr>
        <p:spPr/>
        <p:txBody>
          <a:bodyPr/>
          <a:lstStyle/>
          <a:p>
            <a:fld id="{C9C5C098-3BA9-4DF7-92C7-A05A556A016E}" type="slidenum">
              <a:rPr lang="en-US" smtClean="0"/>
              <a:t>12</a:t>
            </a:fld>
            <a:endParaRPr lang="en-US"/>
          </a:p>
        </p:txBody>
      </p:sp>
    </p:spTree>
    <p:extLst>
      <p:ext uri="{BB962C8B-B14F-4D97-AF65-F5344CB8AC3E}">
        <p14:creationId xmlns:p14="http://schemas.microsoft.com/office/powerpoint/2010/main" val="1481858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presents</a:t>
            </a: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13</a:t>
            </a:fld>
            <a:endParaRPr lang="en-US"/>
          </a:p>
        </p:txBody>
      </p:sp>
    </p:spTree>
    <p:extLst>
      <p:ext uri="{BB962C8B-B14F-4D97-AF65-F5344CB8AC3E}">
        <p14:creationId xmlns:p14="http://schemas.microsoft.com/office/powerpoint/2010/main" val="133166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presents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Over the last few years BI tools have become more prevalent to handle the need for more customized reporting.  However, not all companies have BI experts.  MiCCB has an open API access to the Consolidated Reporting data tables so you can create your own reports and dashboards using common BI tools.  We have also created a template for Queue and Queue Group statistics to get you started.  This template is available as part of the MiCCB software and on </a:t>
            </a:r>
            <a:r>
              <a:rPr lang="en-US" err="1"/>
              <a:t>Github</a:t>
            </a:r>
            <a:r>
              <a:rPr lang="en-US"/>
              <a:t> where you can see other integrations from your peers.</a:t>
            </a:r>
          </a:p>
          <a:p>
            <a:endParaRPr lang="en-US"/>
          </a:p>
        </p:txBody>
      </p:sp>
      <p:sp>
        <p:nvSpPr>
          <p:cNvPr id="4" name="Slide Number Placeholder 3"/>
          <p:cNvSpPr>
            <a:spLocks noGrp="1"/>
          </p:cNvSpPr>
          <p:nvPr>
            <p:ph type="sldNum" sz="quarter" idx="5"/>
          </p:nvPr>
        </p:nvSpPr>
        <p:spPr/>
        <p:txBody>
          <a:bodyPr/>
          <a:lstStyle/>
          <a:p>
            <a:pPr defTabSz="888980" fontAlgn="auto">
              <a:spcBef>
                <a:spcPts val="0"/>
              </a:spcBef>
              <a:spcAft>
                <a:spcPts val="0"/>
              </a:spcAft>
              <a:defRPr/>
            </a:pPr>
            <a:fld id="{9AC34391-AA7D-4F2F-9DE5-025EA46B8573}" type="slidenum">
              <a:rPr lang="en-US" sz="1200">
                <a:solidFill>
                  <a:prstClr val="black"/>
                </a:solidFill>
                <a:latin typeface="Calibri" panose="020F0502020204030204"/>
                <a:ea typeface="+mn-ea"/>
                <a:cs typeface="+mn-cs"/>
              </a:rPr>
              <a:pPr defTabSz="888980" fontAlgn="auto">
                <a:spcBef>
                  <a:spcPts val="0"/>
                </a:spcBef>
                <a:spcAft>
                  <a:spcPts val="0"/>
                </a:spcAft>
                <a:defRPr/>
              </a:pPr>
              <a:t>14</a:t>
            </a:fld>
            <a:endParaRPr lang="en-US" sz="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74994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Kory does the demo</a:t>
            </a:r>
          </a:p>
        </p:txBody>
      </p:sp>
      <p:sp>
        <p:nvSpPr>
          <p:cNvPr id="4" name="Slide Number Placeholder 3"/>
          <p:cNvSpPr>
            <a:spLocks noGrp="1"/>
          </p:cNvSpPr>
          <p:nvPr>
            <p:ph type="sldNum" sz="quarter" idx="5"/>
          </p:nvPr>
        </p:nvSpPr>
        <p:spPr/>
        <p:txBody>
          <a:bodyPr/>
          <a:lstStyle/>
          <a:p>
            <a:fld id="{9AC34391-AA7D-4F2F-9DE5-025EA46B8573}" type="slidenum">
              <a:rPr lang="en-US" smtClean="0"/>
              <a:t>15</a:t>
            </a:fld>
            <a:endParaRPr lang="en-US"/>
          </a:p>
        </p:txBody>
      </p:sp>
    </p:spTree>
    <p:extLst>
      <p:ext uri="{BB962C8B-B14F-4D97-AF65-F5344CB8AC3E}">
        <p14:creationId xmlns:p14="http://schemas.microsoft.com/office/powerpoint/2010/main" val="66623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Flexibility and choice </a:t>
            </a:r>
          </a:p>
          <a:p>
            <a:pPr rtl="0" fontAlgn="base"/>
            <a:r>
              <a:rPr lang="en-US" sz="1200" b="0" i="0" u="none" strike="noStrike" kern="1200" dirty="0">
                <a:solidFill>
                  <a:schemeClr val="tx1"/>
                </a:solidFill>
                <a:effectLst/>
                <a:latin typeface="+mn-lt"/>
                <a:ea typeface="+mn-ea"/>
                <a:cs typeface="+mn-cs"/>
              </a:rPr>
              <a:t>A reliable, flagship Mitel product delivering world-class and flexible communications solutions for mid-market businesses</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Future proofing: Clear path to the cloud and opportunity to modernize, giving the customer a choice to migrate at their pace when they want</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Deployment flexibility: MiVoice Business delivers multiple deployment options ideally placed to fit unique customer technology strategy, including on-site, Hybrid, private or public cloud powered by AWS and Microsoft Azure</a:t>
            </a:r>
            <a:r>
              <a:rPr lang="en-US" sz="1200" b="0" i="0" kern="1200" dirty="0">
                <a:solidFill>
                  <a:schemeClr val="tx1"/>
                </a:solidFill>
                <a:effectLst/>
                <a:latin typeface="+mn-lt"/>
                <a:ea typeface="+mn-ea"/>
                <a:cs typeface="+mn-cs"/>
              </a:rPr>
              <a: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Stay up-to-date with the latest </a:t>
            </a:r>
            <a:r>
              <a:rPr lang="en-US" sz="1200" b="1" i="0" u="sng" kern="1200" dirty="0">
                <a:solidFill>
                  <a:schemeClr val="tx1"/>
                </a:solidFill>
                <a:effectLst/>
                <a:latin typeface="+mn-lt"/>
                <a:ea typeface="+mn-ea"/>
                <a:cs typeface="+mn-cs"/>
              </a:rPr>
              <a:t>security</a:t>
            </a:r>
            <a:r>
              <a:rPr lang="en-US" sz="1200" b="0" i="0" u="none" strike="noStrike" kern="1200" dirty="0">
                <a:solidFill>
                  <a:schemeClr val="tx1"/>
                </a:solidFill>
                <a:effectLst/>
                <a:latin typeface="+mn-lt"/>
                <a:ea typeface="+mn-ea"/>
                <a:cs typeface="+mn-cs"/>
              </a:rPr>
              <a:t> enhancements - drive opportunity to enhance business and create peace of mind for partners and customers</a:t>
            </a:r>
            <a:endParaRPr lang="en-US" sz="1200" b="0" i="0" kern="1200" dirty="0">
              <a:solidFill>
                <a:schemeClr val="tx1"/>
              </a:solidFill>
              <a:effectLst/>
              <a:latin typeface="+mn-lt"/>
              <a:ea typeface="+mn-ea"/>
              <a:cs typeface="+mn-cs"/>
            </a:endParaRPr>
          </a:p>
          <a:p>
            <a:endParaRPr lang="nl-BE" sz="1200" dirty="0">
              <a:effectLst/>
              <a:latin typeface="Arial" panose="020B0604020202020204" pitchFamily="34" charset="0"/>
            </a:endParaRPr>
          </a:p>
          <a:p>
            <a:pPr marL="342900" lvl="0" indent="-342900">
              <a:buFont typeface="Symbol" panose="05050102010706020507" pitchFamily="18" charset="2"/>
              <a:buChar char=""/>
            </a:pPr>
            <a:endParaRPr lang="nl-BE" sz="1200" dirty="0">
              <a:effectLst/>
              <a:latin typeface="Arial" panose="020B0604020202020204" pitchFamily="34" charset="0"/>
            </a:endParaRPr>
          </a:p>
          <a:p>
            <a:pPr marL="342900" lvl="0" indent="-342900">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34391-AA7D-4F2F-9DE5-025EA46B8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70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presents…. Pause for questions</a:t>
            </a:r>
          </a:p>
          <a:p>
            <a:endParaRPr lang="en-US"/>
          </a:p>
          <a:p>
            <a:r>
              <a:rPr lang="en-US"/>
              <a:t>Visual communicates the “openness” of the framework</a:t>
            </a:r>
          </a:p>
          <a:p>
            <a:r>
              <a:rPr lang="en-US"/>
              <a:t>Whatever solutions they choose, it’s a consistent experience throughout</a:t>
            </a:r>
          </a:p>
          <a:p>
            <a:r>
              <a:rPr lang="en-US"/>
              <a:t>Choice and optionality throughout </a:t>
            </a:r>
          </a:p>
          <a:p>
            <a:endParaRPr lang="en-US"/>
          </a:p>
          <a:p>
            <a:r>
              <a:rPr lang="en-US"/>
              <a:t>Starts with the core Mitel solutions &gt; hosting options &gt; works with whatever collaboration tool you need &gt; and then the choose your own adventure expands beyond that with integrations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5B69D-7949-42F6-9977-98CB0A7388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412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80BC0-A01D-19E4-8D05-7EA6DAA4B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516AE-9713-75D2-32E6-ACED90296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DD59D-2207-487D-0DCC-90051D922C2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5E55797-487F-EDBF-10D9-C1CEE0BD1C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5FD8A-84E4-449B-BB2A-20F3E67304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5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9F699-496B-0361-826E-D17BA513D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47261-FACC-EC2E-C00A-449B2DAAE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2C750-761E-D37F-22D0-250140F31DF1}"/>
              </a:ext>
            </a:extLst>
          </p:cNvPr>
          <p:cNvSpPr>
            <a:spLocks noGrp="1"/>
          </p:cNvSpPr>
          <p:nvPr>
            <p:ph type="body" idx="1"/>
          </p:nvPr>
        </p:nvSpPr>
        <p:spPr/>
        <p:txBody>
          <a:bodyPr/>
          <a:lstStyle/>
          <a:p>
            <a:r>
              <a:rPr lang="en-US"/>
              <a:t>George presents</a:t>
            </a:r>
          </a:p>
        </p:txBody>
      </p:sp>
      <p:sp>
        <p:nvSpPr>
          <p:cNvPr id="4" name="Slide Number Placeholder 3">
            <a:extLst>
              <a:ext uri="{FF2B5EF4-FFF2-40B4-BE49-F238E27FC236}">
                <a16:creationId xmlns:a16="http://schemas.microsoft.com/office/drawing/2014/main" id="{D0BB1C10-2EE3-EFBC-2F15-B541EED2EE3F}"/>
              </a:ext>
            </a:extLst>
          </p:cNvPr>
          <p:cNvSpPr>
            <a:spLocks noGrp="1"/>
          </p:cNvSpPr>
          <p:nvPr>
            <p:ph type="sldNum" sz="quarter" idx="5"/>
          </p:nvPr>
        </p:nvSpPr>
        <p:spPr/>
        <p:txBody>
          <a:bodyPr/>
          <a:lstStyle/>
          <a:p>
            <a:fld id="{9AC34391-AA7D-4F2F-9DE5-025EA46B8573}" type="slidenum">
              <a:rPr lang="en-US" smtClean="0"/>
              <a:t>7</a:t>
            </a:fld>
            <a:endParaRPr lang="en-US"/>
          </a:p>
        </p:txBody>
      </p:sp>
    </p:spTree>
    <p:extLst>
      <p:ext uri="{BB962C8B-B14F-4D97-AF65-F5344CB8AC3E}">
        <p14:creationId xmlns:p14="http://schemas.microsoft.com/office/powerpoint/2010/main" val="205500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George presents</a:t>
            </a: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8</a:t>
            </a:fld>
            <a:endParaRPr lang="en-US"/>
          </a:p>
        </p:txBody>
      </p:sp>
    </p:spTree>
    <p:extLst>
      <p:ext uri="{BB962C8B-B14F-4D97-AF65-F5344CB8AC3E}">
        <p14:creationId xmlns:p14="http://schemas.microsoft.com/office/powerpoint/2010/main" val="26658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presents</a:t>
            </a: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9</a:t>
            </a:fld>
            <a:endParaRPr lang="en-US"/>
          </a:p>
        </p:txBody>
      </p:sp>
    </p:spTree>
    <p:extLst>
      <p:ext uri="{BB962C8B-B14F-4D97-AF65-F5344CB8AC3E}">
        <p14:creationId xmlns:p14="http://schemas.microsoft.com/office/powerpoint/2010/main" val="389831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a:t>George presents</a:t>
            </a:r>
          </a:p>
          <a:p>
            <a:endParaRPr lang="en-US" altLang="en-US">
              <a:latin typeface="Arial" panose="020B0604020202020204" pitchFamily="34" charset="0"/>
              <a:ea typeface="ＭＳ Ｐゴシック" panose="020B0600070205080204" pitchFamily="34" charset="-128"/>
              <a:cs typeface="Geneva"/>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defTabSz="966788">
              <a:defRPr>
                <a:solidFill>
                  <a:schemeClr val="tx1"/>
                </a:solidFill>
                <a:latin typeface="Arial" panose="020B0604020202020204" pitchFamily="34" charset="0"/>
                <a:ea typeface="ＭＳ Ｐゴシック" panose="020B0600070205080204" pitchFamily="34" charset="-128"/>
              </a:defRPr>
            </a:lvl2pPr>
            <a:lvl3pPr defTabSz="966788">
              <a:defRPr>
                <a:solidFill>
                  <a:schemeClr val="tx1"/>
                </a:solidFill>
                <a:latin typeface="Arial" panose="020B0604020202020204" pitchFamily="34" charset="0"/>
                <a:ea typeface="ＭＳ Ｐゴシック" panose="020B0600070205080204" pitchFamily="34" charset="-128"/>
              </a:defRPr>
            </a:lvl3pPr>
            <a:lvl4pPr defTabSz="966788">
              <a:defRPr>
                <a:solidFill>
                  <a:schemeClr val="tx1"/>
                </a:solidFill>
                <a:latin typeface="Arial" panose="020B0604020202020204" pitchFamily="34" charset="0"/>
                <a:ea typeface="ＭＳ Ｐゴシック" panose="020B0600070205080204" pitchFamily="34" charset="-128"/>
              </a:defRPr>
            </a:lvl4pPr>
            <a:lvl5pPr defTabSz="966788">
              <a:defRPr>
                <a:solidFill>
                  <a:schemeClr val="tx1"/>
                </a:solidFill>
                <a:latin typeface="Arial" panose="020B0604020202020204" pitchFamily="34" charset="0"/>
                <a:ea typeface="ＭＳ Ｐゴシック" panose="020B0600070205080204" pitchFamily="34" charset="-128"/>
              </a:defRPr>
            </a:lvl5pPr>
            <a:lvl6pPr marL="1736725" indent="549275"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193925" indent="549275"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651125" indent="549275"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108325" indent="549275"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ED63A64E-C59B-4431-BD31-9169E1A507E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57352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presents</a:t>
            </a:r>
          </a:p>
        </p:txBody>
      </p:sp>
      <p:sp>
        <p:nvSpPr>
          <p:cNvPr id="4" name="Slide Number Placeholder 3"/>
          <p:cNvSpPr>
            <a:spLocks noGrp="1"/>
          </p:cNvSpPr>
          <p:nvPr>
            <p:ph type="sldNum" sz="quarter" idx="5"/>
          </p:nvPr>
        </p:nvSpPr>
        <p:spPr/>
        <p:txBody>
          <a:bodyPr/>
          <a:lstStyle/>
          <a:p>
            <a:fld id="{9AC34391-AA7D-4F2F-9DE5-025EA46B8573}" type="slidenum">
              <a:rPr lang="en-US" smtClean="0"/>
              <a:t>11</a:t>
            </a:fld>
            <a:endParaRPr lang="en-US"/>
          </a:p>
        </p:txBody>
      </p:sp>
    </p:spTree>
    <p:extLst>
      <p:ext uri="{BB962C8B-B14F-4D97-AF65-F5344CB8AC3E}">
        <p14:creationId xmlns:p14="http://schemas.microsoft.com/office/powerpoint/2010/main" val="2906629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19.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2">
    <p:spTree>
      <p:nvGrpSpPr>
        <p:cNvPr id="1" name=""/>
        <p:cNvGrpSpPr/>
        <p:nvPr/>
      </p:nvGrpSpPr>
      <p:grpSpPr>
        <a:xfrm>
          <a:off x="0" y="0"/>
          <a:ext cx="0" cy="0"/>
          <a:chOff x="0" y="0"/>
          <a:chExt cx="0" cy="0"/>
        </a:xfrm>
      </p:grpSpPr>
      <p:pic>
        <p:nvPicPr>
          <p:cNvPr id="5" name="Picture 4" descr="A close-up of a building&#10;&#10;Description automatically generated with low confidence">
            <a:extLst>
              <a:ext uri="{FF2B5EF4-FFF2-40B4-BE49-F238E27FC236}">
                <a16:creationId xmlns:a16="http://schemas.microsoft.com/office/drawing/2014/main" id="{BDF3A739-7F87-DA49-A346-5C004E3F01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6" name="TextBox 15">
            <a:extLst>
              <a:ext uri="{FF2B5EF4-FFF2-40B4-BE49-F238E27FC236}">
                <a16:creationId xmlns:a16="http://schemas.microsoft.com/office/drawing/2014/main" id="{A2A33598-179B-EC41-B08B-035CE176B948}"/>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bg1">
                    <a:lumMod val="50000"/>
                  </a:schemeClr>
                </a:solidFill>
              </a:rPr>
              <a:t>© 2025 Mitel. Proprietary and Conﬁdential.</a:t>
            </a:r>
          </a:p>
        </p:txBody>
      </p:sp>
      <p:pic>
        <p:nvPicPr>
          <p:cNvPr id="12" name="Picture 11">
            <a:extLst>
              <a:ext uri="{FF2B5EF4-FFF2-40B4-BE49-F238E27FC236}">
                <a16:creationId xmlns:a16="http://schemas.microsoft.com/office/drawing/2014/main" id="{54930297-7690-0444-9E7A-68ADDBBCB1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3815"/>
          <a:stretch/>
        </p:blipFill>
        <p:spPr>
          <a:xfrm>
            <a:off x="635000" y="353288"/>
            <a:ext cx="1694809" cy="465099"/>
          </a:xfrm>
          <a:prstGeom prst="rect">
            <a:avLst/>
          </a:prstGeom>
        </p:spPr>
      </p:pic>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0"/>
            <a:ext cx="4830765" cy="2742612"/>
          </a:xfrm>
          <a:prstGeom prst="rect">
            <a:avLst/>
          </a:prstGeom>
        </p:spPr>
        <p:txBody>
          <a:bodyPr vert="horz" lIns="0" tIns="0" rIns="0" bIns="0" rtlCol="0" anchor="b">
            <a:noAutofit/>
          </a:bodyPr>
          <a:lstStyle>
            <a:lvl1pPr>
              <a:defRPr sz="4000" b="1" spc="100" baseline="0">
                <a:solidFill>
                  <a:schemeClr val="bg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000" spc="1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bg1"/>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bg1"/>
                </a:solidFill>
              </a:defRPr>
            </a:lvl1pPr>
          </a:lstStyle>
          <a:p>
            <a:pPr lvl="0"/>
            <a:r>
              <a:rPr lang="en-US"/>
              <a:t>Date</a:t>
            </a:r>
          </a:p>
        </p:txBody>
      </p:sp>
    </p:spTree>
    <p:extLst>
      <p:ext uri="{BB962C8B-B14F-4D97-AF65-F5344CB8AC3E}">
        <p14:creationId xmlns:p14="http://schemas.microsoft.com/office/powerpoint/2010/main" val="61653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 Lists Etc">
    <p:spTree>
      <p:nvGrpSpPr>
        <p:cNvPr id="1" name=""/>
        <p:cNvGrpSpPr/>
        <p:nvPr/>
      </p:nvGrpSpPr>
      <p:grpSpPr>
        <a:xfrm>
          <a:off x="0" y="0"/>
          <a:ext cx="0" cy="0"/>
          <a:chOff x="0" y="0"/>
          <a:chExt cx="0" cy="0"/>
        </a:xfrm>
      </p:grpSpPr>
      <p:pic>
        <p:nvPicPr>
          <p:cNvPr id="12" name="Picture Placeholder 11" descr="Background pattern&#10;&#10;Description automatically generated">
            <a:extLst>
              <a:ext uri="{FF2B5EF4-FFF2-40B4-BE49-F238E27FC236}">
                <a16:creationId xmlns:a16="http://schemas.microsoft.com/office/drawing/2014/main" id="{163E4DD4-488F-C543-A482-E7471F4824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08016" cy="6858000"/>
          </a:xfrm>
          <a:prstGeom prst="homePlate">
            <a:avLst>
              <a:gd name="adj" fmla="val 18066"/>
            </a:avLst>
          </a:prstGeom>
        </p:spPr>
      </p:pic>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1510606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e Study Detail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50CB4B-1103-7546-9AE0-A28094BB49A2}"/>
              </a:ext>
            </a:extLst>
          </p:cNvPr>
          <p:cNvSpPr>
            <a:spLocks noGrp="1"/>
          </p:cNvSpPr>
          <p:nvPr>
            <p:ph type="sldNum" sz="quarter" idx="10"/>
          </p:nvPr>
        </p:nvSpPr>
        <p:spPr/>
        <p:txBody>
          <a:body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9165DBE6-6702-1241-9AF0-E6E23FC5BD24}"/>
              </a:ext>
            </a:extLst>
          </p:cNvPr>
          <p:cNvSpPr/>
          <p:nvPr userDrawn="1"/>
        </p:nvSpPr>
        <p:spPr>
          <a:xfrm>
            <a:off x="0" y="-1"/>
            <a:ext cx="8055429" cy="155302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latin typeface="Franklin Gothic Book"/>
            </a:endParaRPr>
          </a:p>
        </p:txBody>
      </p:sp>
      <p:sp>
        <p:nvSpPr>
          <p:cNvPr id="41" name="Text Placeholder 40">
            <a:extLst>
              <a:ext uri="{FF2B5EF4-FFF2-40B4-BE49-F238E27FC236}">
                <a16:creationId xmlns:a16="http://schemas.microsoft.com/office/drawing/2014/main" id="{999DDCA9-8A55-FA4E-B09D-1E770DE124AC}"/>
              </a:ext>
            </a:extLst>
          </p:cNvPr>
          <p:cNvSpPr>
            <a:spLocks noGrp="1"/>
          </p:cNvSpPr>
          <p:nvPr>
            <p:ph type="body" sz="quarter" idx="12" hasCustomPrompt="1"/>
          </p:nvPr>
        </p:nvSpPr>
        <p:spPr>
          <a:xfrm>
            <a:off x="649288" y="739231"/>
            <a:ext cx="4379912" cy="362734"/>
          </a:xfrm>
        </p:spPr>
        <p:txBody>
          <a:bodyPr>
            <a:normAutofit/>
          </a:bodyPr>
          <a:lstStyle>
            <a:lvl1pPr marL="0" indent="0">
              <a:buNone/>
              <a:defRPr sz="22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Name of Organization</a:t>
            </a:r>
          </a:p>
        </p:txBody>
      </p:sp>
      <p:sp>
        <p:nvSpPr>
          <p:cNvPr id="42" name="Rectangle 41">
            <a:extLst>
              <a:ext uri="{FF2B5EF4-FFF2-40B4-BE49-F238E27FC236}">
                <a16:creationId xmlns:a16="http://schemas.microsoft.com/office/drawing/2014/main" id="{CC44AC72-EA2E-3B45-BB52-91BC75FD3205}"/>
              </a:ext>
            </a:extLst>
          </p:cNvPr>
          <p:cNvSpPr/>
          <p:nvPr userDrawn="1"/>
        </p:nvSpPr>
        <p:spPr>
          <a:xfrm>
            <a:off x="8054209" y="0"/>
            <a:ext cx="4137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Case Study</a:t>
            </a:r>
          </a:p>
          <a:p>
            <a:pPr algn="ctr"/>
            <a:r>
              <a:rPr lang="en-US" sz="4400">
                <a:solidFill>
                  <a:schemeClr val="bg1">
                    <a:lumMod val="75000"/>
                  </a:schemeClr>
                </a:solidFill>
              </a:rPr>
              <a:t>Image</a:t>
            </a:r>
          </a:p>
        </p:txBody>
      </p:sp>
      <p:sp>
        <p:nvSpPr>
          <p:cNvPr id="2" name="TextBox 1">
            <a:extLst>
              <a:ext uri="{FF2B5EF4-FFF2-40B4-BE49-F238E27FC236}">
                <a16:creationId xmlns:a16="http://schemas.microsoft.com/office/drawing/2014/main" id="{856733EC-6C11-1949-8E19-23CA97E6F0AF}"/>
              </a:ext>
            </a:extLst>
          </p:cNvPr>
          <p:cNvSpPr txBox="1"/>
          <p:nvPr userDrawn="1"/>
        </p:nvSpPr>
        <p:spPr>
          <a:xfrm>
            <a:off x="557349" y="447098"/>
            <a:ext cx="3770812" cy="276999"/>
          </a:xfrm>
          <a:prstGeom prst="rect">
            <a:avLst/>
          </a:prstGeom>
          <a:noFill/>
        </p:spPr>
        <p:txBody>
          <a:bodyPr wrap="square" rtlCol="0">
            <a:spAutoFit/>
          </a:bodyPr>
          <a:lstStyle/>
          <a:p>
            <a:r>
              <a:rPr lang="en-US" sz="1200" b="1" spc="100" baseline="0"/>
              <a:t>CASE STUDY</a:t>
            </a:r>
          </a:p>
        </p:txBody>
      </p:sp>
      <p:sp>
        <p:nvSpPr>
          <p:cNvPr id="5" name="Picture Placeholder 4">
            <a:extLst>
              <a:ext uri="{FF2B5EF4-FFF2-40B4-BE49-F238E27FC236}">
                <a16:creationId xmlns:a16="http://schemas.microsoft.com/office/drawing/2014/main" id="{894B0E78-62A4-9643-B881-C455ACAD2058}"/>
              </a:ext>
            </a:extLst>
          </p:cNvPr>
          <p:cNvSpPr>
            <a:spLocks noGrp="1"/>
          </p:cNvSpPr>
          <p:nvPr>
            <p:ph type="pic" sz="quarter" idx="13"/>
          </p:nvPr>
        </p:nvSpPr>
        <p:spPr>
          <a:xfrm>
            <a:off x="8054208" y="6198"/>
            <a:ext cx="4137791" cy="6851802"/>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53603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with graphic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1625002" y="3244372"/>
            <a:ext cx="2472438" cy="2529812"/>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517525" indent="-239713">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hasCustomPrompt="1"/>
          </p:nvPr>
        </p:nvSpPr>
        <p:spPr>
          <a:xfrm>
            <a:off x="1960668" y="1294782"/>
            <a:ext cx="1627632" cy="1627632"/>
          </a:xfrm>
        </p:spPr>
        <p:txBody>
          <a:bodyPr/>
          <a:lstStyle/>
          <a:p>
            <a:r>
              <a:rPr lang="en-US"/>
              <a:t>Icon</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442304" y="195467"/>
            <a:ext cx="11749696" cy="460375"/>
          </a:xfrm>
          <a:prstGeom prst="rect">
            <a:avLst/>
          </a:prstGeom>
        </p:spPr>
        <p:txBody>
          <a:bodyPr vert="horz" lIns="0" tIns="0" rIns="0" bIns="0" rtlCol="0" anchor="b">
            <a:normAutofit/>
          </a:bodyPr>
          <a:lstStyle/>
          <a:p>
            <a:r>
              <a:rPr lang="en-US"/>
              <a:t>Click to edit Master title style</a:t>
            </a:r>
          </a:p>
        </p:txBody>
      </p:sp>
      <p:sp>
        <p:nvSpPr>
          <p:cNvPr id="11" name="Text Placeholder 12">
            <a:extLst>
              <a:ext uri="{FF2B5EF4-FFF2-40B4-BE49-F238E27FC236}">
                <a16:creationId xmlns:a16="http://schemas.microsoft.com/office/drawing/2014/main" id="{E303EC4E-EDF4-8843-89F9-F6EC14E0D270}"/>
              </a:ext>
            </a:extLst>
          </p:cNvPr>
          <p:cNvSpPr>
            <a:spLocks noGrp="1"/>
          </p:cNvSpPr>
          <p:nvPr>
            <p:ph type="body" sz="quarter" idx="14" hasCustomPrompt="1"/>
          </p:nvPr>
        </p:nvSpPr>
        <p:spPr>
          <a:xfrm>
            <a:off x="4821543" y="3244372"/>
            <a:ext cx="2472438" cy="2529812"/>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463550" indent="-21590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6A49972F-E633-E646-AD7E-888618BEB16C}"/>
              </a:ext>
            </a:extLst>
          </p:cNvPr>
          <p:cNvSpPr>
            <a:spLocks noGrp="1"/>
          </p:cNvSpPr>
          <p:nvPr>
            <p:ph type="body" sz="quarter" idx="16" hasCustomPrompt="1"/>
          </p:nvPr>
        </p:nvSpPr>
        <p:spPr>
          <a:xfrm>
            <a:off x="8018084" y="3244372"/>
            <a:ext cx="2472438" cy="2529812"/>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71500" indent="-28575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6" name="Picture Placeholder 2">
            <a:extLst>
              <a:ext uri="{FF2B5EF4-FFF2-40B4-BE49-F238E27FC236}">
                <a16:creationId xmlns:a16="http://schemas.microsoft.com/office/drawing/2014/main" id="{A1684423-F084-EE48-B1A5-D8C054076722}"/>
              </a:ext>
            </a:extLst>
          </p:cNvPr>
          <p:cNvSpPr>
            <a:spLocks noGrp="1"/>
          </p:cNvSpPr>
          <p:nvPr>
            <p:ph type="pic" sz="quarter" idx="17" hasCustomPrompt="1"/>
          </p:nvPr>
        </p:nvSpPr>
        <p:spPr>
          <a:xfrm>
            <a:off x="5243946" y="1294782"/>
            <a:ext cx="1627632" cy="1627632"/>
          </a:xfrm>
        </p:spPr>
        <p:txBody>
          <a:bodyPr/>
          <a:lstStyle/>
          <a:p>
            <a:r>
              <a:rPr lang="en-US"/>
              <a:t>Icon</a:t>
            </a:r>
          </a:p>
        </p:txBody>
      </p:sp>
      <p:sp>
        <p:nvSpPr>
          <p:cNvPr id="17" name="Picture Placeholder 2">
            <a:extLst>
              <a:ext uri="{FF2B5EF4-FFF2-40B4-BE49-F238E27FC236}">
                <a16:creationId xmlns:a16="http://schemas.microsoft.com/office/drawing/2014/main" id="{5FCE6EA8-F0EC-D74D-A69D-2E2187E240F8}"/>
              </a:ext>
            </a:extLst>
          </p:cNvPr>
          <p:cNvSpPr>
            <a:spLocks noGrp="1"/>
          </p:cNvSpPr>
          <p:nvPr>
            <p:ph type="pic" sz="quarter" idx="18" hasCustomPrompt="1"/>
          </p:nvPr>
        </p:nvSpPr>
        <p:spPr>
          <a:xfrm>
            <a:off x="8440487" y="1294782"/>
            <a:ext cx="1627632" cy="1627632"/>
          </a:xfrm>
        </p:spPr>
        <p:txBody>
          <a:bodyPr/>
          <a:lstStyle/>
          <a:p>
            <a:r>
              <a:rPr lang="en-US"/>
              <a:t>Icon</a:t>
            </a:r>
          </a:p>
        </p:txBody>
      </p:sp>
      <p:sp>
        <p:nvSpPr>
          <p:cNvPr id="19" name="Slide Number Placeholder 5">
            <a:extLst>
              <a:ext uri="{FF2B5EF4-FFF2-40B4-BE49-F238E27FC236}">
                <a16:creationId xmlns:a16="http://schemas.microsoft.com/office/drawing/2014/main" id="{562A0A25-E4C7-0243-83A9-5E501380C9A6}"/>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2E9E15E0-5110-394A-8BF7-DF3553C8CC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510092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742C5A7A-5447-344C-98F0-B70079FB5DCC}"/>
              </a:ext>
            </a:extLst>
          </p:cNvPr>
          <p:cNvSpPr>
            <a:spLocks noGrp="1"/>
          </p:cNvSpPr>
          <p:nvPr>
            <p:ph type="body" sz="quarter" idx="10" hasCustomPrompt="1"/>
          </p:nvPr>
        </p:nvSpPr>
        <p:spPr>
          <a:xfrm>
            <a:off x="469534" y="1352984"/>
            <a:ext cx="4816569" cy="4035425"/>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517525" indent="-24765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3" name="Chart Placeholder 2">
            <a:extLst>
              <a:ext uri="{FF2B5EF4-FFF2-40B4-BE49-F238E27FC236}">
                <a16:creationId xmlns:a16="http://schemas.microsoft.com/office/drawing/2014/main" id="{BE76CC84-AC63-E343-AA53-7ED92EA34AD6}"/>
              </a:ext>
            </a:extLst>
          </p:cNvPr>
          <p:cNvSpPr>
            <a:spLocks noGrp="1"/>
          </p:cNvSpPr>
          <p:nvPr>
            <p:ph type="chart" sz="quarter" idx="11"/>
          </p:nvPr>
        </p:nvSpPr>
        <p:spPr>
          <a:xfrm>
            <a:off x="5684838" y="1343459"/>
            <a:ext cx="5872162" cy="4022725"/>
          </a:xfrm>
        </p:spPr>
        <p:txBody>
          <a:bodyPr/>
          <a:lstStyle/>
          <a:p>
            <a:r>
              <a:rPr lang="en-US"/>
              <a:t>Click icon to add chart</a:t>
            </a:r>
          </a:p>
        </p:txBody>
      </p:sp>
      <p:sp>
        <p:nvSpPr>
          <p:cNvPr id="10" name="Title Placeholder 1">
            <a:extLst>
              <a:ext uri="{FF2B5EF4-FFF2-40B4-BE49-F238E27FC236}">
                <a16:creationId xmlns:a16="http://schemas.microsoft.com/office/drawing/2014/main" id="{E7ADB2D4-6B26-A447-8455-1501803FBB35}"/>
              </a:ext>
            </a:extLst>
          </p:cNvPr>
          <p:cNvSpPr>
            <a:spLocks noGrp="1"/>
          </p:cNvSpPr>
          <p:nvPr>
            <p:ph type="title"/>
          </p:nvPr>
        </p:nvSpPr>
        <p:spPr>
          <a:xfrm>
            <a:off x="469534" y="181397"/>
            <a:ext cx="11749696" cy="460375"/>
          </a:xfrm>
          <a:prstGeom prst="rect">
            <a:avLst/>
          </a:prstGeom>
        </p:spPr>
        <p:txBody>
          <a:bodyPr vert="horz" lIns="0" tIns="0" rIns="0" bIns="0" rtlCol="0" anchor="b">
            <a:normAutofit/>
          </a:bodyPr>
          <a:lstStyle/>
          <a:p>
            <a:r>
              <a:rPr lang="en-US"/>
              <a:t>Click to edit Master title style</a:t>
            </a:r>
          </a:p>
        </p:txBody>
      </p:sp>
      <p:sp>
        <p:nvSpPr>
          <p:cNvPr id="12" name="Slide Number Placeholder 5">
            <a:extLst>
              <a:ext uri="{FF2B5EF4-FFF2-40B4-BE49-F238E27FC236}">
                <a16:creationId xmlns:a16="http://schemas.microsoft.com/office/drawing/2014/main" id="{6663D996-9B26-524E-9CEE-5AFF0481F61D}"/>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7" name="Picture 6">
            <a:extLst>
              <a:ext uri="{FF2B5EF4-FFF2-40B4-BE49-F238E27FC236}">
                <a16:creationId xmlns:a16="http://schemas.microsoft.com/office/drawing/2014/main" id="{0E1E0031-537E-4B4D-A76E-69A296A99D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1098181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graphic/small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4706-FCDB-2A45-8BB2-3E4A41C818C3}"/>
              </a:ext>
            </a:extLst>
          </p:cNvPr>
          <p:cNvSpPr>
            <a:spLocks noGrp="1"/>
          </p:cNvSpPr>
          <p:nvPr>
            <p:ph type="title"/>
          </p:nvPr>
        </p:nvSpPr>
        <p:spPr>
          <a:xfrm>
            <a:off x="442304" y="168723"/>
            <a:ext cx="11749696" cy="46037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10402F3-F066-964B-9737-1FD33F983763}"/>
              </a:ext>
            </a:extLst>
          </p:cNvPr>
          <p:cNvSpPr>
            <a:spLocks noGrp="1"/>
          </p:cNvSpPr>
          <p:nvPr>
            <p:ph type="sldNum" sz="quarter" idx="10"/>
          </p:nvPr>
        </p:nvSpPr>
        <p:spPr/>
        <p:txBody>
          <a:bodyPr/>
          <a:lstStyle>
            <a:lvl1pPr>
              <a:defRPr sz="900"/>
            </a:lvl1pPr>
          </a:lstStyle>
          <a:p>
            <a:fld id="{CA93F7F0-4438-4A90-AB24-A1145129226D}" type="slidenum">
              <a:rPr lang="en-US" smtClean="0"/>
              <a:pPr/>
              <a:t>‹#›</a:t>
            </a:fld>
            <a:endParaRPr lang="en-US"/>
          </a:p>
        </p:txBody>
      </p:sp>
      <p:sp>
        <p:nvSpPr>
          <p:cNvPr id="5" name="Text Placeholder 12">
            <a:extLst>
              <a:ext uri="{FF2B5EF4-FFF2-40B4-BE49-F238E27FC236}">
                <a16:creationId xmlns:a16="http://schemas.microsoft.com/office/drawing/2014/main" id="{0A6A53A6-C362-324D-B8B4-E1EF6BAA7B20}"/>
              </a:ext>
            </a:extLst>
          </p:cNvPr>
          <p:cNvSpPr>
            <a:spLocks noGrp="1"/>
          </p:cNvSpPr>
          <p:nvPr>
            <p:ph type="body" sz="quarter" idx="11" hasCustomPrompt="1"/>
          </p:nvPr>
        </p:nvSpPr>
        <p:spPr>
          <a:xfrm>
            <a:off x="470263" y="1347833"/>
            <a:ext cx="4818888" cy="4035425"/>
          </a:xfrm>
        </p:spPr>
        <p:txBody>
          <a:bodyPr/>
          <a:lstStyle>
            <a:lvl1pPr marL="0" indent="0">
              <a:buNone/>
              <a:defRPr>
                <a:solidFill>
                  <a:schemeClr val="accent2"/>
                </a:solidFill>
              </a:defRPr>
            </a:lvl1pPr>
            <a:lvl2pPr marL="247650" indent="-247650">
              <a:buClr>
                <a:schemeClr val="accent2"/>
              </a:buClr>
              <a:tabLst/>
              <a:defRPr>
                <a:solidFill>
                  <a:schemeClr val="tx1"/>
                </a:solidFill>
              </a:defRPr>
            </a:lvl2pPr>
            <a:lvl3pPr marL="517525" indent="-269875">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AA404EE6-845C-A84B-B40D-CCB4111B2203}"/>
              </a:ext>
            </a:extLst>
          </p:cNvPr>
          <p:cNvSpPr>
            <a:spLocks noGrp="1"/>
          </p:cNvSpPr>
          <p:nvPr>
            <p:ph type="pic" sz="quarter" idx="13"/>
          </p:nvPr>
        </p:nvSpPr>
        <p:spPr>
          <a:xfrm>
            <a:off x="5672138" y="1356056"/>
            <a:ext cx="5884862" cy="4035425"/>
          </a:xfrm>
        </p:spPr>
        <p:txBody>
          <a:bodyPr/>
          <a:lstStyle/>
          <a:p>
            <a:r>
              <a:rPr lang="en-US"/>
              <a:t>Click icon to add picture</a:t>
            </a:r>
          </a:p>
        </p:txBody>
      </p:sp>
      <p:pic>
        <p:nvPicPr>
          <p:cNvPr id="7" name="Picture 6">
            <a:extLst>
              <a:ext uri="{FF2B5EF4-FFF2-40B4-BE49-F238E27FC236}">
                <a16:creationId xmlns:a16="http://schemas.microsoft.com/office/drawing/2014/main" id="{ECF0D740-0D78-E043-BD5F-D40AAEEA39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70342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0340DB-227C-D541-A799-3BDFA07E4E6F}"/>
              </a:ext>
            </a:extLst>
          </p:cNvPr>
          <p:cNvSpPr>
            <a:spLocks noGrp="1"/>
          </p:cNvSpPr>
          <p:nvPr>
            <p:ph type="body" sz="quarter" idx="25" hasCustomPrompt="1"/>
          </p:nvPr>
        </p:nvSpPr>
        <p:spPr>
          <a:xfrm>
            <a:off x="5171925" y="1449473"/>
            <a:ext cx="2633606" cy="580781"/>
          </a:xfrm>
          <a:prstGeom prst="roundRect">
            <a:avLst>
              <a:gd name="adj" fmla="val 50000"/>
            </a:avLst>
          </a:prstGeom>
          <a:solidFill>
            <a:schemeClr val="tx2"/>
          </a:solidFill>
        </p:spPr>
        <p:txBody>
          <a:bodyPr lIns="548640" anchor="ctr">
            <a:normAutofit/>
          </a:bodyPr>
          <a:lstStyle>
            <a:lvl1pPr>
              <a:spcBef>
                <a:spcPts val="400"/>
              </a:spcBef>
              <a:defRPr sz="1400"/>
            </a:lvl1pPr>
            <a:lvl2pPr marL="457200" indent="0">
              <a:buNone/>
              <a:defRPr/>
            </a:lvl2pPr>
          </a:lstStyle>
          <a:p>
            <a:pPr lvl="0"/>
            <a:r>
              <a:rPr lang="en-US"/>
              <a:t>First Name Last Name</a:t>
            </a:r>
          </a:p>
          <a:p>
            <a:pPr lvl="0"/>
            <a:r>
              <a:rPr lang="en-US"/>
              <a:t>Title</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p:nvPr>
        </p:nvSpPr>
        <p:spPr>
          <a:xfrm>
            <a:off x="4172243" y="1016450"/>
            <a:ext cx="1439619" cy="1446828"/>
          </a:xfrm>
          <a:prstGeom prst="ellipse">
            <a:avLst/>
          </a:prstGeom>
          <a:ln w="25400">
            <a:solidFill>
              <a:schemeClr val="accent2"/>
            </a:solidFill>
          </a:ln>
        </p:spPr>
        <p:txBody>
          <a:bodyPr>
            <a:normAutofit/>
          </a:bodyPr>
          <a:lstStyle>
            <a:lvl1pPr>
              <a:defRPr sz="1600"/>
            </a:lvl1pPr>
          </a:lstStyle>
          <a:p>
            <a:r>
              <a:rPr lang="en-US"/>
              <a:t>Click icon to add picture</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442304" y="171584"/>
            <a:ext cx="11749696" cy="460375"/>
          </a:xfrm>
          <a:prstGeom prst="rect">
            <a:avLst/>
          </a:prstGeom>
        </p:spPr>
        <p:txBody>
          <a:bodyPr vert="horz" lIns="0" tIns="0" rIns="0" bIns="0" rtlCol="0" anchor="b">
            <a:normAutofit/>
          </a:bodyPr>
          <a:lstStyle/>
          <a:p>
            <a:r>
              <a:rPr lang="en-US"/>
              <a:t>Click to edit Master title style</a:t>
            </a:r>
          </a:p>
        </p:txBody>
      </p:sp>
      <p:sp>
        <p:nvSpPr>
          <p:cNvPr id="14" name="Slide Number Placeholder 5">
            <a:extLst>
              <a:ext uri="{FF2B5EF4-FFF2-40B4-BE49-F238E27FC236}">
                <a16:creationId xmlns:a16="http://schemas.microsoft.com/office/drawing/2014/main" id="{0D7C8A74-D29E-7240-8FE7-E797AEC7F33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rgbClr val="757779"/>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9A708D75-C684-404C-B96C-56A11C6159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13" name="Picture Placeholder 2">
            <a:extLst>
              <a:ext uri="{FF2B5EF4-FFF2-40B4-BE49-F238E27FC236}">
                <a16:creationId xmlns:a16="http://schemas.microsoft.com/office/drawing/2014/main" id="{19F129C7-565B-8F4F-96CE-37D696C394AE}"/>
              </a:ext>
            </a:extLst>
          </p:cNvPr>
          <p:cNvSpPr>
            <a:spLocks noGrp="1"/>
          </p:cNvSpPr>
          <p:nvPr>
            <p:ph type="pic" sz="quarter" idx="18"/>
          </p:nvPr>
        </p:nvSpPr>
        <p:spPr>
          <a:xfrm>
            <a:off x="819444"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26" name="Text Placeholder 4">
            <a:extLst>
              <a:ext uri="{FF2B5EF4-FFF2-40B4-BE49-F238E27FC236}">
                <a16:creationId xmlns:a16="http://schemas.microsoft.com/office/drawing/2014/main" id="{7815828E-85B9-9E44-A941-DE1F4A355E8D}"/>
              </a:ext>
            </a:extLst>
          </p:cNvPr>
          <p:cNvSpPr>
            <a:spLocks noGrp="1"/>
          </p:cNvSpPr>
          <p:nvPr>
            <p:ph type="body" sz="quarter" idx="26" hasCustomPrompt="1"/>
          </p:nvPr>
        </p:nvSpPr>
        <p:spPr>
          <a:xfrm>
            <a:off x="495487"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27" name="Picture Placeholder 2">
            <a:extLst>
              <a:ext uri="{FF2B5EF4-FFF2-40B4-BE49-F238E27FC236}">
                <a16:creationId xmlns:a16="http://schemas.microsoft.com/office/drawing/2014/main" id="{6CCA9285-EA05-CD44-9F7A-726A77F54A9B}"/>
              </a:ext>
            </a:extLst>
          </p:cNvPr>
          <p:cNvSpPr>
            <a:spLocks noGrp="1"/>
          </p:cNvSpPr>
          <p:nvPr>
            <p:ph type="pic" sz="quarter" idx="27"/>
          </p:nvPr>
        </p:nvSpPr>
        <p:spPr>
          <a:xfrm>
            <a:off x="3192291"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28" name="Text Placeholder 4">
            <a:extLst>
              <a:ext uri="{FF2B5EF4-FFF2-40B4-BE49-F238E27FC236}">
                <a16:creationId xmlns:a16="http://schemas.microsoft.com/office/drawing/2014/main" id="{FA14CC9D-768F-D242-B4BA-F56102BC8F8F}"/>
              </a:ext>
            </a:extLst>
          </p:cNvPr>
          <p:cNvSpPr>
            <a:spLocks noGrp="1"/>
          </p:cNvSpPr>
          <p:nvPr>
            <p:ph type="body" sz="quarter" idx="28" hasCustomPrompt="1"/>
          </p:nvPr>
        </p:nvSpPr>
        <p:spPr>
          <a:xfrm>
            <a:off x="2868334"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29" name="Picture Placeholder 2">
            <a:extLst>
              <a:ext uri="{FF2B5EF4-FFF2-40B4-BE49-F238E27FC236}">
                <a16:creationId xmlns:a16="http://schemas.microsoft.com/office/drawing/2014/main" id="{BAE1B6F5-49C0-4940-B08F-2A0401BD223E}"/>
              </a:ext>
            </a:extLst>
          </p:cNvPr>
          <p:cNvSpPr>
            <a:spLocks noGrp="1"/>
          </p:cNvSpPr>
          <p:nvPr>
            <p:ph type="pic" sz="quarter" idx="29"/>
          </p:nvPr>
        </p:nvSpPr>
        <p:spPr>
          <a:xfrm>
            <a:off x="5565138"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30" name="Text Placeholder 4">
            <a:extLst>
              <a:ext uri="{FF2B5EF4-FFF2-40B4-BE49-F238E27FC236}">
                <a16:creationId xmlns:a16="http://schemas.microsoft.com/office/drawing/2014/main" id="{7C04A522-CAC9-4142-A3C1-F611212AB747}"/>
              </a:ext>
            </a:extLst>
          </p:cNvPr>
          <p:cNvSpPr>
            <a:spLocks noGrp="1"/>
          </p:cNvSpPr>
          <p:nvPr>
            <p:ph type="body" sz="quarter" idx="30" hasCustomPrompt="1"/>
          </p:nvPr>
        </p:nvSpPr>
        <p:spPr>
          <a:xfrm>
            <a:off x="5241181"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31" name="Picture Placeholder 2">
            <a:extLst>
              <a:ext uri="{FF2B5EF4-FFF2-40B4-BE49-F238E27FC236}">
                <a16:creationId xmlns:a16="http://schemas.microsoft.com/office/drawing/2014/main" id="{40D73BB7-DFFD-4F41-A29F-CB9E9F75164F}"/>
              </a:ext>
            </a:extLst>
          </p:cNvPr>
          <p:cNvSpPr>
            <a:spLocks noGrp="1"/>
          </p:cNvSpPr>
          <p:nvPr>
            <p:ph type="pic" sz="quarter" idx="31"/>
          </p:nvPr>
        </p:nvSpPr>
        <p:spPr>
          <a:xfrm>
            <a:off x="7834505"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32" name="Text Placeholder 4">
            <a:extLst>
              <a:ext uri="{FF2B5EF4-FFF2-40B4-BE49-F238E27FC236}">
                <a16:creationId xmlns:a16="http://schemas.microsoft.com/office/drawing/2014/main" id="{F980FADE-6222-4F43-916A-96B2F63F2431}"/>
              </a:ext>
            </a:extLst>
          </p:cNvPr>
          <p:cNvSpPr>
            <a:spLocks noGrp="1"/>
          </p:cNvSpPr>
          <p:nvPr>
            <p:ph type="body" sz="quarter" idx="32" hasCustomPrompt="1"/>
          </p:nvPr>
        </p:nvSpPr>
        <p:spPr>
          <a:xfrm>
            <a:off x="7510548"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33" name="Picture Placeholder 2">
            <a:extLst>
              <a:ext uri="{FF2B5EF4-FFF2-40B4-BE49-F238E27FC236}">
                <a16:creationId xmlns:a16="http://schemas.microsoft.com/office/drawing/2014/main" id="{0C548E55-A8E2-044A-8E7C-DC16F3716852}"/>
              </a:ext>
            </a:extLst>
          </p:cNvPr>
          <p:cNvSpPr>
            <a:spLocks noGrp="1"/>
          </p:cNvSpPr>
          <p:nvPr>
            <p:ph type="pic" sz="quarter" idx="33"/>
          </p:nvPr>
        </p:nvSpPr>
        <p:spPr>
          <a:xfrm>
            <a:off x="10155601"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34" name="Text Placeholder 4">
            <a:extLst>
              <a:ext uri="{FF2B5EF4-FFF2-40B4-BE49-F238E27FC236}">
                <a16:creationId xmlns:a16="http://schemas.microsoft.com/office/drawing/2014/main" id="{2F503FBD-D8CC-0B49-BD48-ACC208ABB1D7}"/>
              </a:ext>
            </a:extLst>
          </p:cNvPr>
          <p:cNvSpPr>
            <a:spLocks noGrp="1"/>
          </p:cNvSpPr>
          <p:nvPr>
            <p:ph type="body" sz="quarter" idx="34" hasCustomPrompt="1"/>
          </p:nvPr>
        </p:nvSpPr>
        <p:spPr>
          <a:xfrm>
            <a:off x="9831644"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cxnSp>
        <p:nvCxnSpPr>
          <p:cNvPr id="8" name="Straight Connector 7">
            <a:extLst>
              <a:ext uri="{FF2B5EF4-FFF2-40B4-BE49-F238E27FC236}">
                <a16:creationId xmlns:a16="http://schemas.microsoft.com/office/drawing/2014/main" id="{74C5251D-FE32-AF49-8551-224E7ECBF6EC}"/>
              </a:ext>
            </a:extLst>
          </p:cNvPr>
          <p:cNvCxnSpPr>
            <a:cxnSpLocks/>
          </p:cNvCxnSpPr>
          <p:nvPr userDrawn="1"/>
        </p:nvCxnSpPr>
        <p:spPr>
          <a:xfrm>
            <a:off x="6096000" y="2146852"/>
            <a:ext cx="0" cy="609600"/>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EA7224-3D6D-B349-9948-FC48E4A874F0}"/>
              </a:ext>
            </a:extLst>
          </p:cNvPr>
          <p:cNvCxnSpPr>
            <a:cxnSpLocks/>
          </p:cNvCxnSpPr>
          <p:nvPr userDrawn="1"/>
        </p:nvCxnSpPr>
        <p:spPr>
          <a:xfrm>
            <a:off x="8348870"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1B3C431-B690-4F4B-99F2-30BF6476ABA0}"/>
              </a:ext>
            </a:extLst>
          </p:cNvPr>
          <p:cNvCxnSpPr>
            <a:cxnSpLocks/>
          </p:cNvCxnSpPr>
          <p:nvPr userDrawn="1"/>
        </p:nvCxnSpPr>
        <p:spPr>
          <a:xfrm>
            <a:off x="10681253"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666210F-77FF-844C-9A81-B65FBC17562F}"/>
              </a:ext>
            </a:extLst>
          </p:cNvPr>
          <p:cNvCxnSpPr>
            <a:cxnSpLocks/>
          </p:cNvCxnSpPr>
          <p:nvPr userDrawn="1"/>
        </p:nvCxnSpPr>
        <p:spPr>
          <a:xfrm>
            <a:off x="3730487"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2222A6-69AA-E242-A952-B2C3A467B265}"/>
              </a:ext>
            </a:extLst>
          </p:cNvPr>
          <p:cNvCxnSpPr>
            <a:cxnSpLocks/>
          </p:cNvCxnSpPr>
          <p:nvPr userDrawn="1"/>
        </p:nvCxnSpPr>
        <p:spPr>
          <a:xfrm>
            <a:off x="1358348"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0CC9F9-4A9F-4D45-8F8F-03E3CA6AF0B5}"/>
              </a:ext>
            </a:extLst>
          </p:cNvPr>
          <p:cNvCxnSpPr>
            <a:cxnSpLocks/>
          </p:cNvCxnSpPr>
          <p:nvPr userDrawn="1"/>
        </p:nvCxnSpPr>
        <p:spPr>
          <a:xfrm>
            <a:off x="1358348" y="2577548"/>
            <a:ext cx="9322905" cy="0"/>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99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with slide numb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4D8F3D39-8CD7-8A46-B780-27E9E4DD13A8}"/>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rgbClr val="757779"/>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1E60F999-8F20-F24D-B477-34CC469B34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113433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9B7BF-2285-0047-BDBE-D2DE0E802C5F}"/>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536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Light 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F7AE91-228E-104D-9EA0-75A982DAA3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11391" cy="6858000"/>
          </a:xfrm>
          <a:prstGeom prst="rect">
            <a:avLst/>
          </a:prstGeom>
        </p:spPr>
      </p:pic>
      <p:sp>
        <p:nvSpPr>
          <p:cNvPr id="6" name="Title Placeholder 1">
            <a:extLst>
              <a:ext uri="{FF2B5EF4-FFF2-40B4-BE49-F238E27FC236}">
                <a16:creationId xmlns:a16="http://schemas.microsoft.com/office/drawing/2014/main" id="{191F355D-BEFE-C94F-BAF4-2BFEFC1E3C18}"/>
              </a:ext>
            </a:extLst>
          </p:cNvPr>
          <p:cNvSpPr>
            <a:spLocks noGrp="1"/>
          </p:cNvSpPr>
          <p:nvPr>
            <p:ph type="title" hasCustomPrompt="1"/>
          </p:nvPr>
        </p:nvSpPr>
        <p:spPr>
          <a:xfrm>
            <a:off x="2319614" y="2219276"/>
            <a:ext cx="9218913" cy="1939158"/>
          </a:xfrm>
          <a:prstGeom prst="rect">
            <a:avLst/>
          </a:prstGeom>
        </p:spPr>
        <p:txBody>
          <a:bodyPr vert="horz" lIns="0" tIns="0" rIns="0" bIns="0" rtlCol="0" anchor="b">
            <a:noAutofit/>
          </a:bodyPr>
          <a:lstStyle>
            <a:lvl1pPr>
              <a:defRPr sz="5400" b="1" cap="none" spc="100" baseline="0">
                <a:solidFill>
                  <a:schemeClr val="tx2"/>
                </a:solidFill>
              </a:defRPr>
            </a:lvl1pPr>
          </a:lstStyle>
          <a:p>
            <a:r>
              <a:rPr lang="en-US"/>
              <a:t>Section</a:t>
            </a:r>
            <a:br>
              <a:rPr lang="en-US"/>
            </a:br>
            <a:r>
              <a:rPr lang="en-US"/>
              <a:t>Divider Slide</a:t>
            </a:r>
          </a:p>
        </p:txBody>
      </p:sp>
      <p:sp>
        <p:nvSpPr>
          <p:cNvPr id="10" name="Slide Number Placeholder 5">
            <a:extLst>
              <a:ext uri="{FF2B5EF4-FFF2-40B4-BE49-F238E27FC236}">
                <a16:creationId xmlns:a16="http://schemas.microsoft.com/office/drawing/2014/main" id="{B2F116C0-8685-504B-93C5-4DD39B83128F}"/>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11" name="Picture 10">
            <a:extLst>
              <a:ext uri="{FF2B5EF4-FFF2-40B4-BE49-F238E27FC236}">
                <a16:creationId xmlns:a16="http://schemas.microsoft.com/office/drawing/2014/main" id="{91C77456-5B54-EA40-95D0-299E9F53013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917736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5" name="Picture 4" descr="A close-up of a building&#10;&#10;Description automatically generated with low confidence">
            <a:extLst>
              <a:ext uri="{FF2B5EF4-FFF2-40B4-BE49-F238E27FC236}">
                <a16:creationId xmlns:a16="http://schemas.microsoft.com/office/drawing/2014/main" id="{BDF3A739-7F87-DA49-A346-5C004E3F01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6" name="TextBox 15">
            <a:extLst>
              <a:ext uri="{FF2B5EF4-FFF2-40B4-BE49-F238E27FC236}">
                <a16:creationId xmlns:a16="http://schemas.microsoft.com/office/drawing/2014/main" id="{A2A33598-179B-EC41-B08B-035CE176B948}"/>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bg1">
                    <a:lumMod val="50000"/>
                  </a:schemeClr>
                </a:solidFill>
              </a:rPr>
              <a:t>© Mitel. Proprietary and Conﬁdential.</a:t>
            </a:r>
          </a:p>
        </p:txBody>
      </p:sp>
      <p:pic>
        <p:nvPicPr>
          <p:cNvPr id="12" name="Picture 11">
            <a:extLst>
              <a:ext uri="{FF2B5EF4-FFF2-40B4-BE49-F238E27FC236}">
                <a16:creationId xmlns:a16="http://schemas.microsoft.com/office/drawing/2014/main" id="{54930297-7690-0444-9E7A-68ADDBBCB1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3815"/>
          <a:stretch/>
        </p:blipFill>
        <p:spPr>
          <a:xfrm>
            <a:off x="635000" y="353288"/>
            <a:ext cx="1694809" cy="465099"/>
          </a:xfrm>
          <a:prstGeom prst="rect">
            <a:avLst/>
          </a:prstGeom>
        </p:spPr>
      </p:pic>
      <p:pic>
        <p:nvPicPr>
          <p:cNvPr id="4" name="Picture 3" descr="A person looking at her phone&#10;&#10;Description automatically generated with medium confidence">
            <a:extLst>
              <a:ext uri="{FF2B5EF4-FFF2-40B4-BE49-F238E27FC236}">
                <a16:creationId xmlns:a16="http://schemas.microsoft.com/office/drawing/2014/main" id="{B1907F04-79C0-1562-3A21-1DA154F9DC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3476" y="0"/>
            <a:ext cx="10287000" cy="6858000"/>
          </a:xfrm>
          <a:prstGeom prst="rect">
            <a:avLst/>
          </a:prstGeom>
        </p:spPr>
      </p:pic>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0"/>
            <a:ext cx="4830765" cy="2742612"/>
          </a:xfrm>
          <a:prstGeom prst="rect">
            <a:avLst/>
          </a:prstGeom>
        </p:spPr>
        <p:txBody>
          <a:bodyPr vert="horz" lIns="0" tIns="0" rIns="0" bIns="0" rtlCol="0" anchor="b">
            <a:noAutofit/>
          </a:bodyPr>
          <a:lstStyle>
            <a:lvl1pPr>
              <a:defRPr sz="4000" b="1" spc="100" baseline="0">
                <a:solidFill>
                  <a:schemeClr val="bg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000" spc="1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bg1"/>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bg1"/>
                </a:solidFill>
              </a:defRPr>
            </a:lvl1pPr>
          </a:lstStyle>
          <a:p>
            <a:pPr lvl="0"/>
            <a:r>
              <a:rPr lang="en-US"/>
              <a:t>Date</a:t>
            </a:r>
          </a:p>
        </p:txBody>
      </p:sp>
    </p:spTree>
    <p:extLst>
      <p:ext uri="{BB962C8B-B14F-4D97-AF65-F5344CB8AC3E}">
        <p14:creationId xmlns:p14="http://schemas.microsoft.com/office/powerpoint/2010/main" val="281525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pic>
        <p:nvPicPr>
          <p:cNvPr id="5" name="Picture 4" descr="A close-up of a building&#10;&#10;Description automatically generated with low confidence">
            <a:extLst>
              <a:ext uri="{FF2B5EF4-FFF2-40B4-BE49-F238E27FC236}">
                <a16:creationId xmlns:a16="http://schemas.microsoft.com/office/drawing/2014/main" id="{BDF3A739-7F87-DA49-A346-5C004E3F01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6" name="TextBox 15">
            <a:extLst>
              <a:ext uri="{FF2B5EF4-FFF2-40B4-BE49-F238E27FC236}">
                <a16:creationId xmlns:a16="http://schemas.microsoft.com/office/drawing/2014/main" id="{A2A33598-179B-EC41-B08B-035CE176B948}"/>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bg1">
                    <a:lumMod val="50000"/>
                  </a:schemeClr>
                </a:solidFill>
              </a:rPr>
              <a:t>© 2025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0"/>
            <a:ext cx="4830765" cy="2742612"/>
          </a:xfrm>
          <a:prstGeom prst="rect">
            <a:avLst/>
          </a:prstGeom>
        </p:spPr>
        <p:txBody>
          <a:bodyPr vert="horz" lIns="0" tIns="0" rIns="0" bIns="0" rtlCol="0" anchor="b">
            <a:noAutofit/>
          </a:bodyPr>
          <a:lstStyle>
            <a:lvl1pPr>
              <a:defRPr sz="4000" b="1" spc="100" baseline="0">
                <a:solidFill>
                  <a:schemeClr val="bg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000" spc="1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bg1"/>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bg1"/>
                </a:solidFill>
              </a:defRPr>
            </a:lvl1pPr>
          </a:lstStyle>
          <a:p>
            <a:pPr lvl="0"/>
            <a:r>
              <a:rPr lang="en-US"/>
              <a:t>Date</a:t>
            </a:r>
          </a:p>
        </p:txBody>
      </p:sp>
      <p:pic>
        <p:nvPicPr>
          <p:cNvPr id="13" name="Picture 12">
            <a:extLst>
              <a:ext uri="{FF2B5EF4-FFF2-40B4-BE49-F238E27FC236}">
                <a16:creationId xmlns:a16="http://schemas.microsoft.com/office/drawing/2014/main" id="{AD656EBA-30A8-9442-AAEB-3CD88A609D2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3815"/>
          <a:stretch/>
        </p:blipFill>
        <p:spPr>
          <a:xfrm>
            <a:off x="635000" y="353288"/>
            <a:ext cx="1694809" cy="465099"/>
          </a:xfrm>
          <a:prstGeom prst="rect">
            <a:avLst/>
          </a:prstGeom>
        </p:spPr>
      </p:pic>
      <p:pic>
        <p:nvPicPr>
          <p:cNvPr id="7" name="Picture 6">
            <a:extLst>
              <a:ext uri="{FF2B5EF4-FFF2-40B4-BE49-F238E27FC236}">
                <a16:creationId xmlns:a16="http://schemas.microsoft.com/office/drawing/2014/main" id="{5AA808B1-0B62-3A41-AE9B-2C649B2E0F7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4831326" y="1097745"/>
            <a:ext cx="7360673" cy="5760255"/>
          </a:xfrm>
          <a:prstGeom prst="rect">
            <a:avLst/>
          </a:prstGeom>
        </p:spPr>
      </p:pic>
    </p:spTree>
    <p:extLst>
      <p:ext uri="{BB962C8B-B14F-4D97-AF65-F5344CB8AC3E}">
        <p14:creationId xmlns:p14="http://schemas.microsoft.com/office/powerpoint/2010/main" val="3520369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1F174D6-B2C8-964C-9BEB-BF60B29811AF}"/>
              </a:ext>
            </a:extLst>
          </p:cNvPr>
          <p:cNvSpPr>
            <a:spLocks noGrp="1"/>
          </p:cNvSpPr>
          <p:nvPr>
            <p:ph type="body" sz="quarter" idx="11" hasCustomPrompt="1"/>
          </p:nvPr>
        </p:nvSpPr>
        <p:spPr>
          <a:xfrm>
            <a:off x="1114697" y="1348830"/>
            <a:ext cx="5975795" cy="2802055"/>
          </a:xfrm>
        </p:spPr>
        <p:txBody>
          <a:bodyPr>
            <a:noAutofit/>
          </a:bodyPr>
          <a:lstStyle>
            <a:lvl1pPr marL="342900" indent="-342900">
              <a:buClr>
                <a:schemeClr val="accent2"/>
              </a:buClr>
              <a:buFont typeface="Arial" panose="020B0604020202020204" pitchFamily="34" charset="0"/>
              <a:buChar char="•"/>
              <a:defRPr>
                <a:solidFill>
                  <a:schemeClr val="tx2"/>
                </a:solidFill>
              </a:defRPr>
            </a:lvl1pPr>
          </a:lstStyle>
          <a:p>
            <a:pPr lvl="0"/>
            <a:r>
              <a:rPr lang="en-US"/>
              <a:t>First thing</a:t>
            </a:r>
          </a:p>
          <a:p>
            <a:pPr lvl="0"/>
            <a:r>
              <a:rPr lang="en-US"/>
              <a:t>Second thing</a:t>
            </a:r>
          </a:p>
          <a:p>
            <a:pPr lvl="0"/>
            <a:r>
              <a:rPr lang="en-US"/>
              <a:t>Third thing</a:t>
            </a:r>
          </a:p>
          <a:p>
            <a:pPr lvl="0"/>
            <a:r>
              <a:rPr lang="en-US"/>
              <a:t>Fourth thing</a:t>
            </a:r>
          </a:p>
          <a:p>
            <a:pPr lvl="0"/>
            <a:r>
              <a:rPr lang="en-US"/>
              <a:t>Fifth thing</a:t>
            </a:r>
          </a:p>
          <a:p>
            <a:pPr lvl="0"/>
            <a:r>
              <a:rPr lang="en-US"/>
              <a:t>Sixth thing</a:t>
            </a:r>
          </a:p>
        </p:txBody>
      </p:sp>
      <p:sp>
        <p:nvSpPr>
          <p:cNvPr id="19" name="Title Placeholder 1">
            <a:extLst>
              <a:ext uri="{FF2B5EF4-FFF2-40B4-BE49-F238E27FC236}">
                <a16:creationId xmlns:a16="http://schemas.microsoft.com/office/drawing/2014/main" id="{6C72C59F-4F07-4840-9037-76090F7C8806}"/>
              </a:ext>
            </a:extLst>
          </p:cNvPr>
          <p:cNvSpPr>
            <a:spLocks noGrp="1"/>
          </p:cNvSpPr>
          <p:nvPr>
            <p:ph type="title" hasCustomPrompt="1"/>
          </p:nvPr>
        </p:nvSpPr>
        <p:spPr>
          <a:xfrm>
            <a:off x="442304" y="195467"/>
            <a:ext cx="11749696" cy="460375"/>
          </a:xfrm>
          <a:prstGeom prst="rect">
            <a:avLst/>
          </a:prstGeom>
        </p:spPr>
        <p:txBody>
          <a:bodyPr vert="horz" lIns="0" tIns="0" rIns="0" bIns="0" rtlCol="0" anchor="b">
            <a:normAutofit/>
          </a:bodyPr>
          <a:lstStyle/>
          <a:p>
            <a:r>
              <a:rPr lang="en-US"/>
              <a:t>Agenda</a:t>
            </a:r>
          </a:p>
        </p:txBody>
      </p:sp>
      <p:pic>
        <p:nvPicPr>
          <p:cNvPr id="12" name="Picture 11">
            <a:extLst>
              <a:ext uri="{FF2B5EF4-FFF2-40B4-BE49-F238E27FC236}">
                <a16:creationId xmlns:a16="http://schemas.microsoft.com/office/drawing/2014/main" id="{8FDA849B-86FD-DF43-B817-FCDA36A4E7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13" name="Slide Number Placeholder 5">
            <a:extLst>
              <a:ext uri="{FF2B5EF4-FFF2-40B4-BE49-F238E27FC236}">
                <a16:creationId xmlns:a16="http://schemas.microsoft.com/office/drawing/2014/main" id="{49E2B03A-C962-2049-820E-9D4605FC8B7E}"/>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264146585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F7AE91-228E-104D-9EA0-75A982DAA3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11391" cy="6858000"/>
          </a:xfrm>
          <a:prstGeom prst="rect">
            <a:avLst/>
          </a:prstGeom>
        </p:spPr>
      </p:pic>
      <p:sp>
        <p:nvSpPr>
          <p:cNvPr id="6" name="Title Placeholder 1">
            <a:extLst>
              <a:ext uri="{FF2B5EF4-FFF2-40B4-BE49-F238E27FC236}">
                <a16:creationId xmlns:a16="http://schemas.microsoft.com/office/drawing/2014/main" id="{191F355D-BEFE-C94F-BAF4-2BFEFC1E3C18}"/>
              </a:ext>
            </a:extLst>
          </p:cNvPr>
          <p:cNvSpPr>
            <a:spLocks noGrp="1"/>
          </p:cNvSpPr>
          <p:nvPr>
            <p:ph type="title" hasCustomPrompt="1"/>
          </p:nvPr>
        </p:nvSpPr>
        <p:spPr>
          <a:xfrm>
            <a:off x="2319614" y="2219276"/>
            <a:ext cx="9218913" cy="1939158"/>
          </a:xfrm>
          <a:prstGeom prst="rect">
            <a:avLst/>
          </a:prstGeom>
        </p:spPr>
        <p:txBody>
          <a:bodyPr vert="horz" lIns="0" tIns="0" rIns="0" bIns="0" rtlCol="0" anchor="b">
            <a:noAutofit/>
          </a:bodyPr>
          <a:lstStyle>
            <a:lvl1pPr>
              <a:defRPr sz="5400" b="1" cap="none" spc="100" baseline="0">
                <a:solidFill>
                  <a:schemeClr val="tx2"/>
                </a:solidFill>
              </a:defRPr>
            </a:lvl1pPr>
          </a:lstStyle>
          <a:p>
            <a:r>
              <a:rPr lang="en-US"/>
              <a:t>Section</a:t>
            </a:r>
            <a:br>
              <a:rPr lang="en-US"/>
            </a:br>
            <a:r>
              <a:rPr lang="en-US"/>
              <a:t>Divider Slide</a:t>
            </a:r>
          </a:p>
        </p:txBody>
      </p:sp>
      <p:sp>
        <p:nvSpPr>
          <p:cNvPr id="10" name="Slide Number Placeholder 5">
            <a:extLst>
              <a:ext uri="{FF2B5EF4-FFF2-40B4-BE49-F238E27FC236}">
                <a16:creationId xmlns:a16="http://schemas.microsoft.com/office/drawing/2014/main" id="{B2F116C0-8685-504B-93C5-4DD39B83128F}"/>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11" name="Picture 10">
            <a:extLst>
              <a:ext uri="{FF2B5EF4-FFF2-40B4-BE49-F238E27FC236}">
                <a16:creationId xmlns:a16="http://schemas.microsoft.com/office/drawing/2014/main" id="{91C77456-5B54-EA40-95D0-299E9F53013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410091365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Impactful Mess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5AA50-9615-7149-95A4-2DBC16F0EB4A}"/>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Image</a:t>
            </a:r>
          </a:p>
        </p:txBody>
      </p:sp>
      <p:sp>
        <p:nvSpPr>
          <p:cNvPr id="3" name="Picture Placeholder 2">
            <a:extLst>
              <a:ext uri="{FF2B5EF4-FFF2-40B4-BE49-F238E27FC236}">
                <a16:creationId xmlns:a16="http://schemas.microsoft.com/office/drawing/2014/main" id="{BF6058AA-3E71-B043-ACBF-7CB454E34050}"/>
              </a:ext>
            </a:extLst>
          </p:cNvPr>
          <p:cNvSpPr>
            <a:spLocks noGrp="1"/>
          </p:cNvSpPr>
          <p:nvPr>
            <p:ph type="pic" sz="quarter" idx="13"/>
          </p:nvPr>
        </p:nvSpPr>
        <p:spPr>
          <a:xfrm>
            <a:off x="0" y="0"/>
            <a:ext cx="12192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3D97BE04-1996-EE4D-A3B5-A6F290FB52E2}"/>
              </a:ext>
            </a:extLst>
          </p:cNvPr>
          <p:cNvSpPr>
            <a:spLocks noGrp="1"/>
          </p:cNvSpPr>
          <p:nvPr>
            <p:ph type="body" sz="quarter" idx="11" hasCustomPrompt="1"/>
          </p:nvPr>
        </p:nvSpPr>
        <p:spPr>
          <a:xfrm>
            <a:off x="1608138" y="2326824"/>
            <a:ext cx="6921500" cy="3404914"/>
          </a:xfrm>
        </p:spPr>
        <p:txBody>
          <a:bodyPr>
            <a:normAutofit/>
          </a:bodyPr>
          <a:lstStyle>
            <a:lvl1pPr marL="0" indent="0">
              <a:buNone/>
              <a:defRPr sz="7200" b="1" spc="100" baseline="0">
                <a:solidFill>
                  <a:schemeClr val="bg1"/>
                </a:solidFill>
                <a:latin typeface="+mj-lt"/>
              </a:defRPr>
            </a:lvl1pPr>
          </a:lstStyle>
          <a:p>
            <a:pPr lvl="0"/>
            <a:r>
              <a:rPr lang="en-US"/>
              <a:t>IMPACTFUL</a:t>
            </a:r>
          </a:p>
          <a:p>
            <a:pPr lvl="0"/>
            <a:r>
              <a:rPr lang="en-US"/>
              <a:t>MESSAGE</a:t>
            </a:r>
          </a:p>
          <a:p>
            <a:pPr lvl="0"/>
            <a:r>
              <a:rPr lang="en-US"/>
              <a:t>SLIDE</a:t>
            </a:r>
          </a:p>
        </p:txBody>
      </p:sp>
      <p:sp>
        <p:nvSpPr>
          <p:cNvPr id="9" name="Text Placeholder 8">
            <a:extLst>
              <a:ext uri="{FF2B5EF4-FFF2-40B4-BE49-F238E27FC236}">
                <a16:creationId xmlns:a16="http://schemas.microsoft.com/office/drawing/2014/main" id="{4FFBED36-7FB2-F848-A123-879090623300}"/>
              </a:ext>
            </a:extLst>
          </p:cNvPr>
          <p:cNvSpPr>
            <a:spLocks noGrp="1"/>
          </p:cNvSpPr>
          <p:nvPr>
            <p:ph type="body" sz="quarter" idx="12" hasCustomPrompt="1"/>
          </p:nvPr>
        </p:nvSpPr>
        <p:spPr>
          <a:xfrm>
            <a:off x="1608138" y="1561333"/>
            <a:ext cx="6384925" cy="661604"/>
          </a:xfrm>
        </p:spPr>
        <p:txBody>
          <a:bodyPr>
            <a:normAutofit/>
          </a:bodyPr>
          <a:lstStyle>
            <a:lvl1pPr marL="0" indent="0">
              <a:buNone/>
              <a:defRPr sz="4400" spc="100" baseline="0">
                <a:solidFill>
                  <a:schemeClr val="accent1"/>
                </a:solidFill>
              </a:defRPr>
            </a:lvl1pPr>
          </a:lstStyle>
          <a:p>
            <a:pPr lvl="0"/>
            <a:r>
              <a:rPr lang="en-US"/>
              <a:t>Large</a:t>
            </a:r>
          </a:p>
        </p:txBody>
      </p:sp>
      <p:sp>
        <p:nvSpPr>
          <p:cNvPr id="6" name="Slide Number Placeholder 5">
            <a:extLst>
              <a:ext uri="{FF2B5EF4-FFF2-40B4-BE49-F238E27FC236}">
                <a16:creationId xmlns:a16="http://schemas.microsoft.com/office/drawing/2014/main" id="{15F0A42B-77A7-0A4B-B714-4FF041857203}"/>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244786069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alf Image Option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9CDCF59-427E-FF41-89FE-C02CCBA0483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154" t="6366" b="-1"/>
          <a:stretch/>
        </p:blipFill>
        <p:spPr>
          <a:xfrm>
            <a:off x="5661892" y="628073"/>
            <a:ext cx="945296" cy="354018"/>
          </a:xfrm>
          <a:prstGeom prst="rect">
            <a:avLst/>
          </a:prstGeom>
        </p:spPr>
      </p:pic>
      <p:sp>
        <p:nvSpPr>
          <p:cNvPr id="2" name="Title 1">
            <a:extLst>
              <a:ext uri="{FF2B5EF4-FFF2-40B4-BE49-F238E27FC236}">
                <a16:creationId xmlns:a16="http://schemas.microsoft.com/office/drawing/2014/main" id="{D531C4AD-5376-4945-B965-B3AAB7CAAE46}"/>
              </a:ext>
            </a:extLst>
          </p:cNvPr>
          <p:cNvSpPr>
            <a:spLocks noGrp="1"/>
          </p:cNvSpPr>
          <p:nvPr>
            <p:ph type="title"/>
          </p:nvPr>
        </p:nvSpPr>
        <p:spPr>
          <a:xfrm>
            <a:off x="6697001" y="521716"/>
            <a:ext cx="5361152" cy="460375"/>
          </a:xfrm>
        </p:spPr>
        <p:txBody>
          <a:bodyPr/>
          <a:lstStyle/>
          <a:p>
            <a:r>
              <a:rPr lang="en-US"/>
              <a:t>Click to edit Master title style</a:t>
            </a:r>
          </a:p>
        </p:txBody>
      </p:sp>
      <p:sp>
        <p:nvSpPr>
          <p:cNvPr id="8" name="Text Placeholder 7">
            <a:extLst>
              <a:ext uri="{FF2B5EF4-FFF2-40B4-BE49-F238E27FC236}">
                <a16:creationId xmlns:a16="http://schemas.microsoft.com/office/drawing/2014/main" id="{F5360183-FC82-A74A-86AF-35EC002B733B}"/>
              </a:ext>
            </a:extLst>
          </p:cNvPr>
          <p:cNvSpPr>
            <a:spLocks noGrp="1"/>
          </p:cNvSpPr>
          <p:nvPr>
            <p:ph type="body" sz="quarter" idx="11" hasCustomPrompt="1"/>
          </p:nvPr>
        </p:nvSpPr>
        <p:spPr>
          <a:xfrm>
            <a:off x="6697001" y="1639888"/>
            <a:ext cx="5221949" cy="4271962"/>
          </a:xfrm>
        </p:spPr>
        <p:txBody>
          <a:bodyPr/>
          <a:lstStyle>
            <a:lvl1pPr marL="0" indent="0">
              <a:buNone/>
              <a:defRPr>
                <a:solidFill>
                  <a:schemeClr val="tx2"/>
                </a:solidFill>
              </a:defRPr>
            </a:lvl1pPr>
            <a:lvl2pPr>
              <a:buClr>
                <a:schemeClr val="accent2"/>
              </a:buClr>
              <a:defRPr>
                <a:solidFill>
                  <a:schemeClr val="tx1"/>
                </a:solidFill>
              </a:defRPr>
            </a:lvl2pPr>
            <a:lvl3pPr marL="1143000" indent="-228600">
              <a:buClr>
                <a:schemeClr val="accent2"/>
              </a:buClr>
              <a:buFont typeface="Courier New" panose="02070309020205020404" pitchFamily="49" charset="0"/>
              <a:buChar char="o"/>
              <a:defRPr>
                <a:solidFill>
                  <a:schemeClr val="tx1"/>
                </a:solidFill>
              </a:defRPr>
            </a:lvl3pPr>
          </a:lstStyle>
          <a:p>
            <a:pPr lvl="0"/>
            <a:r>
              <a:rPr lang="en-US"/>
              <a:t>Header</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5" name="Picture Placeholder 4">
            <a:extLst>
              <a:ext uri="{FF2B5EF4-FFF2-40B4-BE49-F238E27FC236}">
                <a16:creationId xmlns:a16="http://schemas.microsoft.com/office/drawing/2014/main" id="{20BEA579-FF83-ED46-BDC8-AB5C66963512}"/>
              </a:ext>
            </a:extLst>
          </p:cNvPr>
          <p:cNvSpPr>
            <a:spLocks noGrp="1"/>
          </p:cNvSpPr>
          <p:nvPr>
            <p:ph type="pic" sz="quarter" idx="12"/>
          </p:nvPr>
        </p:nvSpPr>
        <p:spPr>
          <a:xfrm>
            <a:off x="0" y="11"/>
            <a:ext cx="6195848" cy="6857989"/>
          </a:xfrm>
          <a:prstGeom prst="homePlate">
            <a:avLst>
              <a:gd name="adj" fmla="val 7812"/>
            </a:avLst>
          </a:prstGeom>
          <a:solidFill>
            <a:schemeClr val="bg1">
              <a:lumMod val="95000"/>
            </a:schemeClr>
          </a:solidFill>
        </p:spPr>
        <p:txBody>
          <a:bodyPr/>
          <a:lstStyle>
            <a:lvl1pPr marL="0" indent="0">
              <a:buNone/>
              <a:defRPr/>
            </a:lvl1pPr>
          </a:lstStyle>
          <a:p>
            <a:r>
              <a:rPr lang="en-US"/>
              <a:t>Click icon to add picture</a:t>
            </a:r>
          </a:p>
        </p:txBody>
      </p:sp>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57780027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Half Imag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C4AD-5376-4945-B965-B3AAB7CAAE46}"/>
              </a:ext>
            </a:extLst>
          </p:cNvPr>
          <p:cNvSpPr>
            <a:spLocks noGrp="1"/>
          </p:cNvSpPr>
          <p:nvPr>
            <p:ph type="title"/>
          </p:nvPr>
        </p:nvSpPr>
        <p:spPr>
          <a:xfrm>
            <a:off x="6697001" y="521716"/>
            <a:ext cx="5361152" cy="460375"/>
          </a:xfrm>
        </p:spPr>
        <p:txBody>
          <a:bodyPr/>
          <a:lstStyle/>
          <a:p>
            <a:r>
              <a:rPr lang="en-US"/>
              <a:t>Click to edit Master title style</a:t>
            </a:r>
          </a:p>
        </p:txBody>
      </p:sp>
      <p:sp>
        <p:nvSpPr>
          <p:cNvPr id="8" name="Text Placeholder 7">
            <a:extLst>
              <a:ext uri="{FF2B5EF4-FFF2-40B4-BE49-F238E27FC236}">
                <a16:creationId xmlns:a16="http://schemas.microsoft.com/office/drawing/2014/main" id="{F5360183-FC82-A74A-86AF-35EC002B733B}"/>
              </a:ext>
            </a:extLst>
          </p:cNvPr>
          <p:cNvSpPr>
            <a:spLocks noGrp="1"/>
          </p:cNvSpPr>
          <p:nvPr>
            <p:ph type="body" sz="quarter" idx="11" hasCustomPrompt="1"/>
          </p:nvPr>
        </p:nvSpPr>
        <p:spPr>
          <a:xfrm>
            <a:off x="6697001" y="1639888"/>
            <a:ext cx="5221949" cy="4271962"/>
          </a:xfrm>
        </p:spPr>
        <p:txBody>
          <a:bodyPr/>
          <a:lstStyle>
            <a:lvl1pPr marL="0" indent="0">
              <a:buNone/>
              <a:defRPr>
                <a:solidFill>
                  <a:schemeClr val="tx2"/>
                </a:solidFill>
              </a:defRPr>
            </a:lvl1pPr>
            <a:lvl2pPr>
              <a:buClr>
                <a:schemeClr val="accent2"/>
              </a:buClr>
              <a:defRPr>
                <a:solidFill>
                  <a:schemeClr val="tx1"/>
                </a:solidFill>
              </a:defRPr>
            </a:lvl2pPr>
            <a:lvl3pPr marL="1143000" indent="-228600">
              <a:buClr>
                <a:schemeClr val="accent2"/>
              </a:buClr>
              <a:buFont typeface="Courier New" panose="02070309020205020404" pitchFamily="49" charset="0"/>
              <a:buChar char="o"/>
              <a:defRPr>
                <a:solidFill>
                  <a:schemeClr val="tx1"/>
                </a:solidFill>
              </a:defRPr>
            </a:lvl3pPr>
          </a:lstStyle>
          <a:p>
            <a:pPr lvl="0"/>
            <a:r>
              <a:rPr lang="en-US"/>
              <a:t>Header</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5" name="Picture Placeholder 4">
            <a:extLst>
              <a:ext uri="{FF2B5EF4-FFF2-40B4-BE49-F238E27FC236}">
                <a16:creationId xmlns:a16="http://schemas.microsoft.com/office/drawing/2014/main" id="{20BEA579-FF83-ED46-BDC8-AB5C66963512}"/>
              </a:ext>
            </a:extLst>
          </p:cNvPr>
          <p:cNvSpPr>
            <a:spLocks noGrp="1"/>
          </p:cNvSpPr>
          <p:nvPr>
            <p:ph type="pic" sz="quarter" idx="12"/>
          </p:nvPr>
        </p:nvSpPr>
        <p:spPr>
          <a:xfrm>
            <a:off x="0" y="11"/>
            <a:ext cx="6195848" cy="6857989"/>
          </a:xfrm>
          <a:prstGeom prst="homePlate">
            <a:avLst>
              <a:gd name="adj" fmla="val 7812"/>
            </a:avLst>
          </a:prstGeom>
          <a:solidFill>
            <a:schemeClr val="bg1">
              <a:lumMod val="95000"/>
            </a:schemeClr>
          </a:solidFill>
        </p:spPr>
        <p:txBody>
          <a:bodyPr/>
          <a:lstStyle>
            <a:lvl1pPr marL="0" indent="0">
              <a:buNone/>
              <a:defRPr/>
            </a:lvl1pPr>
          </a:lstStyle>
          <a:p>
            <a:r>
              <a:rPr lang="en-US"/>
              <a:t>Click icon to add picture</a:t>
            </a:r>
          </a:p>
        </p:txBody>
      </p:sp>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426837606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r Lists Etc">
    <p:spTree>
      <p:nvGrpSpPr>
        <p:cNvPr id="1" name=""/>
        <p:cNvGrpSpPr/>
        <p:nvPr/>
      </p:nvGrpSpPr>
      <p:grpSpPr>
        <a:xfrm>
          <a:off x="0" y="0"/>
          <a:ext cx="0" cy="0"/>
          <a:chOff x="0" y="0"/>
          <a:chExt cx="0" cy="0"/>
        </a:xfrm>
      </p:grpSpPr>
      <p:pic>
        <p:nvPicPr>
          <p:cNvPr id="12" name="Picture Placeholder 11" descr="Background pattern&#10;&#10;Description automatically generated">
            <a:extLst>
              <a:ext uri="{FF2B5EF4-FFF2-40B4-BE49-F238E27FC236}">
                <a16:creationId xmlns:a16="http://schemas.microsoft.com/office/drawing/2014/main" id="{163E4DD4-488F-C543-A482-E7471F4824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308016" cy="6858000"/>
          </a:xfrm>
          <a:prstGeom prst="homePlate">
            <a:avLst>
              <a:gd name="adj" fmla="val 18066"/>
            </a:avLst>
          </a:prstGeom>
        </p:spPr>
      </p:pic>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101862330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oll - quiz - question">
    <p:spTree>
      <p:nvGrpSpPr>
        <p:cNvPr id="1" name=""/>
        <p:cNvGrpSpPr/>
        <p:nvPr/>
      </p:nvGrpSpPr>
      <p:grpSpPr>
        <a:xfrm>
          <a:off x="0" y="0"/>
          <a:ext cx="0" cy="0"/>
          <a:chOff x="0" y="0"/>
          <a:chExt cx="0" cy="0"/>
        </a:xfrm>
      </p:grpSpPr>
      <p:pic>
        <p:nvPicPr>
          <p:cNvPr id="5" name="Picture Placeholder 7" descr="Background pattern&#10;&#10;Description automatically generated">
            <a:extLst>
              <a:ext uri="{FF2B5EF4-FFF2-40B4-BE49-F238E27FC236}">
                <a16:creationId xmlns:a16="http://schemas.microsoft.com/office/drawing/2014/main" id="{2FB9884D-D165-C048-A1A0-8EFE3BA8F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0" y="-68672"/>
            <a:ext cx="3621088" cy="7055976"/>
          </a:xfrm>
          <a:prstGeom prst="homePlate">
            <a:avLst>
              <a:gd name="adj" fmla="val 18836"/>
            </a:avLst>
          </a:prstGeom>
          <a:ln w="34925">
            <a:solidFill>
              <a:schemeClr val="accent2"/>
            </a:solidFill>
          </a:ln>
        </p:spPr>
      </p:pic>
      <p:pic>
        <p:nvPicPr>
          <p:cNvPr id="7" name="Graphic 6">
            <a:extLst>
              <a:ext uri="{FF2B5EF4-FFF2-40B4-BE49-F238E27FC236}">
                <a16:creationId xmlns:a16="http://schemas.microsoft.com/office/drawing/2014/main" id="{6CBCB0B1-0009-1347-AAA1-CF83754F60C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5753" y="2581506"/>
            <a:ext cx="1605756" cy="1605756"/>
          </a:xfrm>
          <a:prstGeom prst="rect">
            <a:avLst/>
          </a:prstGeom>
        </p:spPr>
      </p:pic>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
        <p:nvSpPr>
          <p:cNvPr id="3" name="Text Placeholder 2">
            <a:extLst>
              <a:ext uri="{FF2B5EF4-FFF2-40B4-BE49-F238E27FC236}">
                <a16:creationId xmlns:a16="http://schemas.microsoft.com/office/drawing/2014/main" id="{DD0CE2F8-1F37-B448-99C9-EEA4B1DCE69A}"/>
              </a:ext>
            </a:extLst>
          </p:cNvPr>
          <p:cNvSpPr>
            <a:spLocks noGrp="1"/>
          </p:cNvSpPr>
          <p:nvPr>
            <p:ph type="body" sz="quarter" idx="10" hasCustomPrompt="1"/>
          </p:nvPr>
        </p:nvSpPr>
        <p:spPr>
          <a:xfrm>
            <a:off x="4506841" y="1909821"/>
            <a:ext cx="5640388" cy="757238"/>
          </a:xfrm>
        </p:spPr>
        <p:txBody>
          <a:bodyPr anchor="b"/>
          <a:lstStyle>
            <a:lvl1pPr>
              <a:defRPr sz="3600">
                <a:solidFill>
                  <a:schemeClr val="tx2"/>
                </a:solidFill>
              </a:defRPr>
            </a:lvl1pPr>
            <a:lvl2pPr marL="457200" indent="0">
              <a:buNone/>
              <a:defRPr/>
            </a:lvl2pPr>
          </a:lstStyle>
          <a:p>
            <a:pPr lvl="0"/>
            <a:r>
              <a:rPr lang="en-US"/>
              <a:t>Question</a:t>
            </a:r>
          </a:p>
        </p:txBody>
      </p:sp>
    </p:spTree>
    <p:extLst>
      <p:ext uri="{BB962C8B-B14F-4D97-AF65-F5344CB8AC3E}">
        <p14:creationId xmlns:p14="http://schemas.microsoft.com/office/powerpoint/2010/main" val="241512081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alf Image O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31F0BF-B485-C441-A808-14FE59BFEA52}"/>
              </a:ext>
            </a:extLst>
          </p:cNvPr>
          <p:cNvSpPr>
            <a:spLocks noGrp="1"/>
          </p:cNvSpPr>
          <p:nvPr>
            <p:ph type="sldNum" sz="quarter" idx="10"/>
          </p:nvPr>
        </p:nvSpPr>
        <p:spPr/>
        <p:txBody>
          <a:bodyPr/>
          <a:lstStyle>
            <a:lvl1pPr>
              <a:defRPr>
                <a:solidFill>
                  <a:schemeClr val="accent6"/>
                </a:solidFill>
              </a:defRPr>
            </a:lvl1p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A04A4F79-D712-8F47-AE63-A8B5E8A96AC3}"/>
              </a:ext>
            </a:extLst>
          </p:cNvPr>
          <p:cNvSpPr/>
          <p:nvPr/>
        </p:nvSpPr>
        <p:spPr>
          <a:xfrm>
            <a:off x="0" y="0"/>
            <a:ext cx="5981700" cy="2917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4EDBC69-DAEC-6F4F-B64C-39F9DE97E1C5}"/>
              </a:ext>
            </a:extLst>
          </p:cNvPr>
          <p:cNvSpPr>
            <a:spLocks noGrp="1"/>
          </p:cNvSpPr>
          <p:nvPr userDrawn="1">
            <p:ph idx="1" hasCustomPrompt="1"/>
          </p:nvPr>
        </p:nvSpPr>
        <p:spPr>
          <a:xfrm>
            <a:off x="6558455" y="581350"/>
            <a:ext cx="4998545" cy="4351338"/>
          </a:xfrm>
          <a:prstGeom prst="rect">
            <a:avLst/>
          </a:prstGeom>
        </p:spPr>
        <p:txBody>
          <a:bodyPr vert="horz" lIns="0" tIns="0" rIns="0" bIns="0" rtlCol="0">
            <a:normAutofit/>
          </a:bodyPr>
          <a:lstStyle>
            <a:lvl1pPr marL="0" indent="0">
              <a:buNone/>
              <a:defRPr sz="2400">
                <a:solidFill>
                  <a:schemeClr val="tx2"/>
                </a:solidFill>
              </a:defRPr>
            </a:lvl1pPr>
            <a:lvl2pPr marL="323850" indent="-323850">
              <a:buClr>
                <a:schemeClr val="accent2"/>
              </a:buClr>
              <a:buFont typeface="Arial" panose="020B0604020202020204" pitchFamily="34" charset="0"/>
              <a:buChar char="•"/>
              <a:tabLst/>
              <a:defRPr sz="2000">
                <a:solidFill>
                  <a:schemeClr val="tx1"/>
                </a:solidFill>
              </a:defRPr>
            </a:lvl2pPr>
            <a:lvl3pPr marL="635000" indent="-287338">
              <a:buClr>
                <a:schemeClr val="accent2"/>
              </a:buClr>
              <a:buFont typeface="Courier New" panose="02070309020205020404" pitchFamily="49" charset="0"/>
              <a:buChar char="o"/>
              <a:tabLst/>
              <a:defRPr>
                <a:solidFill>
                  <a:schemeClr val="tx1"/>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Header</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C52AE1E-894C-DF43-B935-9367F142E88F}"/>
              </a:ext>
            </a:extLst>
          </p:cNvPr>
          <p:cNvSpPr/>
          <p:nvPr userDrawn="1"/>
        </p:nvSpPr>
        <p:spPr>
          <a:xfrm>
            <a:off x="0" y="2917372"/>
            <a:ext cx="5981700" cy="39406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Half Image</a:t>
            </a:r>
          </a:p>
        </p:txBody>
      </p:sp>
      <p:sp>
        <p:nvSpPr>
          <p:cNvPr id="14" name="Text Placeholder 13">
            <a:extLst>
              <a:ext uri="{FF2B5EF4-FFF2-40B4-BE49-F238E27FC236}">
                <a16:creationId xmlns:a16="http://schemas.microsoft.com/office/drawing/2014/main" id="{40443C3D-13CE-1A42-B5A6-635E3AFB5E3D}"/>
              </a:ext>
            </a:extLst>
          </p:cNvPr>
          <p:cNvSpPr>
            <a:spLocks noGrp="1"/>
          </p:cNvSpPr>
          <p:nvPr>
            <p:ph type="body" sz="quarter" idx="11" hasCustomPrompt="1"/>
          </p:nvPr>
        </p:nvSpPr>
        <p:spPr>
          <a:xfrm>
            <a:off x="638628" y="581350"/>
            <a:ext cx="4374805" cy="1545130"/>
          </a:xfrm>
        </p:spPr>
        <p:txBody>
          <a:bodyPr anchor="b">
            <a:noAutofit/>
          </a:bodyPr>
          <a:lstStyle>
            <a:lvl1pPr marL="0" indent="0">
              <a:spcBef>
                <a:spcPts val="0"/>
              </a:spcBef>
              <a:buNone/>
              <a:defRPr sz="3600">
                <a:solidFill>
                  <a:schemeClr val="tx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Title is wrapped</a:t>
            </a:r>
          </a:p>
          <a:p>
            <a:pPr lvl="0"/>
            <a:r>
              <a:rPr lang="en-US"/>
              <a:t>Here – make 3 lines if possible</a:t>
            </a:r>
          </a:p>
        </p:txBody>
      </p:sp>
      <p:pic>
        <p:nvPicPr>
          <p:cNvPr id="11" name="Picture 10">
            <a:extLst>
              <a:ext uri="{FF2B5EF4-FFF2-40B4-BE49-F238E27FC236}">
                <a16:creationId xmlns:a16="http://schemas.microsoft.com/office/drawing/2014/main" id="{8395328A-2CA8-EC47-BB65-94490B687F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4" name="Picture Placeholder 3">
            <a:extLst>
              <a:ext uri="{FF2B5EF4-FFF2-40B4-BE49-F238E27FC236}">
                <a16:creationId xmlns:a16="http://schemas.microsoft.com/office/drawing/2014/main" id="{1A658682-0BF9-2046-B942-24DE5601B380}"/>
              </a:ext>
            </a:extLst>
          </p:cNvPr>
          <p:cNvSpPr>
            <a:spLocks noGrp="1"/>
          </p:cNvSpPr>
          <p:nvPr>
            <p:ph type="pic" sz="quarter" idx="12"/>
          </p:nvPr>
        </p:nvSpPr>
        <p:spPr>
          <a:xfrm>
            <a:off x="0" y="2917370"/>
            <a:ext cx="5981700" cy="3940627"/>
          </a:xfrm>
        </p:spPr>
        <p:txBody>
          <a:bodyPr/>
          <a:lstStyle>
            <a:lvl1pPr marL="0" indent="0">
              <a:buNone/>
              <a:defRPr/>
            </a:lvl1pPr>
          </a:lstStyle>
          <a:p>
            <a:r>
              <a:rPr lang="en-US"/>
              <a:t>Click icon to add picture</a:t>
            </a:r>
          </a:p>
        </p:txBody>
      </p:sp>
      <p:sp>
        <p:nvSpPr>
          <p:cNvPr id="15" name="Slide Number Placeholder 5">
            <a:extLst>
              <a:ext uri="{FF2B5EF4-FFF2-40B4-BE49-F238E27FC236}">
                <a16:creationId xmlns:a16="http://schemas.microsoft.com/office/drawing/2014/main" id="{7E8998D3-DD49-D741-8CC9-943463D9FA17}"/>
              </a:ext>
            </a:extLst>
          </p:cNvPr>
          <p:cNvSpPr txBox="1">
            <a:spLocks/>
          </p:cNvSpPr>
          <p:nvPr userDrawn="1"/>
        </p:nvSpPr>
        <p:spPr>
          <a:xfrm>
            <a:off x="228600" y="6528816"/>
            <a:ext cx="2743200" cy="161694"/>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93F7F0-4438-4A90-AB24-A1145129226D}"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99661604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Detail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50CB4B-1103-7546-9AE0-A28094BB49A2}"/>
              </a:ext>
            </a:extLst>
          </p:cNvPr>
          <p:cNvSpPr>
            <a:spLocks noGrp="1"/>
          </p:cNvSpPr>
          <p:nvPr>
            <p:ph type="sldNum" sz="quarter" idx="10"/>
          </p:nvPr>
        </p:nvSpPr>
        <p:spPr/>
        <p:txBody>
          <a:body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9165DBE6-6702-1241-9AF0-E6E23FC5BD24}"/>
              </a:ext>
            </a:extLst>
          </p:cNvPr>
          <p:cNvSpPr/>
          <p:nvPr userDrawn="1"/>
        </p:nvSpPr>
        <p:spPr>
          <a:xfrm>
            <a:off x="0" y="-1"/>
            <a:ext cx="8055429" cy="155302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latin typeface="Franklin Gothic Book"/>
            </a:endParaRPr>
          </a:p>
        </p:txBody>
      </p:sp>
      <p:sp>
        <p:nvSpPr>
          <p:cNvPr id="41" name="Text Placeholder 40">
            <a:extLst>
              <a:ext uri="{FF2B5EF4-FFF2-40B4-BE49-F238E27FC236}">
                <a16:creationId xmlns:a16="http://schemas.microsoft.com/office/drawing/2014/main" id="{999DDCA9-8A55-FA4E-B09D-1E770DE124AC}"/>
              </a:ext>
            </a:extLst>
          </p:cNvPr>
          <p:cNvSpPr>
            <a:spLocks noGrp="1"/>
          </p:cNvSpPr>
          <p:nvPr>
            <p:ph type="body" sz="quarter" idx="12" hasCustomPrompt="1"/>
          </p:nvPr>
        </p:nvSpPr>
        <p:spPr>
          <a:xfrm>
            <a:off x="649288" y="739231"/>
            <a:ext cx="4379912" cy="362734"/>
          </a:xfrm>
        </p:spPr>
        <p:txBody>
          <a:bodyPr>
            <a:normAutofit/>
          </a:bodyPr>
          <a:lstStyle>
            <a:lvl1pPr marL="0" indent="0">
              <a:buNone/>
              <a:defRPr sz="22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Name of Organization</a:t>
            </a:r>
          </a:p>
        </p:txBody>
      </p:sp>
      <p:sp>
        <p:nvSpPr>
          <p:cNvPr id="42" name="Rectangle 41">
            <a:extLst>
              <a:ext uri="{FF2B5EF4-FFF2-40B4-BE49-F238E27FC236}">
                <a16:creationId xmlns:a16="http://schemas.microsoft.com/office/drawing/2014/main" id="{CC44AC72-EA2E-3B45-BB52-91BC75FD3205}"/>
              </a:ext>
            </a:extLst>
          </p:cNvPr>
          <p:cNvSpPr/>
          <p:nvPr userDrawn="1"/>
        </p:nvSpPr>
        <p:spPr>
          <a:xfrm>
            <a:off x="8054209" y="0"/>
            <a:ext cx="4137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Case Study</a:t>
            </a:r>
          </a:p>
          <a:p>
            <a:pPr algn="ctr"/>
            <a:r>
              <a:rPr lang="en-US" sz="4400">
                <a:solidFill>
                  <a:schemeClr val="bg1">
                    <a:lumMod val="75000"/>
                  </a:schemeClr>
                </a:solidFill>
              </a:rPr>
              <a:t>Image</a:t>
            </a:r>
          </a:p>
        </p:txBody>
      </p:sp>
      <p:sp>
        <p:nvSpPr>
          <p:cNvPr id="2" name="TextBox 1">
            <a:extLst>
              <a:ext uri="{FF2B5EF4-FFF2-40B4-BE49-F238E27FC236}">
                <a16:creationId xmlns:a16="http://schemas.microsoft.com/office/drawing/2014/main" id="{856733EC-6C11-1949-8E19-23CA97E6F0AF}"/>
              </a:ext>
            </a:extLst>
          </p:cNvPr>
          <p:cNvSpPr txBox="1"/>
          <p:nvPr userDrawn="1"/>
        </p:nvSpPr>
        <p:spPr>
          <a:xfrm>
            <a:off x="557349" y="447098"/>
            <a:ext cx="3770812" cy="276999"/>
          </a:xfrm>
          <a:prstGeom prst="rect">
            <a:avLst/>
          </a:prstGeom>
          <a:noFill/>
        </p:spPr>
        <p:txBody>
          <a:bodyPr wrap="square" rtlCol="0">
            <a:spAutoFit/>
          </a:bodyPr>
          <a:lstStyle/>
          <a:p>
            <a:r>
              <a:rPr lang="en-US" sz="1200" b="1" spc="100" baseline="0"/>
              <a:t>CASE STUDY</a:t>
            </a:r>
          </a:p>
        </p:txBody>
      </p:sp>
      <p:sp>
        <p:nvSpPr>
          <p:cNvPr id="5" name="Picture Placeholder 4">
            <a:extLst>
              <a:ext uri="{FF2B5EF4-FFF2-40B4-BE49-F238E27FC236}">
                <a16:creationId xmlns:a16="http://schemas.microsoft.com/office/drawing/2014/main" id="{894B0E78-62A4-9643-B881-C455ACAD2058}"/>
              </a:ext>
            </a:extLst>
          </p:cNvPr>
          <p:cNvSpPr>
            <a:spLocks noGrp="1"/>
          </p:cNvSpPr>
          <p:nvPr>
            <p:ph type="pic" sz="quarter" idx="13"/>
          </p:nvPr>
        </p:nvSpPr>
        <p:spPr>
          <a:xfrm>
            <a:off x="8054208" y="6198"/>
            <a:ext cx="4137791" cy="6851802"/>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52273936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465522" y="195467"/>
            <a:ext cx="11726478" cy="460375"/>
          </a:xfrm>
          <a:prstGeom prst="rect">
            <a:avLst/>
          </a:prstGeom>
        </p:spPr>
        <p:txBody>
          <a:bodyPr vert="horz" lIns="0" tIns="0" rIns="0" bIns="0" rtlCol="0" anchor="b">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4E9576F5-9D64-8C45-9647-818B9D4BBF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45377222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5" name="Picture 4" descr="A close-up of a building&#10;&#10;Description automatically generated with low confidence">
            <a:extLst>
              <a:ext uri="{FF2B5EF4-FFF2-40B4-BE49-F238E27FC236}">
                <a16:creationId xmlns:a16="http://schemas.microsoft.com/office/drawing/2014/main" id="{BDF3A739-7F87-DA49-A346-5C004E3F01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450"/>
            <a:ext cx="12188952" cy="6858000"/>
          </a:xfrm>
          <a:prstGeom prst="rect">
            <a:avLst/>
          </a:prstGeom>
        </p:spPr>
      </p:pic>
      <p:sp>
        <p:nvSpPr>
          <p:cNvPr id="16" name="TextBox 15">
            <a:extLst>
              <a:ext uri="{FF2B5EF4-FFF2-40B4-BE49-F238E27FC236}">
                <a16:creationId xmlns:a16="http://schemas.microsoft.com/office/drawing/2014/main" id="{A2A33598-179B-EC41-B08B-035CE176B948}"/>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bg1">
                    <a:lumMod val="50000"/>
                  </a:schemeClr>
                </a:solidFill>
              </a:rPr>
              <a:t>© 2025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0"/>
            <a:ext cx="4830765" cy="2742612"/>
          </a:xfrm>
          <a:prstGeom prst="rect">
            <a:avLst/>
          </a:prstGeom>
        </p:spPr>
        <p:txBody>
          <a:bodyPr vert="horz" lIns="0" tIns="0" rIns="0" bIns="0" rtlCol="0" anchor="b">
            <a:noAutofit/>
          </a:bodyPr>
          <a:lstStyle>
            <a:lvl1pPr>
              <a:defRPr sz="4000" b="1" spc="100" baseline="0">
                <a:solidFill>
                  <a:schemeClr val="bg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000" spc="1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bg1"/>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bg1"/>
                </a:solidFill>
              </a:defRPr>
            </a:lvl1pPr>
          </a:lstStyle>
          <a:p>
            <a:pPr lvl="0"/>
            <a:r>
              <a:rPr lang="en-US"/>
              <a:t>Date</a:t>
            </a:r>
          </a:p>
        </p:txBody>
      </p:sp>
      <p:pic>
        <p:nvPicPr>
          <p:cNvPr id="10" name="Picture 9">
            <a:extLst>
              <a:ext uri="{FF2B5EF4-FFF2-40B4-BE49-F238E27FC236}">
                <a16:creationId xmlns:a16="http://schemas.microsoft.com/office/drawing/2014/main" id="{22E330E2-DD6C-D743-8F42-00B253F9E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11625" y="278357"/>
            <a:ext cx="9897036" cy="6598023"/>
          </a:xfrm>
          <a:prstGeom prst="rect">
            <a:avLst/>
          </a:prstGeom>
        </p:spPr>
      </p:pic>
      <p:pic>
        <p:nvPicPr>
          <p:cNvPr id="12" name="Picture 11">
            <a:extLst>
              <a:ext uri="{FF2B5EF4-FFF2-40B4-BE49-F238E27FC236}">
                <a16:creationId xmlns:a16="http://schemas.microsoft.com/office/drawing/2014/main" id="{54930297-7690-0444-9E7A-68ADDBBCB19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33815"/>
          <a:stretch/>
        </p:blipFill>
        <p:spPr>
          <a:xfrm>
            <a:off x="635000" y="353288"/>
            <a:ext cx="1694809" cy="465099"/>
          </a:xfrm>
          <a:prstGeom prst="rect">
            <a:avLst/>
          </a:prstGeom>
        </p:spPr>
      </p:pic>
    </p:spTree>
    <p:extLst>
      <p:ext uri="{BB962C8B-B14F-4D97-AF65-F5344CB8AC3E}">
        <p14:creationId xmlns:p14="http://schemas.microsoft.com/office/powerpoint/2010/main" val="927649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461554" y="181129"/>
            <a:ext cx="11743896" cy="460375"/>
          </a:xfrm>
          <a:prstGeom prst="rect">
            <a:avLst/>
          </a:prstGeom>
        </p:spPr>
        <p:txBody>
          <a:bodyPr vert="horz" lIns="0" tIns="0" rIns="0" bIns="0" rtlCol="0" anchor="b">
            <a:normAutofit/>
          </a:bodyPr>
          <a:lstStyle/>
          <a:p>
            <a:r>
              <a:rPr lang="en-US"/>
              <a:t>Click to edit Master title style</a:t>
            </a:r>
          </a:p>
        </p:txBody>
      </p:sp>
      <p:sp>
        <p:nvSpPr>
          <p:cNvPr id="13" name="Text Placeholder 12">
            <a:extLst>
              <a:ext uri="{FF2B5EF4-FFF2-40B4-BE49-F238E27FC236}">
                <a16:creationId xmlns:a16="http://schemas.microsoft.com/office/drawing/2014/main" id="{81BE6265-38AC-C045-9D96-1B382B9B3288}"/>
              </a:ext>
            </a:extLst>
          </p:cNvPr>
          <p:cNvSpPr>
            <a:spLocks noGrp="1"/>
          </p:cNvSpPr>
          <p:nvPr>
            <p:ph type="body" sz="quarter" idx="10" hasCustomPrompt="1"/>
          </p:nvPr>
        </p:nvSpPr>
        <p:spPr>
          <a:xfrm>
            <a:off x="461554" y="1339132"/>
            <a:ext cx="11265408" cy="4035425"/>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71500" indent="-309563">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6" name="Picture 5">
            <a:extLst>
              <a:ext uri="{FF2B5EF4-FFF2-40B4-BE49-F238E27FC236}">
                <a16:creationId xmlns:a16="http://schemas.microsoft.com/office/drawing/2014/main" id="{CB28E6B3-7548-1A48-9BF0-EBDDE31EA0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49456389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2 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461554" y="186087"/>
            <a:ext cx="11740988" cy="460375"/>
          </a:xfrm>
          <a:prstGeom prst="rect">
            <a:avLst/>
          </a:prstGeom>
        </p:spPr>
        <p:txBody>
          <a:bodyPr vert="horz" lIns="0" tIns="0" rIns="0" bIns="0" rtlCol="0" anchor="b">
            <a:normAutofit/>
          </a:bodyPr>
          <a:lstStyle/>
          <a:p>
            <a:r>
              <a:rPr lang="en-US"/>
              <a:t>Click to edit Master title style</a:t>
            </a:r>
          </a:p>
        </p:txBody>
      </p:sp>
      <p:sp>
        <p:nvSpPr>
          <p:cNvPr id="6" name="Text Placeholder 12">
            <a:extLst>
              <a:ext uri="{FF2B5EF4-FFF2-40B4-BE49-F238E27FC236}">
                <a16:creationId xmlns:a16="http://schemas.microsoft.com/office/drawing/2014/main" id="{334DAF1E-5FF2-524F-B98E-95F9A11D82C3}"/>
              </a:ext>
            </a:extLst>
          </p:cNvPr>
          <p:cNvSpPr>
            <a:spLocks noGrp="1"/>
          </p:cNvSpPr>
          <p:nvPr>
            <p:ph type="body" sz="quarter" idx="10" hasCustomPrompt="1"/>
          </p:nvPr>
        </p:nvSpPr>
        <p:spPr>
          <a:xfrm>
            <a:off x="461554" y="1339126"/>
            <a:ext cx="5429960" cy="4035425"/>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17525" indent="-24765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5E51252B-13F6-794A-965F-036B1A10C576}"/>
              </a:ext>
            </a:extLst>
          </p:cNvPr>
          <p:cNvSpPr>
            <a:spLocks noGrp="1"/>
          </p:cNvSpPr>
          <p:nvPr>
            <p:ph type="body" sz="quarter" idx="11" hasCustomPrompt="1"/>
          </p:nvPr>
        </p:nvSpPr>
        <p:spPr>
          <a:xfrm>
            <a:off x="6300486" y="1335950"/>
            <a:ext cx="5429960" cy="4035425"/>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17525" indent="-24765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BE519122-49FD-6A47-AAAF-F9B37E01B418}"/>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8" name="Picture 7">
            <a:extLst>
              <a:ext uri="{FF2B5EF4-FFF2-40B4-BE49-F238E27FC236}">
                <a16:creationId xmlns:a16="http://schemas.microsoft.com/office/drawing/2014/main" id="{686EACBD-03FE-FE47-AD70-8E45EBE2AF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89629837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3 column">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635001" y="1449961"/>
            <a:ext cx="3371448" cy="4035425"/>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71500" indent="-31750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CF50700E-1FCC-4D4A-A1A9-85F24CFFA1E4}"/>
              </a:ext>
            </a:extLst>
          </p:cNvPr>
          <p:cNvSpPr>
            <a:spLocks noGrp="1"/>
          </p:cNvSpPr>
          <p:nvPr>
            <p:ph type="body" sz="quarter" idx="11" hasCustomPrompt="1"/>
          </p:nvPr>
        </p:nvSpPr>
        <p:spPr>
          <a:xfrm>
            <a:off x="4410277" y="1449961"/>
            <a:ext cx="3371448" cy="4035425"/>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517525" indent="-231775">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14FDAAE-53F5-974E-B3B6-77EE9D70FDD7}"/>
              </a:ext>
            </a:extLst>
          </p:cNvPr>
          <p:cNvSpPr>
            <a:spLocks noGrp="1"/>
          </p:cNvSpPr>
          <p:nvPr>
            <p:ph type="body" sz="quarter" idx="12" hasCustomPrompt="1"/>
          </p:nvPr>
        </p:nvSpPr>
        <p:spPr>
          <a:xfrm>
            <a:off x="8185553" y="1449961"/>
            <a:ext cx="3371448" cy="4035425"/>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517525" indent="-231775">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2" name="Title Placeholder 1">
            <a:extLst>
              <a:ext uri="{FF2B5EF4-FFF2-40B4-BE49-F238E27FC236}">
                <a16:creationId xmlns:a16="http://schemas.microsoft.com/office/drawing/2014/main" id="{7DD3538D-5AF0-9142-ABCC-6D94CE2FD52F}"/>
              </a:ext>
            </a:extLst>
          </p:cNvPr>
          <p:cNvSpPr>
            <a:spLocks noGrp="1"/>
          </p:cNvSpPr>
          <p:nvPr>
            <p:ph type="title"/>
          </p:nvPr>
        </p:nvSpPr>
        <p:spPr>
          <a:xfrm>
            <a:off x="635001" y="195467"/>
            <a:ext cx="11726474" cy="460375"/>
          </a:xfrm>
          <a:prstGeom prst="rect">
            <a:avLst/>
          </a:prstGeom>
        </p:spPr>
        <p:txBody>
          <a:bodyPr vert="horz" lIns="0" tIns="0" rIns="0" bIns="0" rtlCol="0" anchor="b">
            <a:normAutofit/>
          </a:bodyPr>
          <a:lstStyle/>
          <a:p>
            <a:r>
              <a:rPr lang="en-US"/>
              <a:t>Click to edit Master title style</a:t>
            </a:r>
          </a:p>
        </p:txBody>
      </p:sp>
      <p:sp>
        <p:nvSpPr>
          <p:cNvPr id="15" name="Slide Number Placeholder 5">
            <a:extLst>
              <a:ext uri="{FF2B5EF4-FFF2-40B4-BE49-F238E27FC236}">
                <a16:creationId xmlns:a16="http://schemas.microsoft.com/office/drawing/2014/main" id="{6C64D9FE-D9FB-CF4E-8A5F-9FAC89F8CCBD}"/>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13" name="Picture 12">
            <a:extLst>
              <a:ext uri="{FF2B5EF4-FFF2-40B4-BE49-F238E27FC236}">
                <a16:creationId xmlns:a16="http://schemas.microsoft.com/office/drawing/2014/main" id="{4FB17537-85D4-5648-9660-CB5B75D227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928985001"/>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s with graphic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1625002" y="3244372"/>
            <a:ext cx="2472438" cy="2529812"/>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517525" indent="-239713">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hasCustomPrompt="1"/>
          </p:nvPr>
        </p:nvSpPr>
        <p:spPr>
          <a:xfrm>
            <a:off x="1960668" y="1294782"/>
            <a:ext cx="1627632" cy="1627632"/>
          </a:xfrm>
        </p:spPr>
        <p:txBody>
          <a:bodyPr/>
          <a:lstStyle/>
          <a:p>
            <a:r>
              <a:rPr lang="en-US"/>
              <a:t>Icon</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442304" y="195467"/>
            <a:ext cx="11749696" cy="460375"/>
          </a:xfrm>
          <a:prstGeom prst="rect">
            <a:avLst/>
          </a:prstGeom>
        </p:spPr>
        <p:txBody>
          <a:bodyPr vert="horz" lIns="0" tIns="0" rIns="0" bIns="0" rtlCol="0" anchor="b">
            <a:normAutofit/>
          </a:bodyPr>
          <a:lstStyle/>
          <a:p>
            <a:r>
              <a:rPr lang="en-US"/>
              <a:t>Click to edit Master title style</a:t>
            </a:r>
          </a:p>
        </p:txBody>
      </p:sp>
      <p:sp>
        <p:nvSpPr>
          <p:cNvPr id="11" name="Text Placeholder 12">
            <a:extLst>
              <a:ext uri="{FF2B5EF4-FFF2-40B4-BE49-F238E27FC236}">
                <a16:creationId xmlns:a16="http://schemas.microsoft.com/office/drawing/2014/main" id="{E303EC4E-EDF4-8843-89F9-F6EC14E0D270}"/>
              </a:ext>
            </a:extLst>
          </p:cNvPr>
          <p:cNvSpPr>
            <a:spLocks noGrp="1"/>
          </p:cNvSpPr>
          <p:nvPr>
            <p:ph type="body" sz="quarter" idx="14" hasCustomPrompt="1"/>
          </p:nvPr>
        </p:nvSpPr>
        <p:spPr>
          <a:xfrm>
            <a:off x="4821543" y="3244372"/>
            <a:ext cx="2472438" cy="2529812"/>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463550" indent="-21590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6A49972F-E633-E646-AD7E-888618BEB16C}"/>
              </a:ext>
            </a:extLst>
          </p:cNvPr>
          <p:cNvSpPr>
            <a:spLocks noGrp="1"/>
          </p:cNvSpPr>
          <p:nvPr>
            <p:ph type="body" sz="quarter" idx="16" hasCustomPrompt="1"/>
          </p:nvPr>
        </p:nvSpPr>
        <p:spPr>
          <a:xfrm>
            <a:off x="8018084" y="3244372"/>
            <a:ext cx="2472438" cy="2529812"/>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71500" indent="-28575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6" name="Picture Placeholder 2">
            <a:extLst>
              <a:ext uri="{FF2B5EF4-FFF2-40B4-BE49-F238E27FC236}">
                <a16:creationId xmlns:a16="http://schemas.microsoft.com/office/drawing/2014/main" id="{A1684423-F084-EE48-B1A5-D8C054076722}"/>
              </a:ext>
            </a:extLst>
          </p:cNvPr>
          <p:cNvSpPr>
            <a:spLocks noGrp="1"/>
          </p:cNvSpPr>
          <p:nvPr>
            <p:ph type="pic" sz="quarter" idx="17" hasCustomPrompt="1"/>
          </p:nvPr>
        </p:nvSpPr>
        <p:spPr>
          <a:xfrm>
            <a:off x="5243946" y="1294782"/>
            <a:ext cx="1627632" cy="1627632"/>
          </a:xfrm>
        </p:spPr>
        <p:txBody>
          <a:bodyPr/>
          <a:lstStyle/>
          <a:p>
            <a:r>
              <a:rPr lang="en-US"/>
              <a:t>Icon</a:t>
            </a:r>
          </a:p>
        </p:txBody>
      </p:sp>
      <p:sp>
        <p:nvSpPr>
          <p:cNvPr id="17" name="Picture Placeholder 2">
            <a:extLst>
              <a:ext uri="{FF2B5EF4-FFF2-40B4-BE49-F238E27FC236}">
                <a16:creationId xmlns:a16="http://schemas.microsoft.com/office/drawing/2014/main" id="{5FCE6EA8-F0EC-D74D-A69D-2E2187E240F8}"/>
              </a:ext>
            </a:extLst>
          </p:cNvPr>
          <p:cNvSpPr>
            <a:spLocks noGrp="1"/>
          </p:cNvSpPr>
          <p:nvPr>
            <p:ph type="pic" sz="quarter" idx="18" hasCustomPrompt="1"/>
          </p:nvPr>
        </p:nvSpPr>
        <p:spPr>
          <a:xfrm>
            <a:off x="8440487" y="1294782"/>
            <a:ext cx="1627632" cy="1627632"/>
          </a:xfrm>
        </p:spPr>
        <p:txBody>
          <a:bodyPr/>
          <a:lstStyle/>
          <a:p>
            <a:r>
              <a:rPr lang="en-US"/>
              <a:t>Icon</a:t>
            </a:r>
          </a:p>
        </p:txBody>
      </p:sp>
      <p:sp>
        <p:nvSpPr>
          <p:cNvPr id="19" name="Slide Number Placeholder 5">
            <a:extLst>
              <a:ext uri="{FF2B5EF4-FFF2-40B4-BE49-F238E27FC236}">
                <a16:creationId xmlns:a16="http://schemas.microsoft.com/office/drawing/2014/main" id="{562A0A25-E4C7-0243-83A9-5E501380C9A6}"/>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2E9E15E0-5110-394A-8BF7-DF3553C8CC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60410011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742C5A7A-5447-344C-98F0-B70079FB5DCC}"/>
              </a:ext>
            </a:extLst>
          </p:cNvPr>
          <p:cNvSpPr>
            <a:spLocks noGrp="1"/>
          </p:cNvSpPr>
          <p:nvPr>
            <p:ph type="body" sz="quarter" idx="10" hasCustomPrompt="1"/>
          </p:nvPr>
        </p:nvSpPr>
        <p:spPr>
          <a:xfrm>
            <a:off x="469534" y="1352984"/>
            <a:ext cx="4816569" cy="4035425"/>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517525" indent="-24765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3" name="Chart Placeholder 2">
            <a:extLst>
              <a:ext uri="{FF2B5EF4-FFF2-40B4-BE49-F238E27FC236}">
                <a16:creationId xmlns:a16="http://schemas.microsoft.com/office/drawing/2014/main" id="{BE76CC84-AC63-E343-AA53-7ED92EA34AD6}"/>
              </a:ext>
            </a:extLst>
          </p:cNvPr>
          <p:cNvSpPr>
            <a:spLocks noGrp="1"/>
          </p:cNvSpPr>
          <p:nvPr>
            <p:ph type="chart" sz="quarter" idx="11"/>
          </p:nvPr>
        </p:nvSpPr>
        <p:spPr>
          <a:xfrm>
            <a:off x="5684838" y="1343459"/>
            <a:ext cx="5872162" cy="4022725"/>
          </a:xfrm>
        </p:spPr>
        <p:txBody>
          <a:bodyPr/>
          <a:lstStyle/>
          <a:p>
            <a:r>
              <a:rPr lang="en-US"/>
              <a:t>Click icon to add chart</a:t>
            </a:r>
          </a:p>
        </p:txBody>
      </p:sp>
      <p:sp>
        <p:nvSpPr>
          <p:cNvPr id="10" name="Title Placeholder 1">
            <a:extLst>
              <a:ext uri="{FF2B5EF4-FFF2-40B4-BE49-F238E27FC236}">
                <a16:creationId xmlns:a16="http://schemas.microsoft.com/office/drawing/2014/main" id="{E7ADB2D4-6B26-A447-8455-1501803FBB35}"/>
              </a:ext>
            </a:extLst>
          </p:cNvPr>
          <p:cNvSpPr>
            <a:spLocks noGrp="1"/>
          </p:cNvSpPr>
          <p:nvPr>
            <p:ph type="title"/>
          </p:nvPr>
        </p:nvSpPr>
        <p:spPr>
          <a:xfrm>
            <a:off x="469534" y="181397"/>
            <a:ext cx="11749696" cy="460375"/>
          </a:xfrm>
          <a:prstGeom prst="rect">
            <a:avLst/>
          </a:prstGeom>
        </p:spPr>
        <p:txBody>
          <a:bodyPr vert="horz" lIns="0" tIns="0" rIns="0" bIns="0" rtlCol="0" anchor="b">
            <a:normAutofit/>
          </a:bodyPr>
          <a:lstStyle/>
          <a:p>
            <a:r>
              <a:rPr lang="en-US"/>
              <a:t>Click to edit Master title style</a:t>
            </a:r>
          </a:p>
        </p:txBody>
      </p:sp>
      <p:sp>
        <p:nvSpPr>
          <p:cNvPr id="12" name="Slide Number Placeholder 5">
            <a:extLst>
              <a:ext uri="{FF2B5EF4-FFF2-40B4-BE49-F238E27FC236}">
                <a16:creationId xmlns:a16="http://schemas.microsoft.com/office/drawing/2014/main" id="{6663D996-9B26-524E-9CEE-5AFF0481F61D}"/>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7" name="Picture 6">
            <a:extLst>
              <a:ext uri="{FF2B5EF4-FFF2-40B4-BE49-F238E27FC236}">
                <a16:creationId xmlns:a16="http://schemas.microsoft.com/office/drawing/2014/main" id="{0E1E0031-537E-4B4D-A76E-69A296A99D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179854466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graphic/small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4706-FCDB-2A45-8BB2-3E4A41C818C3}"/>
              </a:ext>
            </a:extLst>
          </p:cNvPr>
          <p:cNvSpPr>
            <a:spLocks noGrp="1"/>
          </p:cNvSpPr>
          <p:nvPr>
            <p:ph type="title"/>
          </p:nvPr>
        </p:nvSpPr>
        <p:spPr>
          <a:xfrm>
            <a:off x="442304" y="168723"/>
            <a:ext cx="11749696" cy="46037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10402F3-F066-964B-9737-1FD33F983763}"/>
              </a:ext>
            </a:extLst>
          </p:cNvPr>
          <p:cNvSpPr>
            <a:spLocks noGrp="1"/>
          </p:cNvSpPr>
          <p:nvPr>
            <p:ph type="sldNum" sz="quarter" idx="10"/>
          </p:nvPr>
        </p:nvSpPr>
        <p:spPr/>
        <p:txBody>
          <a:bodyPr/>
          <a:lstStyle>
            <a:lvl1pPr>
              <a:defRPr sz="900"/>
            </a:lvl1pPr>
          </a:lstStyle>
          <a:p>
            <a:fld id="{CA93F7F0-4438-4A90-AB24-A1145129226D}" type="slidenum">
              <a:rPr lang="en-US" smtClean="0"/>
              <a:pPr/>
              <a:t>‹#›</a:t>
            </a:fld>
            <a:endParaRPr lang="en-US"/>
          </a:p>
        </p:txBody>
      </p:sp>
      <p:sp>
        <p:nvSpPr>
          <p:cNvPr id="5" name="Text Placeholder 12">
            <a:extLst>
              <a:ext uri="{FF2B5EF4-FFF2-40B4-BE49-F238E27FC236}">
                <a16:creationId xmlns:a16="http://schemas.microsoft.com/office/drawing/2014/main" id="{0A6A53A6-C362-324D-B8B4-E1EF6BAA7B20}"/>
              </a:ext>
            </a:extLst>
          </p:cNvPr>
          <p:cNvSpPr>
            <a:spLocks noGrp="1"/>
          </p:cNvSpPr>
          <p:nvPr>
            <p:ph type="body" sz="quarter" idx="11" hasCustomPrompt="1"/>
          </p:nvPr>
        </p:nvSpPr>
        <p:spPr>
          <a:xfrm>
            <a:off x="470263" y="1347833"/>
            <a:ext cx="4818888" cy="4035425"/>
          </a:xfrm>
        </p:spPr>
        <p:txBody>
          <a:bodyPr/>
          <a:lstStyle>
            <a:lvl1pPr marL="0" indent="0">
              <a:buNone/>
              <a:defRPr>
                <a:solidFill>
                  <a:schemeClr val="accent2"/>
                </a:solidFill>
              </a:defRPr>
            </a:lvl1pPr>
            <a:lvl2pPr marL="247650" indent="-247650">
              <a:buClr>
                <a:schemeClr val="accent2"/>
              </a:buClr>
              <a:tabLst/>
              <a:defRPr>
                <a:solidFill>
                  <a:schemeClr val="tx1"/>
                </a:solidFill>
              </a:defRPr>
            </a:lvl2pPr>
            <a:lvl3pPr marL="517525" indent="-269875">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AA404EE6-845C-A84B-B40D-CCB4111B2203}"/>
              </a:ext>
            </a:extLst>
          </p:cNvPr>
          <p:cNvSpPr>
            <a:spLocks noGrp="1"/>
          </p:cNvSpPr>
          <p:nvPr>
            <p:ph type="pic" sz="quarter" idx="13"/>
          </p:nvPr>
        </p:nvSpPr>
        <p:spPr>
          <a:xfrm>
            <a:off x="5672138" y="1356056"/>
            <a:ext cx="5884862" cy="4035425"/>
          </a:xfrm>
        </p:spPr>
        <p:txBody>
          <a:bodyPr/>
          <a:lstStyle/>
          <a:p>
            <a:r>
              <a:rPr lang="en-US"/>
              <a:t>Click icon to add picture</a:t>
            </a:r>
          </a:p>
        </p:txBody>
      </p:sp>
      <p:pic>
        <p:nvPicPr>
          <p:cNvPr id="7" name="Picture 6">
            <a:extLst>
              <a:ext uri="{FF2B5EF4-FFF2-40B4-BE49-F238E27FC236}">
                <a16:creationId xmlns:a16="http://schemas.microsoft.com/office/drawing/2014/main" id="{ECF0D740-0D78-E043-BD5F-D40AAEEA39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50507608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 with Image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322162" y="4401492"/>
            <a:ext cx="3371448" cy="1777056"/>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17525" indent="-239713">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p:nvPr>
        </p:nvSpPr>
        <p:spPr>
          <a:xfrm>
            <a:off x="0" y="1212647"/>
            <a:ext cx="4016415" cy="2940733"/>
          </a:xfrm>
        </p:spPr>
        <p:txBody>
          <a:bodyPr/>
          <a:lstStyle/>
          <a:p>
            <a:r>
              <a:rPr lang="en-US"/>
              <a:t>Click icon to add picture</a:t>
            </a:r>
          </a:p>
        </p:txBody>
      </p:sp>
      <p:sp>
        <p:nvSpPr>
          <p:cNvPr id="20" name="Picture Placeholder 2">
            <a:extLst>
              <a:ext uri="{FF2B5EF4-FFF2-40B4-BE49-F238E27FC236}">
                <a16:creationId xmlns:a16="http://schemas.microsoft.com/office/drawing/2014/main" id="{67B475AA-D01C-1446-99CE-279747809E87}"/>
              </a:ext>
            </a:extLst>
          </p:cNvPr>
          <p:cNvSpPr>
            <a:spLocks noGrp="1"/>
          </p:cNvSpPr>
          <p:nvPr>
            <p:ph type="pic" sz="quarter" idx="14"/>
          </p:nvPr>
        </p:nvSpPr>
        <p:spPr>
          <a:xfrm>
            <a:off x="4074290" y="1212646"/>
            <a:ext cx="4016415" cy="2940733"/>
          </a:xfrm>
        </p:spPr>
        <p:txBody>
          <a:bodyPr/>
          <a:lstStyle/>
          <a:p>
            <a:r>
              <a:rPr lang="en-US"/>
              <a:t>Click icon to add picture</a:t>
            </a:r>
          </a:p>
        </p:txBody>
      </p:sp>
      <p:sp>
        <p:nvSpPr>
          <p:cNvPr id="21" name="Picture Placeholder 2">
            <a:extLst>
              <a:ext uri="{FF2B5EF4-FFF2-40B4-BE49-F238E27FC236}">
                <a16:creationId xmlns:a16="http://schemas.microsoft.com/office/drawing/2014/main" id="{E5761654-9DD0-6F42-BD28-3F23C6688415}"/>
              </a:ext>
            </a:extLst>
          </p:cNvPr>
          <p:cNvSpPr>
            <a:spLocks noGrp="1"/>
          </p:cNvSpPr>
          <p:nvPr>
            <p:ph type="pic" sz="quarter" idx="15"/>
          </p:nvPr>
        </p:nvSpPr>
        <p:spPr>
          <a:xfrm>
            <a:off x="8160155" y="1195687"/>
            <a:ext cx="4016415" cy="2940733"/>
          </a:xfrm>
        </p:spPr>
        <p:txBody>
          <a:bodyPr/>
          <a:lstStyle/>
          <a:p>
            <a:r>
              <a:rPr lang="en-US"/>
              <a:t>Click icon to add picture</a:t>
            </a:r>
          </a:p>
        </p:txBody>
      </p:sp>
      <p:sp>
        <p:nvSpPr>
          <p:cNvPr id="22" name="Text Placeholder 12">
            <a:extLst>
              <a:ext uri="{FF2B5EF4-FFF2-40B4-BE49-F238E27FC236}">
                <a16:creationId xmlns:a16="http://schemas.microsoft.com/office/drawing/2014/main" id="{0CADD8CA-6108-3A4E-ACAD-28611353FB57}"/>
              </a:ext>
            </a:extLst>
          </p:cNvPr>
          <p:cNvSpPr>
            <a:spLocks noGrp="1"/>
          </p:cNvSpPr>
          <p:nvPr>
            <p:ph type="body" sz="quarter" idx="16" hasCustomPrompt="1"/>
          </p:nvPr>
        </p:nvSpPr>
        <p:spPr>
          <a:xfrm>
            <a:off x="4408348" y="4401492"/>
            <a:ext cx="3371448" cy="1777056"/>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517525" indent="-247650">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8B70FE4-24A5-CE45-9053-B413DB7440F3}"/>
              </a:ext>
            </a:extLst>
          </p:cNvPr>
          <p:cNvSpPr>
            <a:spLocks noGrp="1"/>
          </p:cNvSpPr>
          <p:nvPr>
            <p:ph type="body" sz="quarter" idx="17" hasCustomPrompt="1"/>
          </p:nvPr>
        </p:nvSpPr>
        <p:spPr>
          <a:xfrm>
            <a:off x="8454346" y="4401492"/>
            <a:ext cx="3371448" cy="1777056"/>
          </a:xfrm>
        </p:spPr>
        <p:txBody>
          <a:bodyPr/>
          <a:lstStyle>
            <a:lvl1pPr marL="0" indent="0">
              <a:buNone/>
              <a:defRPr>
                <a:solidFill>
                  <a:schemeClr val="tx2"/>
                </a:solidFill>
              </a:defRPr>
            </a:lvl1pPr>
            <a:lvl2pPr marL="247650" indent="-247650">
              <a:buClr>
                <a:schemeClr val="accent2"/>
              </a:buClr>
              <a:tabLst/>
              <a:defRPr>
                <a:solidFill>
                  <a:schemeClr val="tx1"/>
                </a:solidFill>
              </a:defRPr>
            </a:lvl2pPr>
            <a:lvl3pPr marL="463550" indent="-223838">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442304" y="171584"/>
            <a:ext cx="11749696" cy="460375"/>
          </a:xfrm>
          <a:prstGeom prst="rect">
            <a:avLst/>
          </a:prstGeom>
        </p:spPr>
        <p:txBody>
          <a:bodyPr vert="horz" lIns="0" tIns="0" rIns="0" bIns="0" rtlCol="0" anchor="b">
            <a:normAutofit/>
          </a:bodyPr>
          <a:lstStyle/>
          <a:p>
            <a:r>
              <a:rPr lang="en-US"/>
              <a:t>Click to edit Master title style</a:t>
            </a:r>
          </a:p>
        </p:txBody>
      </p:sp>
      <p:sp>
        <p:nvSpPr>
          <p:cNvPr id="14" name="Slide Number Placeholder 5">
            <a:extLst>
              <a:ext uri="{FF2B5EF4-FFF2-40B4-BE49-F238E27FC236}">
                <a16:creationId xmlns:a16="http://schemas.microsoft.com/office/drawing/2014/main" id="{0D7C8A74-D29E-7240-8FE7-E797AEC7F33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rgbClr val="757779"/>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9A708D75-C684-404C-B96C-56A11C6159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80228068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0340DB-227C-D541-A799-3BDFA07E4E6F}"/>
              </a:ext>
            </a:extLst>
          </p:cNvPr>
          <p:cNvSpPr>
            <a:spLocks noGrp="1"/>
          </p:cNvSpPr>
          <p:nvPr>
            <p:ph type="body" sz="quarter" idx="25" hasCustomPrompt="1"/>
          </p:nvPr>
        </p:nvSpPr>
        <p:spPr>
          <a:xfrm>
            <a:off x="5171925" y="1449473"/>
            <a:ext cx="2633606" cy="580781"/>
          </a:xfrm>
          <a:prstGeom prst="roundRect">
            <a:avLst>
              <a:gd name="adj" fmla="val 50000"/>
            </a:avLst>
          </a:prstGeom>
          <a:solidFill>
            <a:schemeClr val="tx2"/>
          </a:solidFill>
        </p:spPr>
        <p:txBody>
          <a:bodyPr lIns="548640" anchor="ctr">
            <a:normAutofit/>
          </a:bodyPr>
          <a:lstStyle>
            <a:lvl1pPr>
              <a:spcBef>
                <a:spcPts val="400"/>
              </a:spcBef>
              <a:defRPr sz="1400"/>
            </a:lvl1pPr>
            <a:lvl2pPr marL="457200" indent="0">
              <a:buNone/>
              <a:defRPr/>
            </a:lvl2pPr>
          </a:lstStyle>
          <a:p>
            <a:pPr lvl="0"/>
            <a:r>
              <a:rPr lang="en-US"/>
              <a:t>First Name Last Name</a:t>
            </a:r>
          </a:p>
          <a:p>
            <a:pPr lvl="0"/>
            <a:r>
              <a:rPr lang="en-US"/>
              <a:t>Title</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p:nvPr>
        </p:nvSpPr>
        <p:spPr>
          <a:xfrm>
            <a:off x="4172243" y="1016450"/>
            <a:ext cx="1439619" cy="1446828"/>
          </a:xfrm>
          <a:prstGeom prst="ellipse">
            <a:avLst/>
          </a:prstGeom>
          <a:ln w="25400">
            <a:solidFill>
              <a:schemeClr val="accent2"/>
            </a:solidFill>
          </a:ln>
        </p:spPr>
        <p:txBody>
          <a:bodyPr>
            <a:normAutofit/>
          </a:bodyPr>
          <a:lstStyle>
            <a:lvl1pPr>
              <a:defRPr sz="1600"/>
            </a:lvl1pPr>
          </a:lstStyle>
          <a:p>
            <a:r>
              <a:rPr lang="en-US"/>
              <a:t>Click icon to add picture</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442304" y="171584"/>
            <a:ext cx="11749696" cy="460375"/>
          </a:xfrm>
          <a:prstGeom prst="rect">
            <a:avLst/>
          </a:prstGeom>
        </p:spPr>
        <p:txBody>
          <a:bodyPr vert="horz" lIns="0" tIns="0" rIns="0" bIns="0" rtlCol="0" anchor="b">
            <a:normAutofit/>
          </a:bodyPr>
          <a:lstStyle/>
          <a:p>
            <a:r>
              <a:rPr lang="en-US"/>
              <a:t>Click to edit Master title style</a:t>
            </a:r>
          </a:p>
        </p:txBody>
      </p:sp>
      <p:sp>
        <p:nvSpPr>
          <p:cNvPr id="14" name="Slide Number Placeholder 5">
            <a:extLst>
              <a:ext uri="{FF2B5EF4-FFF2-40B4-BE49-F238E27FC236}">
                <a16:creationId xmlns:a16="http://schemas.microsoft.com/office/drawing/2014/main" id="{0D7C8A74-D29E-7240-8FE7-E797AEC7F33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rgbClr val="757779"/>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9A708D75-C684-404C-B96C-56A11C6159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13" name="Picture Placeholder 2">
            <a:extLst>
              <a:ext uri="{FF2B5EF4-FFF2-40B4-BE49-F238E27FC236}">
                <a16:creationId xmlns:a16="http://schemas.microsoft.com/office/drawing/2014/main" id="{19F129C7-565B-8F4F-96CE-37D696C394AE}"/>
              </a:ext>
            </a:extLst>
          </p:cNvPr>
          <p:cNvSpPr>
            <a:spLocks noGrp="1"/>
          </p:cNvSpPr>
          <p:nvPr>
            <p:ph type="pic" sz="quarter" idx="18"/>
          </p:nvPr>
        </p:nvSpPr>
        <p:spPr>
          <a:xfrm>
            <a:off x="819444"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26" name="Text Placeholder 4">
            <a:extLst>
              <a:ext uri="{FF2B5EF4-FFF2-40B4-BE49-F238E27FC236}">
                <a16:creationId xmlns:a16="http://schemas.microsoft.com/office/drawing/2014/main" id="{7815828E-85B9-9E44-A941-DE1F4A355E8D}"/>
              </a:ext>
            </a:extLst>
          </p:cNvPr>
          <p:cNvSpPr>
            <a:spLocks noGrp="1"/>
          </p:cNvSpPr>
          <p:nvPr>
            <p:ph type="body" sz="quarter" idx="26" hasCustomPrompt="1"/>
          </p:nvPr>
        </p:nvSpPr>
        <p:spPr>
          <a:xfrm>
            <a:off x="495487"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27" name="Picture Placeholder 2">
            <a:extLst>
              <a:ext uri="{FF2B5EF4-FFF2-40B4-BE49-F238E27FC236}">
                <a16:creationId xmlns:a16="http://schemas.microsoft.com/office/drawing/2014/main" id="{6CCA9285-EA05-CD44-9F7A-726A77F54A9B}"/>
              </a:ext>
            </a:extLst>
          </p:cNvPr>
          <p:cNvSpPr>
            <a:spLocks noGrp="1"/>
          </p:cNvSpPr>
          <p:nvPr>
            <p:ph type="pic" sz="quarter" idx="27"/>
          </p:nvPr>
        </p:nvSpPr>
        <p:spPr>
          <a:xfrm>
            <a:off x="3192291"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28" name="Text Placeholder 4">
            <a:extLst>
              <a:ext uri="{FF2B5EF4-FFF2-40B4-BE49-F238E27FC236}">
                <a16:creationId xmlns:a16="http://schemas.microsoft.com/office/drawing/2014/main" id="{FA14CC9D-768F-D242-B4BA-F56102BC8F8F}"/>
              </a:ext>
            </a:extLst>
          </p:cNvPr>
          <p:cNvSpPr>
            <a:spLocks noGrp="1"/>
          </p:cNvSpPr>
          <p:nvPr>
            <p:ph type="body" sz="quarter" idx="28" hasCustomPrompt="1"/>
          </p:nvPr>
        </p:nvSpPr>
        <p:spPr>
          <a:xfrm>
            <a:off x="2868334"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29" name="Picture Placeholder 2">
            <a:extLst>
              <a:ext uri="{FF2B5EF4-FFF2-40B4-BE49-F238E27FC236}">
                <a16:creationId xmlns:a16="http://schemas.microsoft.com/office/drawing/2014/main" id="{BAE1B6F5-49C0-4940-B08F-2A0401BD223E}"/>
              </a:ext>
            </a:extLst>
          </p:cNvPr>
          <p:cNvSpPr>
            <a:spLocks noGrp="1"/>
          </p:cNvSpPr>
          <p:nvPr>
            <p:ph type="pic" sz="quarter" idx="29"/>
          </p:nvPr>
        </p:nvSpPr>
        <p:spPr>
          <a:xfrm>
            <a:off x="5565138"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30" name="Text Placeholder 4">
            <a:extLst>
              <a:ext uri="{FF2B5EF4-FFF2-40B4-BE49-F238E27FC236}">
                <a16:creationId xmlns:a16="http://schemas.microsoft.com/office/drawing/2014/main" id="{7C04A522-CAC9-4142-A3C1-F611212AB747}"/>
              </a:ext>
            </a:extLst>
          </p:cNvPr>
          <p:cNvSpPr>
            <a:spLocks noGrp="1"/>
          </p:cNvSpPr>
          <p:nvPr>
            <p:ph type="body" sz="quarter" idx="30" hasCustomPrompt="1"/>
          </p:nvPr>
        </p:nvSpPr>
        <p:spPr>
          <a:xfrm>
            <a:off x="5241181"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31" name="Picture Placeholder 2">
            <a:extLst>
              <a:ext uri="{FF2B5EF4-FFF2-40B4-BE49-F238E27FC236}">
                <a16:creationId xmlns:a16="http://schemas.microsoft.com/office/drawing/2014/main" id="{40D73BB7-DFFD-4F41-A29F-CB9E9F75164F}"/>
              </a:ext>
            </a:extLst>
          </p:cNvPr>
          <p:cNvSpPr>
            <a:spLocks noGrp="1"/>
          </p:cNvSpPr>
          <p:nvPr>
            <p:ph type="pic" sz="quarter" idx="31"/>
          </p:nvPr>
        </p:nvSpPr>
        <p:spPr>
          <a:xfrm>
            <a:off x="7834505"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32" name="Text Placeholder 4">
            <a:extLst>
              <a:ext uri="{FF2B5EF4-FFF2-40B4-BE49-F238E27FC236}">
                <a16:creationId xmlns:a16="http://schemas.microsoft.com/office/drawing/2014/main" id="{F980FADE-6222-4F43-916A-96B2F63F2431}"/>
              </a:ext>
            </a:extLst>
          </p:cNvPr>
          <p:cNvSpPr>
            <a:spLocks noGrp="1"/>
          </p:cNvSpPr>
          <p:nvPr>
            <p:ph type="body" sz="quarter" idx="32" hasCustomPrompt="1"/>
          </p:nvPr>
        </p:nvSpPr>
        <p:spPr>
          <a:xfrm>
            <a:off x="7510548"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sp>
        <p:nvSpPr>
          <p:cNvPr id="33" name="Picture Placeholder 2">
            <a:extLst>
              <a:ext uri="{FF2B5EF4-FFF2-40B4-BE49-F238E27FC236}">
                <a16:creationId xmlns:a16="http://schemas.microsoft.com/office/drawing/2014/main" id="{0C548E55-A8E2-044A-8E7C-DC16F3716852}"/>
              </a:ext>
            </a:extLst>
          </p:cNvPr>
          <p:cNvSpPr>
            <a:spLocks noGrp="1"/>
          </p:cNvSpPr>
          <p:nvPr>
            <p:ph type="pic" sz="quarter" idx="33"/>
          </p:nvPr>
        </p:nvSpPr>
        <p:spPr>
          <a:xfrm>
            <a:off x="10155601" y="2847769"/>
            <a:ext cx="1055740" cy="1061027"/>
          </a:xfrm>
          <a:prstGeom prst="ellipse">
            <a:avLst/>
          </a:prstGeom>
          <a:ln w="25400">
            <a:solidFill>
              <a:schemeClr val="tx2"/>
            </a:solidFill>
          </a:ln>
        </p:spPr>
        <p:txBody>
          <a:bodyPr>
            <a:normAutofit/>
          </a:bodyPr>
          <a:lstStyle>
            <a:lvl1pPr>
              <a:defRPr sz="1200"/>
            </a:lvl1pPr>
          </a:lstStyle>
          <a:p>
            <a:r>
              <a:rPr lang="en-US"/>
              <a:t>Click icon to add picture</a:t>
            </a:r>
          </a:p>
        </p:txBody>
      </p:sp>
      <p:sp>
        <p:nvSpPr>
          <p:cNvPr id="34" name="Text Placeholder 4">
            <a:extLst>
              <a:ext uri="{FF2B5EF4-FFF2-40B4-BE49-F238E27FC236}">
                <a16:creationId xmlns:a16="http://schemas.microsoft.com/office/drawing/2014/main" id="{2F503FBD-D8CC-0B49-BD48-ACC208ABB1D7}"/>
              </a:ext>
            </a:extLst>
          </p:cNvPr>
          <p:cNvSpPr>
            <a:spLocks noGrp="1"/>
          </p:cNvSpPr>
          <p:nvPr>
            <p:ph type="body" sz="quarter" idx="34" hasCustomPrompt="1"/>
          </p:nvPr>
        </p:nvSpPr>
        <p:spPr>
          <a:xfrm>
            <a:off x="9831644" y="3781856"/>
            <a:ext cx="1703653" cy="460375"/>
          </a:xfrm>
          <a:prstGeom prst="roundRect">
            <a:avLst>
              <a:gd name="adj" fmla="val 50000"/>
            </a:avLst>
          </a:prstGeom>
          <a:solidFill>
            <a:schemeClr val="tx2"/>
          </a:solidFill>
        </p:spPr>
        <p:txBody>
          <a:bodyPr lIns="91440" tIns="182880" rIns="91440" bIns="182880" anchor="ctr">
            <a:noAutofit/>
          </a:bodyPr>
          <a:lstStyle>
            <a:lvl1pPr algn="ctr">
              <a:spcBef>
                <a:spcPts val="400"/>
              </a:spcBef>
              <a:defRPr sz="1000">
                <a:solidFill>
                  <a:schemeClr val="bg1"/>
                </a:solidFill>
              </a:defRPr>
            </a:lvl1pPr>
            <a:lvl2pPr marL="457200" indent="0">
              <a:buNone/>
              <a:defRPr/>
            </a:lvl2pPr>
          </a:lstStyle>
          <a:p>
            <a:pPr lvl="0"/>
            <a:r>
              <a:rPr lang="en-US"/>
              <a:t>First Name Last Name</a:t>
            </a:r>
          </a:p>
          <a:p>
            <a:pPr lvl="0"/>
            <a:r>
              <a:rPr lang="en-US"/>
              <a:t>Title</a:t>
            </a:r>
          </a:p>
        </p:txBody>
      </p:sp>
      <p:cxnSp>
        <p:nvCxnSpPr>
          <p:cNvPr id="8" name="Straight Connector 7">
            <a:extLst>
              <a:ext uri="{FF2B5EF4-FFF2-40B4-BE49-F238E27FC236}">
                <a16:creationId xmlns:a16="http://schemas.microsoft.com/office/drawing/2014/main" id="{74C5251D-FE32-AF49-8551-224E7ECBF6EC}"/>
              </a:ext>
            </a:extLst>
          </p:cNvPr>
          <p:cNvCxnSpPr>
            <a:cxnSpLocks/>
          </p:cNvCxnSpPr>
          <p:nvPr userDrawn="1"/>
        </p:nvCxnSpPr>
        <p:spPr>
          <a:xfrm>
            <a:off x="6096000" y="2146852"/>
            <a:ext cx="0" cy="609600"/>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EA7224-3D6D-B349-9948-FC48E4A874F0}"/>
              </a:ext>
            </a:extLst>
          </p:cNvPr>
          <p:cNvCxnSpPr>
            <a:cxnSpLocks/>
          </p:cNvCxnSpPr>
          <p:nvPr userDrawn="1"/>
        </p:nvCxnSpPr>
        <p:spPr>
          <a:xfrm>
            <a:off x="8348870"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1B3C431-B690-4F4B-99F2-30BF6476ABA0}"/>
              </a:ext>
            </a:extLst>
          </p:cNvPr>
          <p:cNvCxnSpPr>
            <a:cxnSpLocks/>
          </p:cNvCxnSpPr>
          <p:nvPr userDrawn="1"/>
        </p:nvCxnSpPr>
        <p:spPr>
          <a:xfrm>
            <a:off x="10681253"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666210F-77FF-844C-9A81-B65FBC17562F}"/>
              </a:ext>
            </a:extLst>
          </p:cNvPr>
          <p:cNvCxnSpPr>
            <a:cxnSpLocks/>
          </p:cNvCxnSpPr>
          <p:nvPr userDrawn="1"/>
        </p:nvCxnSpPr>
        <p:spPr>
          <a:xfrm>
            <a:off x="3730487"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2222A6-69AA-E242-A952-B2C3A467B265}"/>
              </a:ext>
            </a:extLst>
          </p:cNvPr>
          <p:cNvCxnSpPr>
            <a:cxnSpLocks/>
          </p:cNvCxnSpPr>
          <p:nvPr userDrawn="1"/>
        </p:nvCxnSpPr>
        <p:spPr>
          <a:xfrm>
            <a:off x="1358348" y="2577548"/>
            <a:ext cx="0" cy="178904"/>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0CC9F9-4A9F-4D45-8F8F-03E3CA6AF0B5}"/>
              </a:ext>
            </a:extLst>
          </p:cNvPr>
          <p:cNvCxnSpPr>
            <a:cxnSpLocks/>
          </p:cNvCxnSpPr>
          <p:nvPr userDrawn="1"/>
        </p:nvCxnSpPr>
        <p:spPr>
          <a:xfrm>
            <a:off x="1358348" y="2577548"/>
            <a:ext cx="9322905" cy="0"/>
          </a:xfrm>
          <a:prstGeom prst="line">
            <a:avLst/>
          </a:prstGeom>
          <a:ln w="12700">
            <a:solidFill>
              <a:srgbClr val="75777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10642"/>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diagram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449231" y="167489"/>
            <a:ext cx="11749696" cy="460375"/>
          </a:xfrm>
          <a:prstGeom prst="rect">
            <a:avLst/>
          </a:prstGeom>
        </p:spPr>
        <p:txBody>
          <a:bodyPr vert="horz" lIns="0" tIns="0" rIns="0" bIns="0" rtlCol="0" anchor="b">
            <a:normAutofit/>
          </a:bodyPr>
          <a:lstStyle/>
          <a:p>
            <a:r>
              <a:rPr lang="en-US"/>
              <a:t>Click to edit Master title style</a:t>
            </a:r>
          </a:p>
        </p:txBody>
      </p:sp>
      <p:sp>
        <p:nvSpPr>
          <p:cNvPr id="3" name="Picture Placeholder 2">
            <a:extLst>
              <a:ext uri="{FF2B5EF4-FFF2-40B4-BE49-F238E27FC236}">
                <a16:creationId xmlns:a16="http://schemas.microsoft.com/office/drawing/2014/main" id="{7B0F9C5A-488B-0B4D-B01A-630052B7C396}"/>
              </a:ext>
            </a:extLst>
          </p:cNvPr>
          <p:cNvSpPr>
            <a:spLocks noGrp="1"/>
          </p:cNvSpPr>
          <p:nvPr>
            <p:ph type="pic" sz="quarter" idx="10"/>
          </p:nvPr>
        </p:nvSpPr>
        <p:spPr>
          <a:xfrm>
            <a:off x="0" y="1107998"/>
            <a:ext cx="12192000" cy="4842814"/>
          </a:xfrm>
        </p:spPr>
        <p:txBody>
          <a:bodyPr/>
          <a:lstStyle/>
          <a:p>
            <a:r>
              <a:rPr lang="en-US"/>
              <a:t>Click icon to add picture</a:t>
            </a:r>
          </a:p>
        </p:txBody>
      </p:sp>
      <p:sp>
        <p:nvSpPr>
          <p:cNvPr id="5" name="Rectangle 4">
            <a:extLst>
              <a:ext uri="{FF2B5EF4-FFF2-40B4-BE49-F238E27FC236}">
                <a16:creationId xmlns:a16="http://schemas.microsoft.com/office/drawing/2014/main" id="{62F2863D-133A-1643-B2D9-849F5822EEC1}"/>
              </a:ext>
            </a:extLst>
          </p:cNvPr>
          <p:cNvSpPr/>
          <p:nvPr userDrawn="1"/>
        </p:nvSpPr>
        <p:spPr>
          <a:xfrm>
            <a:off x="0" y="991442"/>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6CEB88DB-ED9A-7545-9452-54F037FAB5CF}"/>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rgbClr val="757779"/>
                </a:solidFill>
              </a:defRPr>
            </a:lvl1pPr>
          </a:lstStyle>
          <a:p>
            <a:fld id="{CA93F7F0-4438-4A90-AB24-A1145129226D}" type="slidenum">
              <a:rPr lang="en-US" smtClean="0"/>
              <a:pPr/>
              <a:t>‹#›</a:t>
            </a:fld>
            <a:endParaRPr lang="en-US"/>
          </a:p>
        </p:txBody>
      </p:sp>
      <p:pic>
        <p:nvPicPr>
          <p:cNvPr id="8" name="Picture 7">
            <a:extLst>
              <a:ext uri="{FF2B5EF4-FFF2-40B4-BE49-F238E27FC236}">
                <a16:creationId xmlns:a16="http://schemas.microsoft.com/office/drawing/2014/main" id="{7D7FD739-A910-624D-BF23-7906901D86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08917026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with slide numb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4D8F3D39-8CD7-8A46-B780-27E9E4DD13A8}"/>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rgbClr val="757779"/>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1E60F999-8F20-F24D-B477-34CC469B34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13012064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5" name="Picture 4" descr="A close-up of a building&#10;&#10;Description automatically generated with low confidence">
            <a:extLst>
              <a:ext uri="{FF2B5EF4-FFF2-40B4-BE49-F238E27FC236}">
                <a16:creationId xmlns:a16="http://schemas.microsoft.com/office/drawing/2014/main" id="{BDF3A739-7F87-DA49-A346-5C004E3F01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0"/>
            <a:ext cx="4830765" cy="2742612"/>
          </a:xfrm>
          <a:prstGeom prst="rect">
            <a:avLst/>
          </a:prstGeom>
        </p:spPr>
        <p:txBody>
          <a:bodyPr vert="horz" lIns="0" tIns="0" rIns="0" bIns="0" rtlCol="0" anchor="b">
            <a:noAutofit/>
          </a:bodyPr>
          <a:lstStyle>
            <a:lvl1pPr>
              <a:defRPr sz="4000" b="1" spc="100" baseline="0">
                <a:solidFill>
                  <a:schemeClr val="bg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000" spc="1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bg1"/>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bg1"/>
                </a:solidFill>
              </a:defRPr>
            </a:lvl1pPr>
          </a:lstStyle>
          <a:p>
            <a:pPr lvl="0"/>
            <a:r>
              <a:rPr lang="en-US"/>
              <a:t>Date</a:t>
            </a:r>
          </a:p>
        </p:txBody>
      </p:sp>
      <p:pic>
        <p:nvPicPr>
          <p:cNvPr id="10" name="Picture 9">
            <a:extLst>
              <a:ext uri="{FF2B5EF4-FFF2-40B4-BE49-F238E27FC236}">
                <a16:creationId xmlns:a16="http://schemas.microsoft.com/office/drawing/2014/main" id="{22E330E2-DD6C-D743-8F42-00B253F9E8A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2963285" y="0"/>
            <a:ext cx="9227191" cy="6858000"/>
          </a:xfrm>
          <a:prstGeom prst="rect">
            <a:avLst/>
          </a:prstGeom>
        </p:spPr>
      </p:pic>
      <p:pic>
        <p:nvPicPr>
          <p:cNvPr id="12" name="Picture 11">
            <a:extLst>
              <a:ext uri="{FF2B5EF4-FFF2-40B4-BE49-F238E27FC236}">
                <a16:creationId xmlns:a16="http://schemas.microsoft.com/office/drawing/2014/main" id="{628EDB77-3CD8-A242-A87A-7928C7473F6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33815"/>
          <a:stretch/>
        </p:blipFill>
        <p:spPr>
          <a:xfrm>
            <a:off x="635000" y="353288"/>
            <a:ext cx="1694809" cy="465099"/>
          </a:xfrm>
          <a:prstGeom prst="rect">
            <a:avLst/>
          </a:prstGeom>
        </p:spPr>
      </p:pic>
      <p:sp>
        <p:nvSpPr>
          <p:cNvPr id="2" name="TextBox 1">
            <a:extLst>
              <a:ext uri="{FF2B5EF4-FFF2-40B4-BE49-F238E27FC236}">
                <a16:creationId xmlns:a16="http://schemas.microsoft.com/office/drawing/2014/main" id="{7B4E7FD6-9EE6-7C08-2E81-3C046778823B}"/>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bg1">
                    <a:lumMod val="50000"/>
                  </a:schemeClr>
                </a:solidFill>
              </a:rPr>
              <a:t>© 2025 Mitel. Proprietary and Conﬁdential.</a:t>
            </a:r>
          </a:p>
        </p:txBody>
      </p:sp>
    </p:spTree>
    <p:extLst>
      <p:ext uri="{BB962C8B-B14F-4D97-AF65-F5344CB8AC3E}">
        <p14:creationId xmlns:p14="http://schemas.microsoft.com/office/powerpoint/2010/main" val="737073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Blank with slide numb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4D8F3D39-8CD7-8A46-B780-27E9E4DD13A8}"/>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rgbClr val="757779"/>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1E60F999-8F20-F24D-B477-34CC469B34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22" name="Picture Placeholder 21">
            <a:extLst>
              <a:ext uri="{FF2B5EF4-FFF2-40B4-BE49-F238E27FC236}">
                <a16:creationId xmlns:a16="http://schemas.microsoft.com/office/drawing/2014/main" id="{4F4BD7F7-03B9-DDD3-CA0B-91585B48EF1B}"/>
              </a:ext>
            </a:extLst>
          </p:cNvPr>
          <p:cNvSpPr>
            <a:spLocks noGrp="1"/>
          </p:cNvSpPr>
          <p:nvPr>
            <p:ph type="pic" sz="quarter" idx="15"/>
          </p:nvPr>
        </p:nvSpPr>
        <p:spPr>
          <a:xfrm rot="5400000">
            <a:off x="4339762" y="209549"/>
            <a:ext cx="3512476" cy="3992536"/>
          </a:xfrm>
          <a:prstGeom prst="homePlate">
            <a:avLst>
              <a:gd name="adj" fmla="val 14463"/>
            </a:avLst>
          </a:prstGeom>
          <a:solidFill>
            <a:schemeClr val="bg1">
              <a:lumMod val="95000"/>
            </a:schemeClr>
          </a:solidFill>
        </p:spPr>
        <p:txBody>
          <a:bodyPr/>
          <a:lstStyle/>
          <a:p>
            <a:endParaRPr lang="en-US"/>
          </a:p>
        </p:txBody>
      </p:sp>
      <p:sp>
        <p:nvSpPr>
          <p:cNvPr id="23" name="Picture Placeholder 21">
            <a:extLst>
              <a:ext uri="{FF2B5EF4-FFF2-40B4-BE49-F238E27FC236}">
                <a16:creationId xmlns:a16="http://schemas.microsoft.com/office/drawing/2014/main" id="{8BAACAE7-1A7B-CC00-B2A3-9A91B128DAED}"/>
              </a:ext>
            </a:extLst>
          </p:cNvPr>
          <p:cNvSpPr>
            <a:spLocks noGrp="1"/>
          </p:cNvSpPr>
          <p:nvPr>
            <p:ph type="pic" sz="quarter" idx="16"/>
          </p:nvPr>
        </p:nvSpPr>
        <p:spPr>
          <a:xfrm rot="5400000">
            <a:off x="240030" y="209549"/>
            <a:ext cx="3512476" cy="3992536"/>
          </a:xfrm>
          <a:prstGeom prst="homePlate">
            <a:avLst>
              <a:gd name="adj" fmla="val 14463"/>
            </a:avLst>
          </a:prstGeom>
          <a:solidFill>
            <a:schemeClr val="bg1">
              <a:lumMod val="95000"/>
            </a:schemeClr>
          </a:solidFill>
        </p:spPr>
        <p:txBody>
          <a:bodyPr/>
          <a:lstStyle/>
          <a:p>
            <a:endParaRPr lang="en-US"/>
          </a:p>
        </p:txBody>
      </p:sp>
      <p:sp>
        <p:nvSpPr>
          <p:cNvPr id="24" name="Picture Placeholder 21">
            <a:extLst>
              <a:ext uri="{FF2B5EF4-FFF2-40B4-BE49-F238E27FC236}">
                <a16:creationId xmlns:a16="http://schemas.microsoft.com/office/drawing/2014/main" id="{ED846455-0750-677F-89CB-7B89AC4CE886}"/>
              </a:ext>
            </a:extLst>
          </p:cNvPr>
          <p:cNvSpPr>
            <a:spLocks noGrp="1"/>
          </p:cNvSpPr>
          <p:nvPr>
            <p:ph type="pic" sz="quarter" idx="17"/>
          </p:nvPr>
        </p:nvSpPr>
        <p:spPr>
          <a:xfrm rot="5400000">
            <a:off x="8439495" y="209549"/>
            <a:ext cx="3512476" cy="3992536"/>
          </a:xfrm>
          <a:prstGeom prst="homePlate">
            <a:avLst>
              <a:gd name="adj" fmla="val 14463"/>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6725435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9B7BF-2285-0047-BDBE-D2DE0E802C5F}"/>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6920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ase Study Detail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50CB4B-1103-7546-9AE0-A28094BB49A2}"/>
              </a:ext>
            </a:extLst>
          </p:cNvPr>
          <p:cNvSpPr>
            <a:spLocks noGrp="1"/>
          </p:cNvSpPr>
          <p:nvPr>
            <p:ph type="sldNum" sz="quarter" idx="10"/>
          </p:nvPr>
        </p:nvSpPr>
        <p:spPr/>
        <p:txBody>
          <a:body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9165DBE6-6702-1241-9AF0-E6E23FC5BD24}"/>
              </a:ext>
            </a:extLst>
          </p:cNvPr>
          <p:cNvSpPr/>
          <p:nvPr userDrawn="1"/>
        </p:nvSpPr>
        <p:spPr>
          <a:xfrm>
            <a:off x="0" y="-1"/>
            <a:ext cx="8055429" cy="155302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latin typeface="Franklin Gothic Book"/>
            </a:endParaRPr>
          </a:p>
        </p:txBody>
      </p:sp>
      <p:sp>
        <p:nvSpPr>
          <p:cNvPr id="39" name="Text Placeholder 5">
            <a:extLst>
              <a:ext uri="{FF2B5EF4-FFF2-40B4-BE49-F238E27FC236}">
                <a16:creationId xmlns:a16="http://schemas.microsoft.com/office/drawing/2014/main" id="{79D792E9-5901-1E42-A3FB-909C972EDB8A}"/>
              </a:ext>
            </a:extLst>
          </p:cNvPr>
          <p:cNvSpPr>
            <a:spLocks noGrp="1"/>
          </p:cNvSpPr>
          <p:nvPr>
            <p:ph type="body" sz="quarter" idx="11" hasCustomPrompt="1"/>
          </p:nvPr>
        </p:nvSpPr>
        <p:spPr>
          <a:xfrm>
            <a:off x="649575" y="506844"/>
            <a:ext cx="4379912" cy="185232"/>
          </a:xfrm>
        </p:spPr>
        <p:txBody>
          <a:bodyPr>
            <a:normAutofit/>
          </a:bodyPr>
          <a:lstStyle>
            <a:lvl1pPr marL="0" indent="0">
              <a:buNone/>
              <a:defRPr sz="1200" b="1" spc="1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CASE STUDY</a:t>
            </a:r>
          </a:p>
        </p:txBody>
      </p:sp>
      <p:sp>
        <p:nvSpPr>
          <p:cNvPr id="41" name="Text Placeholder 40">
            <a:extLst>
              <a:ext uri="{FF2B5EF4-FFF2-40B4-BE49-F238E27FC236}">
                <a16:creationId xmlns:a16="http://schemas.microsoft.com/office/drawing/2014/main" id="{999DDCA9-8A55-FA4E-B09D-1E770DE124AC}"/>
              </a:ext>
            </a:extLst>
          </p:cNvPr>
          <p:cNvSpPr>
            <a:spLocks noGrp="1"/>
          </p:cNvSpPr>
          <p:nvPr>
            <p:ph type="body" sz="quarter" idx="12" hasCustomPrompt="1"/>
          </p:nvPr>
        </p:nvSpPr>
        <p:spPr>
          <a:xfrm>
            <a:off x="649288" y="739231"/>
            <a:ext cx="4379912" cy="362735"/>
          </a:xfrm>
        </p:spPr>
        <p:txBody>
          <a:bodyPr>
            <a:normAutofit/>
          </a:bodyPr>
          <a:lstStyle>
            <a:lvl1pPr marL="0" indent="0">
              <a:buNone/>
              <a:defRPr sz="2200">
                <a:solidFill>
                  <a:schemeClr val="tx2"/>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Name of Organization</a:t>
            </a:r>
          </a:p>
        </p:txBody>
      </p:sp>
      <p:sp>
        <p:nvSpPr>
          <p:cNvPr id="42" name="Rectangle 41">
            <a:extLst>
              <a:ext uri="{FF2B5EF4-FFF2-40B4-BE49-F238E27FC236}">
                <a16:creationId xmlns:a16="http://schemas.microsoft.com/office/drawing/2014/main" id="{CC44AC72-EA2E-3B45-BB52-91BC75FD3205}"/>
              </a:ext>
            </a:extLst>
          </p:cNvPr>
          <p:cNvSpPr/>
          <p:nvPr userDrawn="1"/>
        </p:nvSpPr>
        <p:spPr>
          <a:xfrm>
            <a:off x="8054210" y="0"/>
            <a:ext cx="4137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Case Study</a:t>
            </a:r>
          </a:p>
          <a:p>
            <a:pPr algn="ctr"/>
            <a:r>
              <a:rPr lang="en-US" sz="4400">
                <a:solidFill>
                  <a:schemeClr val="bg1">
                    <a:lumMod val="75000"/>
                  </a:schemeClr>
                </a:solidFill>
              </a:rPr>
              <a:t>Image</a:t>
            </a:r>
          </a:p>
        </p:txBody>
      </p:sp>
      <p:sp>
        <p:nvSpPr>
          <p:cNvPr id="10" name="Text Placeholder 7">
            <a:extLst>
              <a:ext uri="{FF2B5EF4-FFF2-40B4-BE49-F238E27FC236}">
                <a16:creationId xmlns:a16="http://schemas.microsoft.com/office/drawing/2014/main" id="{2359C1DE-62AE-D34D-87C1-4A432E562B00}"/>
              </a:ext>
            </a:extLst>
          </p:cNvPr>
          <p:cNvSpPr>
            <a:spLocks noGrp="1"/>
          </p:cNvSpPr>
          <p:nvPr>
            <p:ph type="body" sz="quarter" idx="13" hasCustomPrompt="1"/>
          </p:nvPr>
        </p:nvSpPr>
        <p:spPr>
          <a:xfrm>
            <a:off x="1662114" y="1970088"/>
            <a:ext cx="5329237" cy="4271963"/>
          </a:xfrm>
        </p:spPr>
        <p:txBody>
          <a:bodyPr/>
          <a:lstStyle>
            <a:lvl1pPr marL="0" indent="0">
              <a:buNone/>
              <a:defRPr>
                <a:solidFill>
                  <a:schemeClr val="accent2"/>
                </a:solidFill>
              </a:defRPr>
            </a:lvl1pPr>
            <a:lvl2pPr>
              <a:defRPr>
                <a:solidFill>
                  <a:schemeClr val="accent6"/>
                </a:solidFill>
              </a:defRPr>
            </a:lvl2pPr>
            <a:lvl3pPr marL="1142971" indent="-228594">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Tree>
    <p:extLst>
      <p:ext uri="{BB962C8B-B14F-4D97-AF65-F5344CB8AC3E}">
        <p14:creationId xmlns:p14="http://schemas.microsoft.com/office/powerpoint/2010/main" val="188984687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B3FB-0A67-FBAC-4A2C-4EF384130A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2B874F-30CE-257B-D273-3325CF5E1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678CD-0827-B10B-D5F8-E45F326ED600}"/>
              </a:ext>
            </a:extLst>
          </p:cNvPr>
          <p:cNvSpPr>
            <a:spLocks noGrp="1"/>
          </p:cNvSpPr>
          <p:nvPr>
            <p:ph type="dt" sz="half" idx="10"/>
          </p:nvPr>
        </p:nvSpPr>
        <p:spPr/>
        <p:txBody>
          <a:bodyPr/>
          <a:lstStyle/>
          <a:p>
            <a:fld id="{96FB4B3F-58DB-4E12-9CFB-208A3786F376}" type="datetimeFigureOut">
              <a:rPr lang="en-US" smtClean="0"/>
              <a:t>9/16/2025</a:t>
            </a:fld>
            <a:endParaRPr lang="en-US"/>
          </a:p>
        </p:txBody>
      </p:sp>
      <p:sp>
        <p:nvSpPr>
          <p:cNvPr id="5" name="Footer Placeholder 4">
            <a:extLst>
              <a:ext uri="{FF2B5EF4-FFF2-40B4-BE49-F238E27FC236}">
                <a16:creationId xmlns:a16="http://schemas.microsoft.com/office/drawing/2014/main" id="{F3504517-B443-8A38-BCEA-18727EE3C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F50BA-8036-99F0-7F12-837B57CBC838}"/>
              </a:ext>
            </a:extLst>
          </p:cNvPr>
          <p:cNvSpPr>
            <a:spLocks noGrp="1"/>
          </p:cNvSpPr>
          <p:nvPr>
            <p:ph type="sldNum" sz="quarter" idx="12"/>
          </p:nvPr>
        </p:nvSpPr>
        <p:spPr/>
        <p:txBody>
          <a:bodyPr/>
          <a:lstStyle/>
          <a:p>
            <a:fld id="{E09DEA67-4C53-4A32-9651-6B72EF0CC96A}" type="slidenum">
              <a:rPr lang="en-US" smtClean="0"/>
              <a:t>‹#›</a:t>
            </a:fld>
            <a:endParaRPr lang="en-US"/>
          </a:p>
        </p:txBody>
      </p:sp>
    </p:spTree>
    <p:extLst>
      <p:ext uri="{BB962C8B-B14F-4D97-AF65-F5344CB8AC3E}">
        <p14:creationId xmlns:p14="http://schemas.microsoft.com/office/powerpoint/2010/main" val="419351257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9FA2-5E2C-3435-BF0E-CCAE492C44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72E537-DF59-AAD4-D449-C7F402012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E37B52-DA87-1A22-E80A-B45806562949}"/>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5" name="Footer Placeholder 4">
            <a:extLst>
              <a:ext uri="{FF2B5EF4-FFF2-40B4-BE49-F238E27FC236}">
                <a16:creationId xmlns:a16="http://schemas.microsoft.com/office/drawing/2014/main" id="{9DED0EA5-2E3D-85C6-1F19-05582049A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8A34C-916C-BB09-E9E9-5586F9BC93F9}"/>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136707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5DEEA-F1D7-AF6F-F832-21ADA28BC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96B6B-FD13-0577-352F-63C8939B35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AE7F9-EC64-F90E-6E9A-E8BA8FD84175}"/>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5" name="Footer Placeholder 4">
            <a:extLst>
              <a:ext uri="{FF2B5EF4-FFF2-40B4-BE49-F238E27FC236}">
                <a16:creationId xmlns:a16="http://schemas.microsoft.com/office/drawing/2014/main" id="{18C1793B-3734-9455-6C4C-E533A0C4B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89021-797D-2724-F799-0B98CB769684}"/>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1157262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6C8B-6158-5EF3-D7E8-AF752753FF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7CA44-17B9-152E-3919-B6496EFBDE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83185F-2C5B-234B-9B88-11DFE3E70100}"/>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5" name="Footer Placeholder 4">
            <a:extLst>
              <a:ext uri="{FF2B5EF4-FFF2-40B4-BE49-F238E27FC236}">
                <a16:creationId xmlns:a16="http://schemas.microsoft.com/office/drawing/2014/main" id="{01D7602C-65F5-D520-7EBF-A327056E4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8F5AD-1BED-B7CE-CA97-8411DCFAA080}"/>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2070180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0309-0B4E-D5C1-0D7C-C9647F159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1D3F3-8167-B5B6-844B-170E1C73B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7A37A-08DE-6755-E163-CBD495328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0F6973-4C72-4A9C-D286-87D85FB76B3B}"/>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6" name="Footer Placeholder 5">
            <a:extLst>
              <a:ext uri="{FF2B5EF4-FFF2-40B4-BE49-F238E27FC236}">
                <a16:creationId xmlns:a16="http://schemas.microsoft.com/office/drawing/2014/main" id="{45C418B1-BDCE-A8D3-1A10-9384D4688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5AF033-430E-463A-AD78-8BFAC943FE42}"/>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633877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94E3-EA4C-24E7-61FB-F7D4024352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2DE7A3-F5A6-CCBF-37EC-560F968DFD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6F3063-1826-DCBA-3071-C51C71984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6FB9E9-03B1-AD2B-E9F5-97AF87FD10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0272AF-E406-8B89-521B-0711CC155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883161-E693-D57C-F715-18608868BAE0}"/>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8" name="Footer Placeholder 7">
            <a:extLst>
              <a:ext uri="{FF2B5EF4-FFF2-40B4-BE49-F238E27FC236}">
                <a16:creationId xmlns:a16="http://schemas.microsoft.com/office/drawing/2014/main" id="{E17A142C-C1E5-841E-C9A8-809F914B8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F4626-93CA-9ADF-B3BB-937DF9FD33BE}"/>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2651407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0CA1-4598-6F64-2A9C-D53068B929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27AA40-FBC2-C150-4DB1-27C3CD18F90B}"/>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4" name="Footer Placeholder 3">
            <a:extLst>
              <a:ext uri="{FF2B5EF4-FFF2-40B4-BE49-F238E27FC236}">
                <a16:creationId xmlns:a16="http://schemas.microsoft.com/office/drawing/2014/main" id="{C3ED32DE-B10A-D79A-05E8-8621AA3EE4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B5DDDA-F14E-D157-E930-3A82BB51E335}"/>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406409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461554" y="181129"/>
            <a:ext cx="11743896" cy="460375"/>
          </a:xfrm>
          <a:prstGeom prst="rect">
            <a:avLst/>
          </a:prstGeom>
        </p:spPr>
        <p:txBody>
          <a:bodyPr vert="horz" lIns="0" tIns="0" rIns="0" bIns="0" rtlCol="0" anchor="b">
            <a:normAutofit/>
          </a:bodyPr>
          <a:lstStyle/>
          <a:p>
            <a:r>
              <a:rPr lang="en-US"/>
              <a:t>Click to edit Master title style</a:t>
            </a:r>
          </a:p>
        </p:txBody>
      </p:sp>
      <p:sp>
        <p:nvSpPr>
          <p:cNvPr id="13" name="Text Placeholder 12">
            <a:extLst>
              <a:ext uri="{FF2B5EF4-FFF2-40B4-BE49-F238E27FC236}">
                <a16:creationId xmlns:a16="http://schemas.microsoft.com/office/drawing/2014/main" id="{81BE6265-38AC-C045-9D96-1B382B9B3288}"/>
              </a:ext>
            </a:extLst>
          </p:cNvPr>
          <p:cNvSpPr>
            <a:spLocks noGrp="1"/>
          </p:cNvSpPr>
          <p:nvPr>
            <p:ph type="body" sz="quarter" idx="10" hasCustomPrompt="1"/>
          </p:nvPr>
        </p:nvSpPr>
        <p:spPr>
          <a:xfrm>
            <a:off x="461554" y="1339132"/>
            <a:ext cx="11265408" cy="4035425"/>
          </a:xfrm>
        </p:spPr>
        <p:txBody>
          <a:bodyPr/>
          <a:lstStyle>
            <a:lvl1pPr marL="0" indent="0">
              <a:buNone/>
              <a:defRPr>
                <a:solidFill>
                  <a:schemeClr val="tx2"/>
                </a:solidFill>
              </a:defRPr>
            </a:lvl1pPr>
            <a:lvl2pPr marL="254000" indent="-254000">
              <a:buClr>
                <a:schemeClr val="accent2"/>
              </a:buClr>
              <a:tabLst/>
              <a:defRPr>
                <a:solidFill>
                  <a:schemeClr val="tx1"/>
                </a:solidFill>
              </a:defRPr>
            </a:lvl2pPr>
            <a:lvl3pPr marL="571500" indent="-309563">
              <a:buClr>
                <a:schemeClr val="accent2"/>
              </a:buClr>
              <a:buFont typeface="Courier New" panose="02070309020205020404" pitchFamily="49" charset="0"/>
              <a:buChar char="o"/>
              <a:tabLst/>
              <a:defRPr>
                <a:solidFill>
                  <a:schemeClr val="tx1"/>
                </a:solidFill>
              </a:defRPr>
            </a:lvl3pPr>
          </a:lstStyle>
          <a:p>
            <a:pPr lvl="0"/>
            <a:r>
              <a:rPr lang="en-US"/>
              <a:t>Header</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6" name="Picture 5">
            <a:extLst>
              <a:ext uri="{FF2B5EF4-FFF2-40B4-BE49-F238E27FC236}">
                <a16:creationId xmlns:a16="http://schemas.microsoft.com/office/drawing/2014/main" id="{CB28E6B3-7548-1A48-9BF0-EBDDE31EA0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172202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78563-E750-D1A0-952F-3478396E0D3C}"/>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3" name="Footer Placeholder 2">
            <a:extLst>
              <a:ext uri="{FF2B5EF4-FFF2-40B4-BE49-F238E27FC236}">
                <a16:creationId xmlns:a16="http://schemas.microsoft.com/office/drawing/2014/main" id="{6725E15E-A7F6-309D-A1B2-CB6C8C8A49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234DD4-EDF3-C4FD-BD95-B9E3B4BB1C7C}"/>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3046077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E1DB-9C23-C6A4-4FDE-8F2270C24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B852CB-F822-8A15-A0E9-1BDEE8B33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C88D-916D-3917-722F-E5E7CA5B8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D3924-17D0-D5A8-2D64-D11E1B568A0E}"/>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6" name="Footer Placeholder 5">
            <a:extLst>
              <a:ext uri="{FF2B5EF4-FFF2-40B4-BE49-F238E27FC236}">
                <a16:creationId xmlns:a16="http://schemas.microsoft.com/office/drawing/2014/main" id="{98F30863-A713-C337-CE4E-3C525B5E6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58DB74-90A8-6484-ED88-64F08A975C80}"/>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2265144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0CB0-7D7B-1E1E-BBC6-B48172DD10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25F9A-FA5B-284E-33EC-E114595750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BB1F20-534E-6D29-68C2-90A6CDF91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B1DDC-CDE5-7CEB-2F06-19A9D3D725B7}"/>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6" name="Footer Placeholder 5">
            <a:extLst>
              <a:ext uri="{FF2B5EF4-FFF2-40B4-BE49-F238E27FC236}">
                <a16:creationId xmlns:a16="http://schemas.microsoft.com/office/drawing/2014/main" id="{7146E343-BD60-E8D3-79A5-0391DEEE1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B0749-F25F-2725-6FF2-D76A63C949DA}"/>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2657355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E01B2-E7E9-DC74-9336-F03802EB35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B8C850-3105-9170-784C-EF83A87BF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E3713-3F0B-516A-B2D5-89DE46241036}"/>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5" name="Footer Placeholder 4">
            <a:extLst>
              <a:ext uri="{FF2B5EF4-FFF2-40B4-BE49-F238E27FC236}">
                <a16:creationId xmlns:a16="http://schemas.microsoft.com/office/drawing/2014/main" id="{7D18E011-B7CA-EFD1-FD72-78AEEB298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FAB95-01F5-6027-015B-EE319C427E26}"/>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4093730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FFB3DC-F26A-14FB-E214-DB7D360BBB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27D506-448D-ED2D-B76E-17659FE7A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4320B-C2D2-9817-2B8F-12EAEC744D17}"/>
              </a:ext>
            </a:extLst>
          </p:cNvPr>
          <p:cNvSpPr>
            <a:spLocks noGrp="1"/>
          </p:cNvSpPr>
          <p:nvPr>
            <p:ph type="dt" sz="half" idx="10"/>
          </p:nvPr>
        </p:nvSpPr>
        <p:spPr/>
        <p:txBody>
          <a:bodyPr/>
          <a:lstStyle/>
          <a:p>
            <a:fld id="{DD2E4728-4ED0-534C-8821-2E783CE51406}" type="datetimeFigureOut">
              <a:rPr lang="en-US" smtClean="0"/>
              <a:t>9/16/2025</a:t>
            </a:fld>
            <a:endParaRPr lang="en-US"/>
          </a:p>
        </p:txBody>
      </p:sp>
      <p:sp>
        <p:nvSpPr>
          <p:cNvPr id="5" name="Footer Placeholder 4">
            <a:extLst>
              <a:ext uri="{FF2B5EF4-FFF2-40B4-BE49-F238E27FC236}">
                <a16:creationId xmlns:a16="http://schemas.microsoft.com/office/drawing/2014/main" id="{69DC88A6-7F07-F66B-7B48-A1A06FCA2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68029-4288-4648-6FD7-59E3440A1C6C}"/>
              </a:ext>
            </a:extLst>
          </p:cNvPr>
          <p:cNvSpPr>
            <a:spLocks noGrp="1"/>
          </p:cNvSpPr>
          <p:nvPr>
            <p:ph type="sldNum" sz="quarter" idx="12"/>
          </p:nvPr>
        </p:nvSpPr>
        <p:spPr/>
        <p:txBody>
          <a:bodyPr/>
          <a:lstStyle/>
          <a:p>
            <a:fld id="{2FBBE454-26D3-564C-BB9E-56F634391E5B}" type="slidenum">
              <a:rPr lang="en-US" smtClean="0"/>
              <a:t>‹#›</a:t>
            </a:fld>
            <a:endParaRPr lang="en-US"/>
          </a:p>
        </p:txBody>
      </p:sp>
    </p:spTree>
    <p:extLst>
      <p:ext uri="{BB962C8B-B14F-4D97-AF65-F5344CB8AC3E}">
        <p14:creationId xmlns:p14="http://schemas.microsoft.com/office/powerpoint/2010/main" val="31250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461554" y="181129"/>
            <a:ext cx="11743896" cy="460375"/>
          </a:xfrm>
          <a:prstGeom prst="rect">
            <a:avLst/>
          </a:prstGeom>
        </p:spPr>
        <p:txBody>
          <a:bodyPr vert="horz" lIns="0" tIns="0" rIns="0" bIns="0" rtlCol="0" anchor="b">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6" name="Picture 5">
            <a:extLst>
              <a:ext uri="{FF2B5EF4-FFF2-40B4-BE49-F238E27FC236}">
                <a16:creationId xmlns:a16="http://schemas.microsoft.com/office/drawing/2014/main" id="{CB28E6B3-7548-1A48-9BF0-EBDDE31EA0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09838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chevron">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6" name="Picture 5">
            <a:extLst>
              <a:ext uri="{FF2B5EF4-FFF2-40B4-BE49-F238E27FC236}">
                <a16:creationId xmlns:a16="http://schemas.microsoft.com/office/drawing/2014/main" id="{CB28E6B3-7548-1A48-9BF0-EBDDE31EA0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0581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alf Imag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C4AD-5376-4945-B965-B3AAB7CAAE46}"/>
              </a:ext>
            </a:extLst>
          </p:cNvPr>
          <p:cNvSpPr>
            <a:spLocks noGrp="1"/>
          </p:cNvSpPr>
          <p:nvPr>
            <p:ph type="title"/>
          </p:nvPr>
        </p:nvSpPr>
        <p:spPr>
          <a:xfrm>
            <a:off x="6697001" y="521716"/>
            <a:ext cx="5361152" cy="460375"/>
          </a:xfrm>
        </p:spPr>
        <p:txBody>
          <a:bodyPr/>
          <a:lstStyle/>
          <a:p>
            <a:r>
              <a:rPr lang="en-US"/>
              <a:t>Click to edit Master title style</a:t>
            </a:r>
          </a:p>
        </p:txBody>
      </p:sp>
      <p:sp>
        <p:nvSpPr>
          <p:cNvPr id="8" name="Text Placeholder 7">
            <a:extLst>
              <a:ext uri="{FF2B5EF4-FFF2-40B4-BE49-F238E27FC236}">
                <a16:creationId xmlns:a16="http://schemas.microsoft.com/office/drawing/2014/main" id="{F5360183-FC82-A74A-86AF-35EC002B733B}"/>
              </a:ext>
            </a:extLst>
          </p:cNvPr>
          <p:cNvSpPr>
            <a:spLocks noGrp="1"/>
          </p:cNvSpPr>
          <p:nvPr>
            <p:ph type="body" sz="quarter" idx="11" hasCustomPrompt="1"/>
          </p:nvPr>
        </p:nvSpPr>
        <p:spPr>
          <a:xfrm>
            <a:off x="6697001" y="1639888"/>
            <a:ext cx="5221949" cy="4271962"/>
          </a:xfrm>
        </p:spPr>
        <p:txBody>
          <a:bodyPr/>
          <a:lstStyle>
            <a:lvl1pPr marL="0" indent="0">
              <a:buNone/>
              <a:defRPr>
                <a:solidFill>
                  <a:schemeClr val="tx2"/>
                </a:solidFill>
              </a:defRPr>
            </a:lvl1pPr>
            <a:lvl2pPr>
              <a:buClr>
                <a:schemeClr val="accent2"/>
              </a:buClr>
              <a:defRPr>
                <a:solidFill>
                  <a:schemeClr val="tx1"/>
                </a:solidFill>
              </a:defRPr>
            </a:lvl2pPr>
            <a:lvl3pPr marL="1143000" indent="-228600">
              <a:buClr>
                <a:schemeClr val="accent2"/>
              </a:buClr>
              <a:buFont typeface="Courier New" panose="02070309020205020404" pitchFamily="49" charset="0"/>
              <a:buChar char="o"/>
              <a:defRPr>
                <a:solidFill>
                  <a:schemeClr val="tx1"/>
                </a:solidFill>
              </a:defRPr>
            </a:lvl3pPr>
          </a:lstStyle>
          <a:p>
            <a:pPr lvl="0"/>
            <a:r>
              <a:rPr lang="en-US"/>
              <a:t>Header</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5" name="Picture Placeholder 4">
            <a:extLst>
              <a:ext uri="{FF2B5EF4-FFF2-40B4-BE49-F238E27FC236}">
                <a16:creationId xmlns:a16="http://schemas.microsoft.com/office/drawing/2014/main" id="{20BEA579-FF83-ED46-BDC8-AB5C66963512}"/>
              </a:ext>
            </a:extLst>
          </p:cNvPr>
          <p:cNvSpPr>
            <a:spLocks noGrp="1"/>
          </p:cNvSpPr>
          <p:nvPr>
            <p:ph type="pic" sz="quarter" idx="12"/>
          </p:nvPr>
        </p:nvSpPr>
        <p:spPr>
          <a:xfrm>
            <a:off x="0" y="11"/>
            <a:ext cx="6195848" cy="6857989"/>
          </a:xfrm>
          <a:prstGeom prst="homePlate">
            <a:avLst>
              <a:gd name="adj" fmla="val 7812"/>
            </a:avLst>
          </a:prstGeom>
          <a:solidFill>
            <a:schemeClr val="bg1">
              <a:lumMod val="95000"/>
            </a:schemeClr>
          </a:solidFill>
        </p:spPr>
        <p:txBody>
          <a:bodyPr/>
          <a:lstStyle>
            <a:lvl1pPr marL="0" indent="0">
              <a:buNone/>
              <a:defRPr/>
            </a:lvl1pPr>
          </a:lstStyle>
          <a:p>
            <a:r>
              <a:rPr lang="en-US"/>
              <a:t>Click icon to add picture</a:t>
            </a:r>
          </a:p>
        </p:txBody>
      </p:sp>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47964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F7AE91-228E-104D-9EA0-75A982DAA3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11391" cy="6858000"/>
          </a:xfrm>
          <a:prstGeom prst="rect">
            <a:avLst/>
          </a:prstGeom>
        </p:spPr>
      </p:pic>
      <p:sp>
        <p:nvSpPr>
          <p:cNvPr id="6" name="Title Placeholder 1">
            <a:extLst>
              <a:ext uri="{FF2B5EF4-FFF2-40B4-BE49-F238E27FC236}">
                <a16:creationId xmlns:a16="http://schemas.microsoft.com/office/drawing/2014/main" id="{191F355D-BEFE-C94F-BAF4-2BFEFC1E3C18}"/>
              </a:ext>
            </a:extLst>
          </p:cNvPr>
          <p:cNvSpPr>
            <a:spLocks noGrp="1"/>
          </p:cNvSpPr>
          <p:nvPr>
            <p:ph type="title" hasCustomPrompt="1"/>
          </p:nvPr>
        </p:nvSpPr>
        <p:spPr>
          <a:xfrm>
            <a:off x="2319614" y="2219276"/>
            <a:ext cx="9218913" cy="1939158"/>
          </a:xfrm>
          <a:prstGeom prst="rect">
            <a:avLst/>
          </a:prstGeom>
        </p:spPr>
        <p:txBody>
          <a:bodyPr vert="horz" lIns="0" tIns="0" rIns="0" bIns="0" rtlCol="0" anchor="b">
            <a:noAutofit/>
          </a:bodyPr>
          <a:lstStyle>
            <a:lvl1pPr>
              <a:defRPr sz="5400" b="1" cap="none" spc="100" baseline="0">
                <a:solidFill>
                  <a:schemeClr val="tx2"/>
                </a:solidFill>
              </a:defRPr>
            </a:lvl1pPr>
          </a:lstStyle>
          <a:p>
            <a:r>
              <a:rPr lang="en-US"/>
              <a:t>Section</a:t>
            </a:r>
            <a:br>
              <a:rPr lang="en-US"/>
            </a:br>
            <a:r>
              <a:rPr lang="en-US"/>
              <a:t>Divider Slide</a:t>
            </a:r>
          </a:p>
        </p:txBody>
      </p:sp>
      <p:sp>
        <p:nvSpPr>
          <p:cNvPr id="10" name="Slide Number Placeholder 5">
            <a:extLst>
              <a:ext uri="{FF2B5EF4-FFF2-40B4-BE49-F238E27FC236}">
                <a16:creationId xmlns:a16="http://schemas.microsoft.com/office/drawing/2014/main" id="{B2F116C0-8685-504B-93C5-4DD39B83128F}"/>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11" name="Picture 10">
            <a:extLst>
              <a:ext uri="{FF2B5EF4-FFF2-40B4-BE49-F238E27FC236}">
                <a16:creationId xmlns:a16="http://schemas.microsoft.com/office/drawing/2014/main" id="{91C77456-5B54-EA40-95D0-299E9F53013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68754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2.sv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309FE-23EF-4972-94AC-69F1F4B98CEE}"/>
              </a:ext>
            </a:extLst>
          </p:cNvPr>
          <p:cNvSpPr>
            <a:spLocks noGrp="1"/>
          </p:cNvSpPr>
          <p:nvPr>
            <p:ph type="title"/>
          </p:nvPr>
        </p:nvSpPr>
        <p:spPr>
          <a:xfrm>
            <a:off x="452845" y="185562"/>
            <a:ext cx="11501845" cy="46037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0F060BF-A1B0-4AFD-A6C5-1C302881B3E3}"/>
              </a:ext>
            </a:extLst>
          </p:cNvPr>
          <p:cNvSpPr>
            <a:spLocks noGrp="1"/>
          </p:cNvSpPr>
          <p:nvPr>
            <p:ph type="body" idx="1"/>
          </p:nvPr>
        </p:nvSpPr>
        <p:spPr>
          <a:xfrm>
            <a:off x="452845" y="1508125"/>
            <a:ext cx="11268891" cy="4351338"/>
          </a:xfrm>
          <a:prstGeom prst="rect">
            <a:avLst/>
          </a:prstGeom>
        </p:spPr>
        <p:txBody>
          <a:bodyPr vert="horz" lIns="0" tIns="0" rIns="0" bIns="0" rtlCol="0">
            <a:normAutofit/>
          </a:bodyPr>
          <a:lstStyle/>
          <a:p>
            <a:pPr lvl="0"/>
            <a:r>
              <a:rPr lang="en-US"/>
              <a:t>Click to edit Master text styles</a:t>
            </a:r>
          </a:p>
          <a:p>
            <a:pPr marL="254000" lvl="1" indent="-254000" algn="l" defTabSz="914400" rtl="0" eaLnBrk="1" latinLnBrk="0" hangingPunct="1">
              <a:lnSpc>
                <a:spcPct val="90000"/>
              </a:lnSpc>
              <a:spcBef>
                <a:spcPts val="500"/>
              </a:spcBef>
              <a:buClr>
                <a:schemeClr val="accent2"/>
              </a:buClr>
              <a:buFont typeface="Arial" panose="020B0604020202020204" pitchFamily="34" charset="0"/>
              <a:buChar char="•"/>
              <a:tabLst/>
            </a:pPr>
            <a:r>
              <a:rPr lang="en-US"/>
              <a:t>First level</a:t>
            </a:r>
          </a:p>
          <a:p>
            <a:pPr marL="571500" lvl="2" indent="-309563" algn="l" defTabSz="914400" rtl="0" eaLnBrk="1" latinLnBrk="0" hangingPunct="1">
              <a:lnSpc>
                <a:spcPct val="90000"/>
              </a:lnSpc>
              <a:spcBef>
                <a:spcPts val="500"/>
              </a:spcBef>
              <a:buClr>
                <a:schemeClr val="accent2"/>
              </a:buClr>
              <a:buSzPct val="70000"/>
              <a:buFont typeface="Courier New" panose="02070309020205020404" pitchFamily="49" charset="0"/>
              <a:buChar char="o"/>
              <a:tabLst/>
            </a:pPr>
            <a:r>
              <a:rPr lang="en-US"/>
              <a:t>Second level</a:t>
            </a:r>
          </a:p>
        </p:txBody>
      </p:sp>
      <p:sp>
        <p:nvSpPr>
          <p:cNvPr id="6" name="Slide Number Placeholder 5">
            <a:extLst>
              <a:ext uri="{FF2B5EF4-FFF2-40B4-BE49-F238E27FC236}">
                <a16:creationId xmlns:a16="http://schemas.microsoft.com/office/drawing/2014/main" id="{DF08DE5B-1D4B-46D8-8576-232D22783D65}"/>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9" name="Graphic 8">
            <a:extLst>
              <a:ext uri="{FF2B5EF4-FFF2-40B4-BE49-F238E27FC236}">
                <a16:creationId xmlns:a16="http://schemas.microsoft.com/office/drawing/2014/main" id="{E92B71BD-4B28-3B4F-8808-8C9E3A89BAD1}"/>
              </a:ext>
            </a:extLst>
          </p:cNvPr>
          <p:cNvPicPr>
            <a:picLocks noChangeAspect="1"/>
          </p:cNvPicPr>
          <p:nvPr userDrawn="1"/>
        </p:nvPicPr>
        <p:blipFill rotWithShape="1">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l="40529" r="5326"/>
          <a:stretch/>
        </p:blipFill>
        <p:spPr>
          <a:xfrm>
            <a:off x="-1" y="84987"/>
            <a:ext cx="369625" cy="682656"/>
          </a:xfrm>
          <a:prstGeom prst="rect">
            <a:avLst/>
          </a:prstGeom>
        </p:spPr>
      </p:pic>
    </p:spTree>
    <p:extLst>
      <p:ext uri="{BB962C8B-B14F-4D97-AF65-F5344CB8AC3E}">
        <p14:creationId xmlns:p14="http://schemas.microsoft.com/office/powerpoint/2010/main" val="1854985508"/>
      </p:ext>
    </p:extLst>
  </p:cSld>
  <p:clrMap bg1="lt1" tx1="dk1" bg2="lt2" tx2="dk2" accent1="accent1" accent2="accent2" accent3="accent3" accent4="accent4" accent5="accent5" accent6="accent6" hlink="hlink" folHlink="folHlink"/>
  <p:sldLayoutIdLst>
    <p:sldLayoutId id="2147487098" r:id="rId1"/>
    <p:sldLayoutId id="2147487082" r:id="rId2"/>
    <p:sldLayoutId id="2147487083" r:id="rId3"/>
    <p:sldLayoutId id="2147487084" r:id="rId4"/>
    <p:sldLayoutId id="2147487085" r:id="rId5"/>
    <p:sldLayoutId id="2147487086" r:id="rId6"/>
    <p:sldLayoutId id="2147487087" r:id="rId7"/>
    <p:sldLayoutId id="2147487088" r:id="rId8"/>
    <p:sldLayoutId id="2147487089" r:id="rId9"/>
    <p:sldLayoutId id="2147487090" r:id="rId10"/>
    <p:sldLayoutId id="2147487091" r:id="rId11"/>
    <p:sldLayoutId id="2147487092" r:id="rId12"/>
    <p:sldLayoutId id="2147487093" r:id="rId13"/>
    <p:sldLayoutId id="2147487094" r:id="rId14"/>
    <p:sldLayoutId id="2147487095" r:id="rId15"/>
    <p:sldLayoutId id="2147487096" r:id="rId16"/>
    <p:sldLayoutId id="2147487097" r:id="rId17"/>
    <p:sldLayoutId id="2147487099" r:id="rId18"/>
  </p:sldLayoutIdLst>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309FE-23EF-4972-94AC-69F1F4B98CEE}"/>
              </a:ext>
            </a:extLst>
          </p:cNvPr>
          <p:cNvSpPr>
            <a:spLocks noGrp="1"/>
          </p:cNvSpPr>
          <p:nvPr>
            <p:ph type="title"/>
          </p:nvPr>
        </p:nvSpPr>
        <p:spPr>
          <a:xfrm>
            <a:off x="452845" y="185562"/>
            <a:ext cx="11501845" cy="46037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0F060BF-A1B0-4AFD-A6C5-1C302881B3E3}"/>
              </a:ext>
            </a:extLst>
          </p:cNvPr>
          <p:cNvSpPr>
            <a:spLocks noGrp="1"/>
          </p:cNvSpPr>
          <p:nvPr>
            <p:ph type="body" idx="1"/>
          </p:nvPr>
        </p:nvSpPr>
        <p:spPr>
          <a:xfrm>
            <a:off x="452845" y="1508125"/>
            <a:ext cx="11268891" cy="4351338"/>
          </a:xfrm>
          <a:prstGeom prst="rect">
            <a:avLst/>
          </a:prstGeom>
        </p:spPr>
        <p:txBody>
          <a:bodyPr vert="horz" lIns="0" tIns="0" rIns="0" bIns="0" rtlCol="0">
            <a:normAutofit/>
          </a:bodyPr>
          <a:lstStyle/>
          <a:p>
            <a:pPr lvl="0"/>
            <a:r>
              <a:rPr lang="en-US"/>
              <a:t>Click to edit Master text styles</a:t>
            </a:r>
          </a:p>
          <a:p>
            <a:pPr lvl="1"/>
            <a:r>
              <a:rPr lang="en-US"/>
              <a:t>First level</a:t>
            </a:r>
          </a:p>
          <a:p>
            <a:pPr lvl="2"/>
            <a:r>
              <a:rPr lang="en-US"/>
              <a:t>Second level</a:t>
            </a:r>
          </a:p>
          <a:p>
            <a:pPr lvl="3"/>
            <a:r>
              <a:rPr lang="en-US"/>
              <a:t>Third level</a:t>
            </a:r>
          </a:p>
        </p:txBody>
      </p:sp>
      <p:sp>
        <p:nvSpPr>
          <p:cNvPr id="6" name="Slide Number Placeholder 5">
            <a:extLst>
              <a:ext uri="{FF2B5EF4-FFF2-40B4-BE49-F238E27FC236}">
                <a16:creationId xmlns:a16="http://schemas.microsoft.com/office/drawing/2014/main" id="{DF08DE5B-1D4B-46D8-8576-232D22783D65}"/>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lumMod val="50000"/>
                  </a:schemeClr>
                </a:solidFill>
              </a:defRPr>
            </a:lvl1pPr>
          </a:lstStyle>
          <a:p>
            <a:fld id="{CA93F7F0-4438-4A90-AB24-A1145129226D}" type="slidenum">
              <a:rPr lang="en-US" smtClean="0"/>
              <a:pPr/>
              <a:t>‹#›</a:t>
            </a:fld>
            <a:endParaRPr lang="en-US"/>
          </a:p>
        </p:txBody>
      </p:sp>
      <p:pic>
        <p:nvPicPr>
          <p:cNvPr id="9" name="Graphic 8">
            <a:extLst>
              <a:ext uri="{FF2B5EF4-FFF2-40B4-BE49-F238E27FC236}">
                <a16:creationId xmlns:a16="http://schemas.microsoft.com/office/drawing/2014/main" id="{E92B71BD-4B28-3B4F-8808-8C9E3A89BAD1}"/>
              </a:ext>
            </a:extLst>
          </p:cNvPr>
          <p:cNvPicPr>
            <a:picLocks noChangeAspect="1"/>
          </p:cNvPicPr>
          <p:nvPr userDrawn="1"/>
        </p:nvPicPr>
        <p:blipFill rotWithShape="1">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l="40529" r="5326"/>
          <a:stretch/>
        </p:blipFill>
        <p:spPr>
          <a:xfrm>
            <a:off x="-1" y="84987"/>
            <a:ext cx="369625" cy="682656"/>
          </a:xfrm>
          <a:prstGeom prst="rect">
            <a:avLst/>
          </a:prstGeom>
        </p:spPr>
      </p:pic>
    </p:spTree>
    <p:extLst>
      <p:ext uri="{BB962C8B-B14F-4D97-AF65-F5344CB8AC3E}">
        <p14:creationId xmlns:p14="http://schemas.microsoft.com/office/powerpoint/2010/main" val="1814043160"/>
      </p:ext>
    </p:extLst>
  </p:cSld>
  <p:clrMap bg1="lt1" tx1="dk1" bg2="lt2" tx2="dk2" accent1="accent1" accent2="accent2" accent3="accent3" accent4="accent4" accent5="accent5" accent6="accent6" hlink="hlink" folHlink="folHlink"/>
  <p:sldLayoutIdLst>
    <p:sldLayoutId id="2147487102" r:id="rId1"/>
    <p:sldLayoutId id="2147487103" r:id="rId2"/>
    <p:sldLayoutId id="2147487104" r:id="rId3"/>
    <p:sldLayoutId id="2147487105" r:id="rId4"/>
    <p:sldLayoutId id="2147487106" r:id="rId5"/>
    <p:sldLayoutId id="2147487107" r:id="rId6"/>
    <p:sldLayoutId id="2147487108" r:id="rId7"/>
    <p:sldLayoutId id="2147487109" r:id="rId8"/>
    <p:sldLayoutId id="2147487110" r:id="rId9"/>
    <p:sldLayoutId id="2147487111" r:id="rId10"/>
    <p:sldLayoutId id="2147487112" r:id="rId11"/>
    <p:sldLayoutId id="2147487113" r:id="rId12"/>
    <p:sldLayoutId id="2147487114" r:id="rId13"/>
    <p:sldLayoutId id="2147487115" r:id="rId14"/>
    <p:sldLayoutId id="2147487116" r:id="rId15"/>
    <p:sldLayoutId id="2147487117" r:id="rId16"/>
    <p:sldLayoutId id="2147487118" r:id="rId17"/>
    <p:sldLayoutId id="2147487119" r:id="rId18"/>
    <p:sldLayoutId id="2147487120" r:id="rId19"/>
    <p:sldLayoutId id="2147487121" r:id="rId20"/>
    <p:sldLayoutId id="2147487122" r:id="rId21"/>
    <p:sldLayoutId id="2147487123" r:id="rId22"/>
    <p:sldLayoutId id="2147487124" r:id="rId23"/>
    <p:sldLayoutId id="2147487125" r:id="rId24"/>
    <p:sldLayoutId id="2147487126" r:id="rId25"/>
  </p:sldLayoutIdLst>
  <p:transition spd="slow">
    <p:fade/>
  </p:transition>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757779"/>
          </a:solidFill>
          <a:latin typeface="+mn-lt"/>
          <a:ea typeface="+mn-ea"/>
          <a:cs typeface="+mn-cs"/>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1800" kern="1200">
          <a:solidFill>
            <a:srgbClr val="75777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E433E-52E9-93F6-F62E-A7C2F66F7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9F1B-2AA8-A312-4422-4155C8EEE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C6F68-2A2B-8DD1-133E-47D7DF77B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2E4728-4ED0-534C-8821-2E783CE51406}" type="datetimeFigureOut">
              <a:rPr lang="en-US" smtClean="0"/>
              <a:t>9/16/2025</a:t>
            </a:fld>
            <a:endParaRPr lang="en-US"/>
          </a:p>
        </p:txBody>
      </p:sp>
      <p:sp>
        <p:nvSpPr>
          <p:cNvPr id="5" name="Footer Placeholder 4">
            <a:extLst>
              <a:ext uri="{FF2B5EF4-FFF2-40B4-BE49-F238E27FC236}">
                <a16:creationId xmlns:a16="http://schemas.microsoft.com/office/drawing/2014/main" id="{44946D4C-E407-66FF-735C-C7C3ECD71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6EE8FA-14E4-CBA1-7399-50919FCF4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BBE454-26D3-564C-BB9E-56F634391E5B}" type="slidenum">
              <a:rPr lang="en-US" smtClean="0"/>
              <a:t>‹#›</a:t>
            </a:fld>
            <a:endParaRPr lang="en-US"/>
          </a:p>
        </p:txBody>
      </p:sp>
    </p:spTree>
    <p:extLst>
      <p:ext uri="{BB962C8B-B14F-4D97-AF65-F5344CB8AC3E}">
        <p14:creationId xmlns:p14="http://schemas.microsoft.com/office/powerpoint/2010/main" val="2955009863"/>
      </p:ext>
    </p:extLst>
  </p:cSld>
  <p:clrMap bg1="lt1" tx1="dk1" bg2="lt2" tx2="dk2" accent1="accent1" accent2="accent2" accent3="accent3" accent4="accent4" accent5="accent5" accent6="accent6" hlink="hlink" folHlink="folHlink"/>
  <p:sldLayoutIdLst>
    <p:sldLayoutId id="2147487128" r:id="rId1"/>
    <p:sldLayoutId id="2147487129" r:id="rId2"/>
    <p:sldLayoutId id="2147487130" r:id="rId3"/>
    <p:sldLayoutId id="2147487131" r:id="rId4"/>
    <p:sldLayoutId id="2147487132" r:id="rId5"/>
    <p:sldLayoutId id="2147487133" r:id="rId6"/>
    <p:sldLayoutId id="2147487134" r:id="rId7"/>
    <p:sldLayoutId id="2147487135" r:id="rId8"/>
    <p:sldLayoutId id="2147487136" r:id="rId9"/>
    <p:sldLayoutId id="2147487137" r:id="rId10"/>
    <p:sldLayoutId id="21474871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18" Type="http://schemas.openxmlformats.org/officeDocument/2006/relationships/image" Target="../media/image112.svg"/><Relationship Id="rId26" Type="http://schemas.openxmlformats.org/officeDocument/2006/relationships/image" Target="../media/image119.png"/><Relationship Id="rId3" Type="http://schemas.openxmlformats.org/officeDocument/2006/relationships/image" Target="../media/image97.png"/><Relationship Id="rId21" Type="http://schemas.openxmlformats.org/officeDocument/2006/relationships/image" Target="../media/image114.pn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png"/><Relationship Id="rId25" Type="http://schemas.openxmlformats.org/officeDocument/2006/relationships/image" Target="../media/image118.png"/><Relationship Id="rId2" Type="http://schemas.openxmlformats.org/officeDocument/2006/relationships/notesSlide" Target="../notesSlides/notesSlide8.xml"/><Relationship Id="rId16" Type="http://schemas.openxmlformats.org/officeDocument/2006/relationships/image" Target="../media/image110.svg"/><Relationship Id="rId20" Type="http://schemas.openxmlformats.org/officeDocument/2006/relationships/image" Target="../media/image113.png"/><Relationship Id="rId29" Type="http://schemas.openxmlformats.org/officeDocument/2006/relationships/image" Target="../media/image121.png"/><Relationship Id="rId1" Type="http://schemas.openxmlformats.org/officeDocument/2006/relationships/slideLayout" Target="../slideLayouts/slideLayout5.xml"/><Relationship Id="rId6" Type="http://schemas.openxmlformats.org/officeDocument/2006/relationships/image" Target="../media/image100.svg"/><Relationship Id="rId11" Type="http://schemas.openxmlformats.org/officeDocument/2006/relationships/image" Target="../media/image105.png"/><Relationship Id="rId24" Type="http://schemas.openxmlformats.org/officeDocument/2006/relationships/image" Target="../media/image117.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6.png"/><Relationship Id="rId28" Type="http://schemas.openxmlformats.org/officeDocument/2006/relationships/image" Target="../media/image91.png"/><Relationship Id="rId10" Type="http://schemas.openxmlformats.org/officeDocument/2006/relationships/image" Target="../media/image104.svg"/><Relationship Id="rId19" Type="http://schemas.openxmlformats.org/officeDocument/2006/relationships/image" Target="../media/image66.pn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2.png"/></Relationships>
</file>

<file path=ppt/slides/_rels/slide11.xml.rels><?xml version="1.0" encoding="UTF-8" standalone="yes"?>
<Relationships xmlns="http://schemas.openxmlformats.org/package/2006/relationships"><Relationship Id="rId13" Type="http://schemas.openxmlformats.org/officeDocument/2006/relationships/image" Target="../media/image133.jpeg"/><Relationship Id="rId18" Type="http://schemas.openxmlformats.org/officeDocument/2006/relationships/image" Target="../media/image96.png"/><Relationship Id="rId26" Type="http://schemas.openxmlformats.org/officeDocument/2006/relationships/image" Target="../media/image144.png"/><Relationship Id="rId39" Type="http://schemas.openxmlformats.org/officeDocument/2006/relationships/image" Target="../media/image156.png"/><Relationship Id="rId21" Type="http://schemas.openxmlformats.org/officeDocument/2006/relationships/image" Target="../media/image139.png"/><Relationship Id="rId34" Type="http://schemas.openxmlformats.org/officeDocument/2006/relationships/image" Target="../media/image151.png"/><Relationship Id="rId42" Type="http://schemas.openxmlformats.org/officeDocument/2006/relationships/image" Target="../media/image94.jpeg"/><Relationship Id="rId47" Type="http://schemas.openxmlformats.org/officeDocument/2006/relationships/image" Target="../media/image162.jpeg"/><Relationship Id="rId50" Type="http://schemas.openxmlformats.org/officeDocument/2006/relationships/image" Target="../media/image165.png"/><Relationship Id="rId7" Type="http://schemas.openxmlformats.org/officeDocument/2006/relationships/image" Target="../media/image127.png"/><Relationship Id="rId2" Type="http://schemas.openxmlformats.org/officeDocument/2006/relationships/notesSlide" Target="../notesSlides/notesSlide9.xml"/><Relationship Id="rId16" Type="http://schemas.openxmlformats.org/officeDocument/2006/relationships/image" Target="../media/image135.png"/><Relationship Id="rId29" Type="http://schemas.openxmlformats.org/officeDocument/2006/relationships/image" Target="../media/image147.png"/><Relationship Id="rId11" Type="http://schemas.openxmlformats.org/officeDocument/2006/relationships/image" Target="../media/image131.gif"/><Relationship Id="rId24" Type="http://schemas.openxmlformats.org/officeDocument/2006/relationships/image" Target="../media/image142.png"/><Relationship Id="rId32" Type="http://schemas.openxmlformats.org/officeDocument/2006/relationships/image" Target="../media/image150.png"/><Relationship Id="rId37" Type="http://schemas.openxmlformats.org/officeDocument/2006/relationships/image" Target="../media/image154.png"/><Relationship Id="rId40" Type="http://schemas.openxmlformats.org/officeDocument/2006/relationships/image" Target="../media/image157.png"/><Relationship Id="rId45" Type="http://schemas.openxmlformats.org/officeDocument/2006/relationships/image" Target="../media/image161.png"/><Relationship Id="rId5" Type="http://schemas.openxmlformats.org/officeDocument/2006/relationships/image" Target="../media/image125.png"/><Relationship Id="rId15" Type="http://schemas.openxmlformats.org/officeDocument/2006/relationships/image" Target="../media/image134.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3.png"/><Relationship Id="rId49" Type="http://schemas.openxmlformats.org/officeDocument/2006/relationships/image" Target="../media/image164.jpeg"/><Relationship Id="rId10" Type="http://schemas.openxmlformats.org/officeDocument/2006/relationships/image" Target="../media/image130.png"/><Relationship Id="rId19" Type="http://schemas.openxmlformats.org/officeDocument/2006/relationships/image" Target="../media/image137.png"/><Relationship Id="rId31" Type="http://schemas.openxmlformats.org/officeDocument/2006/relationships/image" Target="../media/image149.png"/><Relationship Id="rId44" Type="http://schemas.openxmlformats.org/officeDocument/2006/relationships/image" Target="../media/image160.png"/><Relationship Id="rId52" Type="http://schemas.openxmlformats.org/officeDocument/2006/relationships/image" Target="../media/image167.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9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2.png"/><Relationship Id="rId43" Type="http://schemas.openxmlformats.org/officeDocument/2006/relationships/image" Target="../media/image159.png"/><Relationship Id="rId48" Type="http://schemas.openxmlformats.org/officeDocument/2006/relationships/image" Target="../media/image163.png"/><Relationship Id="rId8" Type="http://schemas.openxmlformats.org/officeDocument/2006/relationships/image" Target="../media/image128.png"/><Relationship Id="rId51" Type="http://schemas.openxmlformats.org/officeDocument/2006/relationships/image" Target="../media/image166.png"/><Relationship Id="rId3" Type="http://schemas.openxmlformats.org/officeDocument/2006/relationships/image" Target="../media/image123.png"/><Relationship Id="rId12" Type="http://schemas.openxmlformats.org/officeDocument/2006/relationships/image" Target="../media/image132.png"/><Relationship Id="rId17" Type="http://schemas.openxmlformats.org/officeDocument/2006/relationships/image" Target="../media/image136.png"/><Relationship Id="rId25" Type="http://schemas.openxmlformats.org/officeDocument/2006/relationships/image" Target="../media/image143.png"/><Relationship Id="rId33" Type="http://schemas.openxmlformats.org/officeDocument/2006/relationships/image" Target="../media/image93.png"/><Relationship Id="rId38" Type="http://schemas.openxmlformats.org/officeDocument/2006/relationships/image" Target="../media/image155.png"/><Relationship Id="rId46" Type="http://schemas.openxmlformats.org/officeDocument/2006/relationships/image" Target="../media/image95.png"/><Relationship Id="rId20" Type="http://schemas.openxmlformats.org/officeDocument/2006/relationships/image" Target="../media/image138.png"/><Relationship Id="rId41" Type="http://schemas.openxmlformats.org/officeDocument/2006/relationships/image" Target="../media/image158.png"/><Relationship Id="rId1" Type="http://schemas.openxmlformats.org/officeDocument/2006/relationships/slideLayout" Target="../slideLayouts/slideLayout17.xml"/><Relationship Id="rId6" Type="http://schemas.openxmlformats.org/officeDocument/2006/relationships/image" Target="../media/image1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1.png"/></Relationships>
</file>

<file path=ppt/slides/_rels/slide1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35.png"/><Relationship Id="rId7" Type="http://schemas.openxmlformats.org/officeDocument/2006/relationships/image" Target="../media/image17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96.png"/><Relationship Id="rId4" Type="http://schemas.openxmlformats.org/officeDocument/2006/relationships/image" Target="../media/image1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chart" Target="../charts/chart1.xml"/><Relationship Id="rId1" Type="http://schemas.openxmlformats.org/officeDocument/2006/relationships/slideLayout" Target="../slideLayouts/slideLayout5.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3.xml"/><Relationship Id="rId16" Type="http://schemas.openxmlformats.org/officeDocument/2006/relationships/image" Target="../media/image60.svg"/><Relationship Id="rId20" Type="http://schemas.openxmlformats.org/officeDocument/2006/relationships/image" Target="../media/image64.png"/><Relationship Id="rId1" Type="http://schemas.openxmlformats.org/officeDocument/2006/relationships/slideLayout" Target="../slideLayouts/slideLayout41.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sv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sv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 Id="rId22"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notesSlide" Target="../notesSlides/notesSlide4.xml"/><Relationship Id="rId16"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png"/><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F0BA38-9B49-98C4-688F-33FC971A2BFB}"/>
              </a:ext>
            </a:extLst>
          </p:cNvPr>
          <p:cNvPicPr>
            <a:picLocks noChangeAspect="1"/>
          </p:cNvPicPr>
          <p:nvPr/>
        </p:nvPicPr>
        <p:blipFill>
          <a:blip r:embed="rId2"/>
          <a:stretch>
            <a:fillRect/>
          </a:stretch>
        </p:blipFill>
        <p:spPr>
          <a:xfrm>
            <a:off x="41473" y="34723"/>
            <a:ext cx="12115802" cy="6858000"/>
          </a:xfrm>
          <a:prstGeom prst="rect">
            <a:avLst/>
          </a:prstGeom>
        </p:spPr>
      </p:pic>
      <p:pic>
        <p:nvPicPr>
          <p:cNvPr id="7" name="Picture 6">
            <a:extLst>
              <a:ext uri="{FF2B5EF4-FFF2-40B4-BE49-F238E27FC236}">
                <a16:creationId xmlns:a16="http://schemas.microsoft.com/office/drawing/2014/main" id="{0B6E18C0-CBD7-7046-32E7-AEEE312CC59C}"/>
              </a:ext>
            </a:extLst>
          </p:cNvPr>
          <p:cNvPicPr>
            <a:picLocks noChangeAspect="1"/>
          </p:cNvPicPr>
          <p:nvPr/>
        </p:nvPicPr>
        <p:blipFill>
          <a:blip r:embed="rId3"/>
          <a:stretch>
            <a:fillRect/>
          </a:stretch>
        </p:blipFill>
        <p:spPr>
          <a:xfrm>
            <a:off x="236554" y="1513124"/>
            <a:ext cx="11723798" cy="4960828"/>
          </a:xfrm>
          <a:prstGeom prst="rect">
            <a:avLst/>
          </a:prstGeom>
        </p:spPr>
      </p:pic>
    </p:spTree>
    <p:extLst>
      <p:ext uri="{BB962C8B-B14F-4D97-AF65-F5344CB8AC3E}">
        <p14:creationId xmlns:p14="http://schemas.microsoft.com/office/powerpoint/2010/main" val="458450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963F-FC9E-4DCA-B25D-20BAFC0CF7C3}"/>
              </a:ext>
            </a:extLst>
          </p:cNvPr>
          <p:cNvSpPr>
            <a:spLocks noGrp="1"/>
          </p:cNvSpPr>
          <p:nvPr>
            <p:ph type="title"/>
          </p:nvPr>
        </p:nvSpPr>
        <p:spPr/>
        <p:txBody>
          <a:bodyPr>
            <a:normAutofit/>
          </a:bodyPr>
          <a:lstStyle/>
          <a:p>
            <a:r>
              <a:rPr lang="en-US" altLang="en-US">
                <a:latin typeface="Arial Black" panose="020B0A04020102020204" pitchFamily="34" charset="0"/>
              </a:rPr>
              <a:t>Mitel CX </a:t>
            </a:r>
            <a:r>
              <a:rPr lang="en-US" altLang="en-US"/>
              <a:t>Solution Ecosystem</a:t>
            </a:r>
            <a:endParaRPr lang="en-US"/>
          </a:p>
        </p:txBody>
      </p:sp>
      <p:sp>
        <p:nvSpPr>
          <p:cNvPr id="8" name="TextBox 7">
            <a:extLst>
              <a:ext uri="{FF2B5EF4-FFF2-40B4-BE49-F238E27FC236}">
                <a16:creationId xmlns:a16="http://schemas.microsoft.com/office/drawing/2014/main" id="{0BCDC4E0-8491-5C3F-445D-48428F4213D7}"/>
              </a:ext>
            </a:extLst>
          </p:cNvPr>
          <p:cNvSpPr txBox="1"/>
          <p:nvPr/>
        </p:nvSpPr>
        <p:spPr>
          <a:xfrm>
            <a:off x="2923209" y="1494927"/>
            <a:ext cx="1011815" cy="523220"/>
          </a:xfrm>
          <a:prstGeom prst="rect">
            <a:avLst/>
          </a:prstGeom>
          <a:solidFill>
            <a:schemeClr val="bg1"/>
          </a:solidFill>
        </p:spPr>
        <p:txBody>
          <a:bodyPr wrap="none" rtlCol="0">
            <a:spAutoFit/>
          </a:bodyPr>
          <a:lstStyle/>
          <a:p>
            <a:pPr algn="ctr"/>
            <a:r>
              <a:rPr lang="en-US" sz="1000" b="1">
                <a:solidFill>
                  <a:schemeClr val="tx2"/>
                </a:solidFill>
              </a:rPr>
              <a:t>Mitel WFM</a:t>
            </a:r>
          </a:p>
          <a:p>
            <a:pPr algn="ctr"/>
            <a:r>
              <a:rPr lang="en-US" sz="900"/>
              <a:t>WORKFORCE</a:t>
            </a:r>
          </a:p>
          <a:p>
            <a:pPr algn="ctr"/>
            <a:r>
              <a:rPr lang="en-US" sz="900"/>
              <a:t>MANAGEMENT</a:t>
            </a:r>
          </a:p>
        </p:txBody>
      </p:sp>
      <p:cxnSp>
        <p:nvCxnSpPr>
          <p:cNvPr id="9" name="Straight Connector 8">
            <a:extLst>
              <a:ext uri="{FF2B5EF4-FFF2-40B4-BE49-F238E27FC236}">
                <a16:creationId xmlns:a16="http://schemas.microsoft.com/office/drawing/2014/main" id="{E9202C73-C75D-A8B5-AC62-8BF2002C3BAC}"/>
              </a:ext>
            </a:extLst>
          </p:cNvPr>
          <p:cNvCxnSpPr>
            <a:stCxn id="10" idx="2"/>
          </p:cNvCxnSpPr>
          <p:nvPr/>
        </p:nvCxnSpPr>
        <p:spPr>
          <a:xfrm>
            <a:off x="3643165" y="3433234"/>
            <a:ext cx="4235288" cy="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02CFA3B2-4A6D-8C3E-217D-675272E14E3A}"/>
              </a:ext>
            </a:extLst>
          </p:cNvPr>
          <p:cNvSpPr>
            <a:spLocks noChangeAspect="1"/>
          </p:cNvSpPr>
          <p:nvPr/>
        </p:nvSpPr>
        <p:spPr>
          <a:xfrm>
            <a:off x="3643165" y="1433176"/>
            <a:ext cx="4235288" cy="4000116"/>
          </a:xfrm>
          <a:prstGeom prst="ellipse">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7ED855E-98F3-5B9C-B76D-1D5362160E2E}"/>
              </a:ext>
            </a:extLst>
          </p:cNvPr>
          <p:cNvCxnSpPr>
            <a:cxnSpLocks/>
          </p:cNvCxnSpPr>
          <p:nvPr/>
        </p:nvCxnSpPr>
        <p:spPr>
          <a:xfrm rot="5400000" flipV="1">
            <a:off x="3760751" y="3441896"/>
            <a:ext cx="4000116" cy="1"/>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2CABF8A-B7B1-7889-BC13-72CDBCB25F82}"/>
              </a:ext>
            </a:extLst>
          </p:cNvPr>
          <p:cNvSpPr txBox="1"/>
          <p:nvPr/>
        </p:nvSpPr>
        <p:spPr>
          <a:xfrm>
            <a:off x="4972773" y="6004765"/>
            <a:ext cx="1576073" cy="507831"/>
          </a:xfrm>
          <a:prstGeom prst="rect">
            <a:avLst/>
          </a:prstGeom>
          <a:solidFill>
            <a:schemeClr val="bg1"/>
          </a:solidFill>
        </p:spPr>
        <p:txBody>
          <a:bodyPr wrap="none" rtlCol="0">
            <a:spAutoFit/>
          </a:bodyPr>
          <a:lstStyle/>
          <a:p>
            <a:pPr algn="ctr"/>
            <a:r>
              <a:rPr lang="en-US" sz="900"/>
              <a:t>SELF-SERVICE</a:t>
            </a:r>
          </a:p>
          <a:p>
            <a:pPr algn="ctr"/>
            <a:r>
              <a:rPr lang="en-US" sz="900"/>
              <a:t>AI BOTS / AGENT ASSIST</a:t>
            </a:r>
          </a:p>
          <a:p>
            <a:pPr algn="ctr"/>
            <a:r>
              <a:rPr lang="en-US" sz="900"/>
              <a:t>BIOMETRICS</a:t>
            </a:r>
          </a:p>
        </p:txBody>
      </p:sp>
      <p:cxnSp>
        <p:nvCxnSpPr>
          <p:cNvPr id="13" name="Straight Connector 12">
            <a:extLst>
              <a:ext uri="{FF2B5EF4-FFF2-40B4-BE49-F238E27FC236}">
                <a16:creationId xmlns:a16="http://schemas.microsoft.com/office/drawing/2014/main" id="{490C0368-0D7E-A66F-CD14-D4DF4036F456}"/>
              </a:ext>
            </a:extLst>
          </p:cNvPr>
          <p:cNvCxnSpPr>
            <a:cxnSpLocks/>
          </p:cNvCxnSpPr>
          <p:nvPr/>
        </p:nvCxnSpPr>
        <p:spPr>
          <a:xfrm rot="2700000" flipV="1">
            <a:off x="3645905" y="3422519"/>
            <a:ext cx="4235288" cy="1"/>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14BB4B-8BC3-65C0-BA6F-FD57AFB4B19E}"/>
              </a:ext>
            </a:extLst>
          </p:cNvPr>
          <p:cNvCxnSpPr>
            <a:cxnSpLocks/>
          </p:cNvCxnSpPr>
          <p:nvPr/>
        </p:nvCxnSpPr>
        <p:spPr>
          <a:xfrm rot="18900000" flipV="1">
            <a:off x="3763491" y="3429000"/>
            <a:ext cx="4000116" cy="1"/>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5296" name="TextBox 55295">
            <a:extLst>
              <a:ext uri="{FF2B5EF4-FFF2-40B4-BE49-F238E27FC236}">
                <a16:creationId xmlns:a16="http://schemas.microsoft.com/office/drawing/2014/main" id="{9A0C6014-8E04-A251-D689-E73ED7972A90}"/>
              </a:ext>
            </a:extLst>
          </p:cNvPr>
          <p:cNvSpPr txBox="1"/>
          <p:nvPr/>
        </p:nvSpPr>
        <p:spPr>
          <a:xfrm>
            <a:off x="6393861" y="5420381"/>
            <a:ext cx="1915910" cy="507831"/>
          </a:xfrm>
          <a:prstGeom prst="rect">
            <a:avLst/>
          </a:prstGeom>
          <a:solidFill>
            <a:schemeClr val="bg1"/>
          </a:solidFill>
        </p:spPr>
        <p:txBody>
          <a:bodyPr wrap="none" rtlCol="0">
            <a:spAutoFit/>
          </a:bodyPr>
          <a:lstStyle/>
          <a:p>
            <a:pPr algn="ctr"/>
            <a:r>
              <a:rPr lang="en-US" sz="900"/>
              <a:t>REST API</a:t>
            </a:r>
          </a:p>
          <a:p>
            <a:pPr algn="ctr"/>
            <a:r>
              <a:rPr lang="en-US" sz="900"/>
              <a:t>SCREEN POPS</a:t>
            </a:r>
          </a:p>
          <a:p>
            <a:pPr algn="ctr"/>
            <a:r>
              <a:rPr lang="en-US" sz="900"/>
              <a:t>DATA DIRECTED WORKFLOWS</a:t>
            </a:r>
          </a:p>
        </p:txBody>
      </p:sp>
      <p:sp>
        <p:nvSpPr>
          <p:cNvPr id="29" name="TextBox 28">
            <a:extLst>
              <a:ext uri="{FF2B5EF4-FFF2-40B4-BE49-F238E27FC236}">
                <a16:creationId xmlns:a16="http://schemas.microsoft.com/office/drawing/2014/main" id="{242161BC-87C8-0C60-6504-E2AAB33DA849}"/>
              </a:ext>
            </a:extLst>
          </p:cNvPr>
          <p:cNvSpPr txBox="1"/>
          <p:nvPr/>
        </p:nvSpPr>
        <p:spPr>
          <a:xfrm>
            <a:off x="3251134" y="5459127"/>
            <a:ext cx="1902742" cy="661720"/>
          </a:xfrm>
          <a:prstGeom prst="rect">
            <a:avLst/>
          </a:prstGeom>
          <a:solidFill>
            <a:schemeClr val="bg1"/>
          </a:solidFill>
        </p:spPr>
        <p:txBody>
          <a:bodyPr wrap="square" rtlCol="0">
            <a:spAutoFit/>
          </a:bodyPr>
          <a:lstStyle/>
          <a:p>
            <a:pPr algn="ctr"/>
            <a:r>
              <a:rPr lang="en-US" sz="1000" b="1">
                <a:solidFill>
                  <a:schemeClr val="tx2"/>
                </a:solidFill>
              </a:rPr>
              <a:t>MiContact Center Outbound</a:t>
            </a:r>
          </a:p>
          <a:p>
            <a:pPr algn="ctr"/>
            <a:r>
              <a:rPr lang="en-US" sz="900"/>
              <a:t>PREVIEW, PROGRESSIVE,</a:t>
            </a:r>
          </a:p>
          <a:p>
            <a:pPr algn="ctr"/>
            <a:r>
              <a:rPr lang="en-US" sz="900"/>
              <a:t>PREDICTIVE DIALING &amp; CAMPAIGN MANAGEMENT</a:t>
            </a:r>
          </a:p>
        </p:txBody>
      </p:sp>
      <p:sp>
        <p:nvSpPr>
          <p:cNvPr id="20" name="Oval 19">
            <a:extLst>
              <a:ext uri="{FF2B5EF4-FFF2-40B4-BE49-F238E27FC236}">
                <a16:creationId xmlns:a16="http://schemas.microsoft.com/office/drawing/2014/main" id="{497493E8-EBDC-C068-3B32-3406BBDB56AF}"/>
              </a:ext>
            </a:extLst>
          </p:cNvPr>
          <p:cNvSpPr/>
          <p:nvPr/>
        </p:nvSpPr>
        <p:spPr>
          <a:xfrm>
            <a:off x="4896794" y="2541189"/>
            <a:ext cx="1728031" cy="1775621"/>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Black" panose="020B0A04020102020204" pitchFamily="34" charset="0"/>
            </a:endParaRPr>
          </a:p>
          <a:p>
            <a:pPr algn="ctr"/>
            <a:r>
              <a:rPr lang="en-US">
                <a:latin typeface="Arial Black" panose="020B0A04020102020204" pitchFamily="34" charset="0"/>
              </a:rPr>
              <a:t>Mitel CX</a:t>
            </a:r>
          </a:p>
          <a:p>
            <a:pPr algn="ctr"/>
            <a:endParaRPr lang="en-US">
              <a:latin typeface="Arial Black" panose="020B0A04020102020204" pitchFamily="34" charset="0"/>
            </a:endParaRPr>
          </a:p>
        </p:txBody>
      </p:sp>
      <p:sp>
        <p:nvSpPr>
          <p:cNvPr id="21" name="TextBox 20">
            <a:extLst>
              <a:ext uri="{FF2B5EF4-FFF2-40B4-BE49-F238E27FC236}">
                <a16:creationId xmlns:a16="http://schemas.microsoft.com/office/drawing/2014/main" id="{F3D50E51-5268-A821-8EC2-6D06EEB38B52}"/>
              </a:ext>
            </a:extLst>
          </p:cNvPr>
          <p:cNvSpPr txBox="1"/>
          <p:nvPr/>
        </p:nvSpPr>
        <p:spPr>
          <a:xfrm>
            <a:off x="5314397" y="1493240"/>
            <a:ext cx="892825" cy="449821"/>
          </a:xfrm>
          <a:prstGeom prst="rect">
            <a:avLst/>
          </a:prstGeom>
          <a:solidFill>
            <a:schemeClr val="bg1"/>
          </a:solidFill>
        </p:spPr>
        <p:txBody>
          <a:bodyPr wrap="square" rtlCol="0">
            <a:spAutoFit/>
          </a:bodyPr>
          <a:lstStyle/>
          <a:p>
            <a:pPr algn="ctr"/>
            <a:r>
              <a:rPr lang="en-US" sz="900"/>
              <a:t>INBOUND &amp; OUTBOUND VOICE</a:t>
            </a:r>
          </a:p>
        </p:txBody>
      </p:sp>
      <p:sp>
        <p:nvSpPr>
          <p:cNvPr id="25" name="TextBox 24">
            <a:extLst>
              <a:ext uri="{FF2B5EF4-FFF2-40B4-BE49-F238E27FC236}">
                <a16:creationId xmlns:a16="http://schemas.microsoft.com/office/drawing/2014/main" id="{C2835299-E61D-08FD-77B6-B8922FAC7836}"/>
              </a:ext>
            </a:extLst>
          </p:cNvPr>
          <p:cNvSpPr txBox="1"/>
          <p:nvPr/>
        </p:nvSpPr>
        <p:spPr>
          <a:xfrm>
            <a:off x="7640536" y="1631938"/>
            <a:ext cx="1031794" cy="784830"/>
          </a:xfrm>
          <a:prstGeom prst="rect">
            <a:avLst/>
          </a:prstGeom>
          <a:solidFill>
            <a:schemeClr val="bg1"/>
          </a:solidFill>
        </p:spPr>
        <p:txBody>
          <a:bodyPr wrap="square" rtlCol="0">
            <a:spAutoFit/>
          </a:bodyPr>
          <a:lstStyle/>
          <a:p>
            <a:pPr algn="ctr"/>
            <a:r>
              <a:rPr lang="en-US" sz="900"/>
              <a:t>REAL-TIME</a:t>
            </a:r>
          </a:p>
          <a:p>
            <a:pPr algn="ctr"/>
            <a:r>
              <a:rPr lang="en-US" sz="900"/>
              <a:t>DASHBOARDS HISTORICAL REPORTING</a:t>
            </a:r>
          </a:p>
          <a:p>
            <a:pPr algn="ctr"/>
            <a:r>
              <a:rPr lang="en-US" sz="900"/>
              <a:t>ANALYTICS</a:t>
            </a:r>
          </a:p>
        </p:txBody>
      </p:sp>
      <p:pic>
        <p:nvPicPr>
          <p:cNvPr id="55304" name="Graphic 55303">
            <a:extLst>
              <a:ext uri="{FF2B5EF4-FFF2-40B4-BE49-F238E27FC236}">
                <a16:creationId xmlns:a16="http://schemas.microsoft.com/office/drawing/2014/main" id="{5CDAEAB1-633C-2598-8E78-8C62274955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2209" y="1453747"/>
            <a:ext cx="640080" cy="640080"/>
          </a:xfrm>
          <a:prstGeom prst="rect">
            <a:avLst/>
          </a:prstGeom>
        </p:spPr>
      </p:pic>
      <p:pic>
        <p:nvPicPr>
          <p:cNvPr id="55313" name="Graphic 55312">
            <a:extLst>
              <a:ext uri="{FF2B5EF4-FFF2-40B4-BE49-F238E27FC236}">
                <a16:creationId xmlns:a16="http://schemas.microsoft.com/office/drawing/2014/main" id="{3B06BCD9-5267-BD03-E3AE-08D457C74A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2465" y="4761175"/>
            <a:ext cx="640080" cy="640080"/>
          </a:xfrm>
          <a:prstGeom prst="rect">
            <a:avLst/>
          </a:prstGeom>
        </p:spPr>
      </p:pic>
      <p:pic>
        <p:nvPicPr>
          <p:cNvPr id="55316" name="Graphic 55315">
            <a:extLst>
              <a:ext uri="{FF2B5EF4-FFF2-40B4-BE49-F238E27FC236}">
                <a16:creationId xmlns:a16="http://schemas.microsoft.com/office/drawing/2014/main" id="{628DD4C4-F6A4-62AC-556F-D9224B600A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95458" y="3120186"/>
            <a:ext cx="640080" cy="640080"/>
          </a:xfrm>
          <a:prstGeom prst="rect">
            <a:avLst/>
          </a:prstGeom>
        </p:spPr>
      </p:pic>
      <p:pic>
        <p:nvPicPr>
          <p:cNvPr id="55319" name="Graphic 55318">
            <a:extLst>
              <a:ext uri="{FF2B5EF4-FFF2-40B4-BE49-F238E27FC236}">
                <a16:creationId xmlns:a16="http://schemas.microsoft.com/office/drawing/2014/main" id="{FCAABE29-3A62-9C5C-4FFA-4A1BB4DCB9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40769" y="5357516"/>
            <a:ext cx="640080" cy="640080"/>
          </a:xfrm>
          <a:prstGeom prst="rect">
            <a:avLst/>
          </a:prstGeom>
        </p:spPr>
      </p:pic>
      <p:pic>
        <p:nvPicPr>
          <p:cNvPr id="55323" name="Graphic 55322">
            <a:extLst>
              <a:ext uri="{FF2B5EF4-FFF2-40B4-BE49-F238E27FC236}">
                <a16:creationId xmlns:a16="http://schemas.microsoft.com/office/drawing/2014/main" id="{6BF9C387-DA0E-16D1-30EE-2C6FC622C9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82465" y="1451194"/>
            <a:ext cx="640080" cy="640080"/>
          </a:xfrm>
          <a:prstGeom prst="rect">
            <a:avLst/>
          </a:prstGeom>
        </p:spPr>
      </p:pic>
      <p:pic>
        <p:nvPicPr>
          <p:cNvPr id="55326" name="Graphic 55325">
            <a:extLst>
              <a:ext uri="{FF2B5EF4-FFF2-40B4-BE49-F238E27FC236}">
                <a16:creationId xmlns:a16="http://schemas.microsoft.com/office/drawing/2014/main" id="{A9D66DD9-372B-4B68-30AF-E5546A71318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40769" y="877600"/>
            <a:ext cx="640080" cy="640080"/>
          </a:xfrm>
          <a:prstGeom prst="rect">
            <a:avLst/>
          </a:prstGeom>
        </p:spPr>
      </p:pic>
      <p:pic>
        <p:nvPicPr>
          <p:cNvPr id="55329" name="Graphic 55328">
            <a:extLst>
              <a:ext uri="{FF2B5EF4-FFF2-40B4-BE49-F238E27FC236}">
                <a16:creationId xmlns:a16="http://schemas.microsoft.com/office/drawing/2014/main" id="{93B71E9A-0B65-7E1C-9EE8-0F56FB4128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31776" y="4761175"/>
            <a:ext cx="640080" cy="640080"/>
          </a:xfrm>
          <a:prstGeom prst="rect">
            <a:avLst/>
          </a:prstGeom>
        </p:spPr>
      </p:pic>
      <p:pic>
        <p:nvPicPr>
          <p:cNvPr id="55307" name="Graphic 55306">
            <a:extLst>
              <a:ext uri="{FF2B5EF4-FFF2-40B4-BE49-F238E27FC236}">
                <a16:creationId xmlns:a16="http://schemas.microsoft.com/office/drawing/2014/main" id="{65753D3B-94E2-9E41-ED7A-EACD844C48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24821" y="3119149"/>
            <a:ext cx="640080" cy="640080"/>
          </a:xfrm>
          <a:prstGeom prst="rect">
            <a:avLst/>
          </a:prstGeom>
        </p:spPr>
      </p:pic>
      <p:sp>
        <p:nvSpPr>
          <p:cNvPr id="6" name="TextBox 5">
            <a:extLst>
              <a:ext uri="{FF2B5EF4-FFF2-40B4-BE49-F238E27FC236}">
                <a16:creationId xmlns:a16="http://schemas.microsoft.com/office/drawing/2014/main" id="{542CA9B2-4EDC-D035-A672-C811DA0D564D}"/>
              </a:ext>
            </a:extLst>
          </p:cNvPr>
          <p:cNvSpPr txBox="1"/>
          <p:nvPr/>
        </p:nvSpPr>
        <p:spPr>
          <a:xfrm>
            <a:off x="2464127" y="3815465"/>
            <a:ext cx="1902742" cy="661720"/>
          </a:xfrm>
          <a:prstGeom prst="rect">
            <a:avLst/>
          </a:prstGeom>
          <a:solidFill>
            <a:schemeClr val="bg1"/>
          </a:solidFill>
        </p:spPr>
        <p:txBody>
          <a:bodyPr wrap="square" rtlCol="0">
            <a:spAutoFit/>
          </a:bodyPr>
          <a:lstStyle/>
          <a:p>
            <a:pPr algn="ctr"/>
            <a:r>
              <a:rPr lang="en-US" sz="1000" b="1">
                <a:solidFill>
                  <a:schemeClr val="tx2"/>
                </a:solidFill>
              </a:rPr>
              <a:t>Mitel Interaction Recording</a:t>
            </a:r>
          </a:p>
          <a:p>
            <a:pPr algn="ctr"/>
            <a:r>
              <a:rPr lang="en-US" sz="900"/>
              <a:t>INTERACTION RECORDING,</a:t>
            </a:r>
          </a:p>
          <a:p>
            <a:pPr algn="ctr"/>
            <a:r>
              <a:rPr lang="en-US" sz="900"/>
              <a:t>QUALITY MANAGEMENT,</a:t>
            </a:r>
          </a:p>
          <a:p>
            <a:pPr algn="ctr"/>
            <a:r>
              <a:rPr lang="en-US" sz="900"/>
              <a:t>SPEECH ANALYTICS</a:t>
            </a:r>
          </a:p>
        </p:txBody>
      </p:sp>
      <p:sp>
        <p:nvSpPr>
          <p:cNvPr id="28" name="TextBox 27">
            <a:extLst>
              <a:ext uri="{FF2B5EF4-FFF2-40B4-BE49-F238E27FC236}">
                <a16:creationId xmlns:a16="http://schemas.microsoft.com/office/drawing/2014/main" id="{DD549453-F173-2570-A452-C4CF8104B1DE}"/>
              </a:ext>
            </a:extLst>
          </p:cNvPr>
          <p:cNvSpPr txBox="1"/>
          <p:nvPr/>
        </p:nvSpPr>
        <p:spPr>
          <a:xfrm>
            <a:off x="7592073" y="3810232"/>
            <a:ext cx="1100433" cy="784830"/>
          </a:xfrm>
          <a:prstGeom prst="rect">
            <a:avLst/>
          </a:prstGeom>
          <a:solidFill>
            <a:schemeClr val="bg1"/>
          </a:solidFill>
        </p:spPr>
        <p:txBody>
          <a:bodyPr wrap="square" rtlCol="0">
            <a:spAutoFit/>
          </a:bodyPr>
          <a:lstStyle/>
          <a:p>
            <a:pPr algn="ctr"/>
            <a:r>
              <a:rPr lang="en-US" sz="900"/>
              <a:t>OMNICHANNEL</a:t>
            </a:r>
          </a:p>
          <a:p>
            <a:pPr algn="ctr"/>
            <a:r>
              <a:rPr lang="en-US" sz="900"/>
              <a:t>ROUTING</a:t>
            </a:r>
          </a:p>
          <a:p>
            <a:pPr algn="ctr"/>
            <a:r>
              <a:rPr lang="en-US" sz="900"/>
              <a:t>OPEN MEDIA</a:t>
            </a:r>
          </a:p>
          <a:p>
            <a:pPr algn="ctr"/>
            <a:r>
              <a:rPr lang="en-US" sz="900"/>
              <a:t>SOCIAL</a:t>
            </a:r>
          </a:p>
          <a:p>
            <a:pPr algn="ctr"/>
            <a:r>
              <a:rPr lang="en-US" sz="900"/>
              <a:t>IoT</a:t>
            </a:r>
          </a:p>
        </p:txBody>
      </p:sp>
      <p:pic>
        <p:nvPicPr>
          <p:cNvPr id="4" name="Picture 2" descr="ASC | ContactCenterWorld.com">
            <a:extLst>
              <a:ext uri="{FF2B5EF4-FFF2-40B4-BE49-F238E27FC236}">
                <a16:creationId xmlns:a16="http://schemas.microsoft.com/office/drawing/2014/main" id="{85A21715-D928-31D1-4FFA-522339F49C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26422" y="4473356"/>
            <a:ext cx="378152" cy="208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alabrio | Contact Center Workforce Optimization">
            <a:extLst>
              <a:ext uri="{FF2B5EF4-FFF2-40B4-BE49-F238E27FC236}">
                <a16:creationId xmlns:a16="http://schemas.microsoft.com/office/drawing/2014/main" id="{166A3826-264E-A7BA-F922-1B1C458BE6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71453" y="2056112"/>
            <a:ext cx="715327" cy="63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ll Centre Software Solutions | Noetica">
            <a:extLst>
              <a:ext uri="{FF2B5EF4-FFF2-40B4-BE49-F238E27FC236}">
                <a16:creationId xmlns:a16="http://schemas.microsoft.com/office/drawing/2014/main" id="{7706DF02-4025-1B01-9021-9EE1CA52AC9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08251" y="6161443"/>
            <a:ext cx="588508" cy="179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screenshot of a computer&#10;&#10;AI-generated content may be incorrect.">
            <a:extLst>
              <a:ext uri="{FF2B5EF4-FFF2-40B4-BE49-F238E27FC236}">
                <a16:creationId xmlns:a16="http://schemas.microsoft.com/office/drawing/2014/main" id="{353BF0B9-1495-F564-4708-DC8BDF27F6F6}"/>
              </a:ext>
            </a:extLst>
          </p:cNvPr>
          <p:cNvPicPr>
            <a:picLocks noChangeAspect="1"/>
          </p:cNvPicPr>
          <p:nvPr/>
        </p:nvPicPr>
        <p:blipFill>
          <a:blip r:embed="rId22"/>
          <a:srcRect t="8889"/>
          <a:stretch/>
        </p:blipFill>
        <p:spPr>
          <a:xfrm>
            <a:off x="8384986" y="4766387"/>
            <a:ext cx="2106165" cy="1188720"/>
          </a:xfrm>
          <a:prstGeom prst="rect">
            <a:avLst/>
          </a:prstGeom>
          <a:effectLst>
            <a:outerShdw blurRad="63500" sx="102000" sy="102000" algn="ctr" rotWithShape="0">
              <a:prstClr val="black">
                <a:alpha val="40000"/>
              </a:prstClr>
            </a:outerShdw>
          </a:effectLst>
        </p:spPr>
      </p:pic>
      <p:pic>
        <p:nvPicPr>
          <p:cNvPr id="19" name="Picture 18" descr="A screenshot of a computer&#10;&#10;AI-generated content may be incorrect.">
            <a:extLst>
              <a:ext uri="{FF2B5EF4-FFF2-40B4-BE49-F238E27FC236}">
                <a16:creationId xmlns:a16="http://schemas.microsoft.com/office/drawing/2014/main" id="{78B37875-F9F9-4710-C1D8-A67F6DCDB686}"/>
              </a:ext>
            </a:extLst>
          </p:cNvPr>
          <p:cNvPicPr>
            <a:picLocks noChangeAspect="1"/>
          </p:cNvPicPr>
          <p:nvPr/>
        </p:nvPicPr>
        <p:blipFill>
          <a:blip r:embed="rId23"/>
          <a:srcRect t="6798"/>
          <a:stretch/>
        </p:blipFill>
        <p:spPr>
          <a:xfrm>
            <a:off x="8829813" y="1302981"/>
            <a:ext cx="1816139" cy="1280160"/>
          </a:xfrm>
          <a:prstGeom prst="rect">
            <a:avLst/>
          </a:prstGeom>
          <a:effectLst>
            <a:outerShdw blurRad="63500" sx="102000" sy="102000" algn="ctr" rotWithShape="0">
              <a:prstClr val="black">
                <a:alpha val="40000"/>
              </a:prstClr>
            </a:outerShdw>
          </a:effectLst>
        </p:spPr>
      </p:pic>
      <p:pic>
        <p:nvPicPr>
          <p:cNvPr id="23" name="Picture 22" descr="A screenshot of a computer&#10;&#10;AI-generated content may be incorrect.">
            <a:extLst>
              <a:ext uri="{FF2B5EF4-FFF2-40B4-BE49-F238E27FC236}">
                <a16:creationId xmlns:a16="http://schemas.microsoft.com/office/drawing/2014/main" id="{CF662FC4-18C8-5A0C-3EEE-386B1615E45F}"/>
              </a:ext>
            </a:extLst>
          </p:cNvPr>
          <p:cNvPicPr>
            <a:picLocks noChangeAspect="1"/>
          </p:cNvPicPr>
          <p:nvPr/>
        </p:nvPicPr>
        <p:blipFill>
          <a:blip r:embed="rId24"/>
          <a:srcRect t="9354"/>
          <a:stretch/>
        </p:blipFill>
        <p:spPr>
          <a:xfrm>
            <a:off x="6295859" y="149651"/>
            <a:ext cx="1949461" cy="1097280"/>
          </a:xfrm>
          <a:prstGeom prst="rect">
            <a:avLst/>
          </a:prstGeom>
          <a:effectLst>
            <a:outerShdw blurRad="63500" sx="102000" sy="102000" algn="ctr" rotWithShape="0">
              <a:prstClr val="black">
                <a:alpha val="40000"/>
              </a:prstClr>
            </a:outerShdw>
          </a:effectLst>
        </p:spPr>
      </p:pic>
      <p:pic>
        <p:nvPicPr>
          <p:cNvPr id="24" name="Picture 1">
            <a:extLst>
              <a:ext uri="{FF2B5EF4-FFF2-40B4-BE49-F238E27FC236}">
                <a16:creationId xmlns:a16="http://schemas.microsoft.com/office/drawing/2014/main" id="{B8E1E491-0918-F9DB-095B-0DFB5FFC9A63}"/>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829813" y="3128090"/>
            <a:ext cx="2192366" cy="118872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descr="A screenshot of a computer&#10;&#10;AI-generated content may be incorrect.">
            <a:extLst>
              <a:ext uri="{FF2B5EF4-FFF2-40B4-BE49-F238E27FC236}">
                <a16:creationId xmlns:a16="http://schemas.microsoft.com/office/drawing/2014/main" id="{989B1FA0-F287-82E4-F31E-6177C3AE3AB9}"/>
              </a:ext>
            </a:extLst>
          </p:cNvPr>
          <p:cNvPicPr>
            <a:picLocks noChangeAspect="1"/>
          </p:cNvPicPr>
          <p:nvPr/>
        </p:nvPicPr>
        <p:blipFill>
          <a:blip r:embed="rId26"/>
          <a:stretch>
            <a:fillRect/>
          </a:stretch>
        </p:blipFill>
        <p:spPr>
          <a:xfrm>
            <a:off x="437101" y="3164869"/>
            <a:ext cx="1938774" cy="1188720"/>
          </a:xfrm>
          <a:prstGeom prst="rect">
            <a:avLst/>
          </a:prstGeom>
          <a:effectLst>
            <a:outerShdw blurRad="63500" sx="102000" sy="102000" algn="ctr" rotWithShape="0">
              <a:prstClr val="black">
                <a:alpha val="40000"/>
              </a:prstClr>
            </a:outerShdw>
          </a:effectLst>
        </p:spPr>
      </p:pic>
      <p:pic>
        <p:nvPicPr>
          <p:cNvPr id="31" name="Picture 30" descr="A screenshot of a computer&#10;&#10;AI-generated content may be incorrect.">
            <a:extLst>
              <a:ext uri="{FF2B5EF4-FFF2-40B4-BE49-F238E27FC236}">
                <a16:creationId xmlns:a16="http://schemas.microsoft.com/office/drawing/2014/main" id="{D57CCF8A-9C19-73E5-FA87-7BFA57205940}"/>
              </a:ext>
            </a:extLst>
          </p:cNvPr>
          <p:cNvPicPr>
            <a:picLocks noChangeAspect="1"/>
          </p:cNvPicPr>
          <p:nvPr/>
        </p:nvPicPr>
        <p:blipFill>
          <a:blip r:embed="rId27"/>
          <a:stretch>
            <a:fillRect/>
          </a:stretch>
        </p:blipFill>
        <p:spPr>
          <a:xfrm>
            <a:off x="703501" y="5293771"/>
            <a:ext cx="2427983" cy="1280160"/>
          </a:xfrm>
          <a:prstGeom prst="rect">
            <a:avLst/>
          </a:prstGeom>
          <a:effectLst>
            <a:outerShdw blurRad="63500" sx="102000" sy="102000" algn="ctr" rotWithShape="0">
              <a:prstClr val="black">
                <a:alpha val="40000"/>
              </a:prstClr>
            </a:outerShdw>
          </a:effectLst>
        </p:spPr>
      </p:pic>
      <p:pic>
        <p:nvPicPr>
          <p:cNvPr id="2050" name="Picture 2" descr="Talkative - Overview">
            <a:extLst>
              <a:ext uri="{FF2B5EF4-FFF2-40B4-BE49-F238E27FC236}">
                <a16:creationId xmlns:a16="http://schemas.microsoft.com/office/drawing/2014/main" id="{08F43132-EEB2-2007-6BC1-F02262B141B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00971" y="6519765"/>
            <a:ext cx="719674" cy="241128"/>
          </a:xfrm>
          <a:prstGeom prst="rect">
            <a:avLst/>
          </a:prstGeom>
          <a:noFill/>
          <a:extLst>
            <a:ext uri="{909E8E84-426E-40DD-AFC4-6F175D3DCCD1}">
              <a14:hiddenFill xmlns:a14="http://schemas.microsoft.com/office/drawing/2010/main">
                <a:solidFill>
                  <a:srgbClr val="FFFFFF"/>
                </a:solidFill>
              </a14:hiddenFill>
            </a:ext>
          </a:extLst>
        </p:spPr>
      </p:pic>
      <p:pic>
        <p:nvPicPr>
          <p:cNvPr id="55330" name="Picture 55329" descr="A screenshot of a computer&#10;&#10;AI-generated content may be incorrect.">
            <a:extLst>
              <a:ext uri="{FF2B5EF4-FFF2-40B4-BE49-F238E27FC236}">
                <a16:creationId xmlns:a16="http://schemas.microsoft.com/office/drawing/2014/main" id="{6C6D8F89-3F7C-D5E5-18EE-8BBD15D2CD92}"/>
              </a:ext>
            </a:extLst>
          </p:cNvPr>
          <p:cNvPicPr>
            <a:picLocks noChangeAspect="1"/>
          </p:cNvPicPr>
          <p:nvPr/>
        </p:nvPicPr>
        <p:blipFill>
          <a:blip r:embed="rId29"/>
          <a:stretch>
            <a:fillRect/>
          </a:stretch>
        </p:blipFill>
        <p:spPr>
          <a:xfrm>
            <a:off x="6624825" y="6026643"/>
            <a:ext cx="1311337" cy="710853"/>
          </a:xfrm>
          <a:prstGeom prst="rect">
            <a:avLst/>
          </a:prstGeom>
          <a:effectLst>
            <a:outerShdw blurRad="63500" sx="102000" sy="102000" algn="ctr" rotWithShape="0">
              <a:prstClr val="black">
                <a:alpha val="40000"/>
              </a:prstClr>
            </a:outerShdw>
          </a:effectLst>
        </p:spPr>
      </p:pic>
      <p:pic>
        <p:nvPicPr>
          <p:cNvPr id="55332" name="Picture 55331" descr="A screenshot of a computer&#10;&#10;AI-generated content may be incorrect.">
            <a:extLst>
              <a:ext uri="{FF2B5EF4-FFF2-40B4-BE49-F238E27FC236}">
                <a16:creationId xmlns:a16="http://schemas.microsoft.com/office/drawing/2014/main" id="{50F25D1B-E32A-BC86-3827-347E6BC071A8}"/>
              </a:ext>
            </a:extLst>
          </p:cNvPr>
          <p:cNvPicPr>
            <a:picLocks noChangeAspect="1"/>
          </p:cNvPicPr>
          <p:nvPr/>
        </p:nvPicPr>
        <p:blipFill>
          <a:blip r:embed="rId30"/>
          <a:stretch>
            <a:fillRect/>
          </a:stretch>
        </p:blipFill>
        <p:spPr>
          <a:xfrm>
            <a:off x="955999" y="1085203"/>
            <a:ext cx="1765404" cy="1188720"/>
          </a:xfrm>
          <a:prstGeom prst="rect">
            <a:avLst/>
          </a:prstGeom>
        </p:spPr>
      </p:pic>
    </p:spTree>
    <p:extLst>
      <p:ext uri="{BB962C8B-B14F-4D97-AF65-F5344CB8AC3E}">
        <p14:creationId xmlns:p14="http://schemas.microsoft.com/office/powerpoint/2010/main" val="451314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B07A5BD3-419B-418D-2519-B67E54AF277A}"/>
              </a:ext>
            </a:extLst>
          </p:cNvPr>
          <p:cNvSpPr txBox="1"/>
          <p:nvPr/>
        </p:nvSpPr>
        <p:spPr>
          <a:xfrm>
            <a:off x="2232217" y="-2218"/>
            <a:ext cx="32431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all" spc="0" normalizeH="0" baseline="0">
                <a:ln>
                  <a:noFill/>
                </a:ln>
                <a:solidFill>
                  <a:srgbClr val="15325F"/>
                </a:solidFill>
                <a:effectLst/>
                <a:uLnTx/>
                <a:uFillTx/>
                <a:latin typeface="Arial Black" panose="020B0A04020102020204" pitchFamily="34" charset="0"/>
                <a:cs typeface="Arial" panose="020B0604020202020204" pitchFamily="34" charset="0"/>
              </a:rPr>
              <a:t>Mitel CX</a:t>
            </a:r>
          </a:p>
        </p:txBody>
      </p:sp>
      <p:sp>
        <p:nvSpPr>
          <p:cNvPr id="44" name="Rectangle 43">
            <a:extLst>
              <a:ext uri="{FF2B5EF4-FFF2-40B4-BE49-F238E27FC236}">
                <a16:creationId xmlns:a16="http://schemas.microsoft.com/office/drawing/2014/main" id="{F5F60BA5-0BA7-AF63-E5DA-CBB439C55A73}"/>
              </a:ext>
            </a:extLst>
          </p:cNvPr>
          <p:cNvSpPr/>
          <p:nvPr/>
        </p:nvSpPr>
        <p:spPr>
          <a:xfrm>
            <a:off x="5524684" y="-726"/>
            <a:ext cx="440678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a:ln w="28575">
                  <a:solidFill>
                    <a:srgbClr val="0073D0"/>
                  </a:solidFill>
                </a:ln>
                <a:noFill/>
                <a:effectLst/>
                <a:uLnTx/>
                <a:uFillTx/>
                <a:latin typeface="Arial" panose="020B0604020202020204" pitchFamily="34" charset="0"/>
                <a:ea typeface="+mn-ea"/>
                <a:cs typeface="Arial" panose="020B0604020202020204" pitchFamily="34" charset="0"/>
              </a:rPr>
              <a:t>INTEGRATIONS</a:t>
            </a:r>
          </a:p>
        </p:txBody>
      </p:sp>
      <p:sp>
        <p:nvSpPr>
          <p:cNvPr id="14" name="Rectangle 13">
            <a:extLst>
              <a:ext uri="{FF2B5EF4-FFF2-40B4-BE49-F238E27FC236}">
                <a16:creationId xmlns:a16="http://schemas.microsoft.com/office/drawing/2014/main" id="{19807551-D9C5-6BA6-A6E5-2465B2B8AFDE}"/>
              </a:ext>
            </a:extLst>
          </p:cNvPr>
          <p:cNvSpPr/>
          <p:nvPr/>
        </p:nvSpPr>
        <p:spPr>
          <a:xfrm>
            <a:off x="181546" y="790283"/>
            <a:ext cx="11858061" cy="7315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0A9A12E-C94E-2E38-A14A-AC1FE575F659}"/>
              </a:ext>
            </a:extLst>
          </p:cNvPr>
          <p:cNvSpPr txBox="1"/>
          <p:nvPr/>
        </p:nvSpPr>
        <p:spPr>
          <a:xfrm>
            <a:off x="406390" y="971377"/>
            <a:ext cx="710451" cy="369332"/>
          </a:xfrm>
          <a:prstGeom prst="rect">
            <a:avLst/>
          </a:prstGeom>
          <a:noFill/>
        </p:spPr>
        <p:txBody>
          <a:bodyPr wrap="none" rtlCol="0">
            <a:spAutoFit/>
          </a:bodyPr>
          <a:lstStyle/>
          <a:p>
            <a:pPr algn="ctr"/>
            <a:r>
              <a:rPr lang="en-US" b="1"/>
              <a:t>CRM</a:t>
            </a:r>
          </a:p>
        </p:txBody>
      </p:sp>
      <p:pic>
        <p:nvPicPr>
          <p:cNvPr id="24" name="Picture 7" descr="TrustLogoWhite.png">
            <a:extLst>
              <a:ext uri="{FF2B5EF4-FFF2-40B4-BE49-F238E27FC236}">
                <a16:creationId xmlns:a16="http://schemas.microsoft.com/office/drawing/2014/main" id="{DC71EC5B-9A0B-8BAA-6636-6BBC4BF6957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07582" y="919498"/>
            <a:ext cx="697443" cy="47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1FFB124E-59C4-7013-9570-6514E8EE7BD1}"/>
              </a:ext>
            </a:extLst>
          </p:cNvPr>
          <p:cNvPicPr>
            <a:picLocks noChangeAspect="1"/>
          </p:cNvPicPr>
          <p:nvPr/>
        </p:nvPicPr>
        <p:blipFill>
          <a:blip r:embed="rId4"/>
          <a:stretch>
            <a:fillRect/>
          </a:stretch>
        </p:blipFill>
        <p:spPr>
          <a:xfrm>
            <a:off x="2200757" y="851876"/>
            <a:ext cx="1074723" cy="608335"/>
          </a:xfrm>
          <a:prstGeom prst="rect">
            <a:avLst/>
          </a:prstGeom>
        </p:spPr>
      </p:pic>
      <p:pic>
        <p:nvPicPr>
          <p:cNvPr id="28" name="Picture 18" descr="https://upload.wikimedia.org/wikipedia/commons/thumb/5/59/SAP_2011_logo.svg/2000px-SAP_2011_logo.svg.png">
            <a:extLst>
              <a:ext uri="{FF2B5EF4-FFF2-40B4-BE49-F238E27FC236}">
                <a16:creationId xmlns:a16="http://schemas.microsoft.com/office/drawing/2014/main" id="{6B8DC8BE-8583-9E66-726E-D575BA97B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212" y="1022017"/>
            <a:ext cx="525592" cy="2680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Sage">
            <a:extLst>
              <a:ext uri="{FF2B5EF4-FFF2-40B4-BE49-F238E27FC236}">
                <a16:creationId xmlns:a16="http://schemas.microsoft.com/office/drawing/2014/main" id="{B2B33660-EFAE-0AA5-9495-D78FD0A11C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7581" y="1031605"/>
            <a:ext cx="592719" cy="2488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Oracle Service Cloud (formerly RightNow) Reviews 2023: Details, Pricing, &amp;  Features | G2">
            <a:extLst>
              <a:ext uri="{FF2B5EF4-FFF2-40B4-BE49-F238E27FC236}">
                <a16:creationId xmlns:a16="http://schemas.microsoft.com/office/drawing/2014/main" id="{846B41CA-CF9C-6F47-8AA8-05C6B2A852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60" r="6811"/>
          <a:stretch/>
        </p:blipFill>
        <p:spPr bwMode="auto">
          <a:xfrm>
            <a:off x="5598021" y="867789"/>
            <a:ext cx="923828" cy="57650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Sugar CRM logo transparent PNG - StickPNG">
            <a:extLst>
              <a:ext uri="{FF2B5EF4-FFF2-40B4-BE49-F238E27FC236}">
                <a16:creationId xmlns:a16="http://schemas.microsoft.com/office/drawing/2014/main" id="{1472F300-FAB8-FF8C-673A-C7370F403D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6032" y="975436"/>
            <a:ext cx="748406" cy="3612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Zoho Logo transparent PNG - StickPNG">
            <a:extLst>
              <a:ext uri="{FF2B5EF4-FFF2-40B4-BE49-F238E27FC236}">
                <a16:creationId xmlns:a16="http://schemas.microsoft.com/office/drawing/2014/main" id="{1155D830-FF44-265D-EE58-B67BCCFCF8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0170" y="1025632"/>
            <a:ext cx="754471" cy="260823"/>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91919BB5-447B-122D-C2D5-FBE4071D9CC3}"/>
              </a:ext>
            </a:extLst>
          </p:cNvPr>
          <p:cNvSpPr/>
          <p:nvPr/>
        </p:nvSpPr>
        <p:spPr>
          <a:xfrm>
            <a:off x="181546" y="1654489"/>
            <a:ext cx="11858061" cy="731520"/>
          </a:xfrm>
          <a:prstGeom prst="rect">
            <a:avLst/>
          </a:prstGeom>
          <a:solidFill>
            <a:srgbClr val="E6D3F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1B02FC79-5F47-C757-61FE-4FE435E76AC2}"/>
              </a:ext>
            </a:extLst>
          </p:cNvPr>
          <p:cNvSpPr txBox="1"/>
          <p:nvPr/>
        </p:nvSpPr>
        <p:spPr>
          <a:xfrm>
            <a:off x="579091" y="1835583"/>
            <a:ext cx="723275" cy="369332"/>
          </a:xfrm>
          <a:prstGeom prst="rect">
            <a:avLst/>
          </a:prstGeom>
          <a:noFill/>
        </p:spPr>
        <p:txBody>
          <a:bodyPr wrap="none" rtlCol="0">
            <a:spAutoFit/>
          </a:bodyPr>
          <a:lstStyle/>
          <a:p>
            <a:pPr algn="ctr"/>
            <a:r>
              <a:rPr lang="en-US" b="1"/>
              <a:t>WFO</a:t>
            </a:r>
          </a:p>
        </p:txBody>
      </p:sp>
      <p:pic>
        <p:nvPicPr>
          <p:cNvPr id="62" name="Picture 12" descr="http://www.sabio-apac.com/images/modules/partners/verint-logo.png">
            <a:extLst>
              <a:ext uri="{FF2B5EF4-FFF2-40B4-BE49-F238E27FC236}">
                <a16:creationId xmlns:a16="http://schemas.microsoft.com/office/drawing/2014/main" id="{22194798-1FF5-B7C5-EB2A-1B5655B538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1014" y="1912819"/>
            <a:ext cx="922896" cy="21486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4" descr="https://www.americanbankingnews.com/logos/nice-systems-logo.gif">
            <a:extLst>
              <a:ext uri="{FF2B5EF4-FFF2-40B4-BE49-F238E27FC236}">
                <a16:creationId xmlns:a16="http://schemas.microsoft.com/office/drawing/2014/main" id="{FCDA5416-420C-914F-AA42-82ACF251AC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5726" y="1821257"/>
            <a:ext cx="868003" cy="39798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6" descr="https://www.netcall.com/assets/8ffbe300/img/logo_bottom.png">
            <a:extLst>
              <a:ext uri="{FF2B5EF4-FFF2-40B4-BE49-F238E27FC236}">
                <a16:creationId xmlns:a16="http://schemas.microsoft.com/office/drawing/2014/main" id="{5A528AAC-A792-5FBB-8907-8DD4C820C1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5545" y="1801880"/>
            <a:ext cx="917519" cy="4367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8" descr="https://www.redboxrecorders.com/wp-content/uploads/2017/04/GtBeTKtu.jpeg">
            <a:extLst>
              <a:ext uri="{FF2B5EF4-FFF2-40B4-BE49-F238E27FC236}">
                <a16:creationId xmlns:a16="http://schemas.microsoft.com/office/drawing/2014/main" id="{10844676-D8B0-9E49-E451-27CE127654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2798" y="1817049"/>
            <a:ext cx="4064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 descr="Workforce Optimization (WFO) Suite | Calabrio">
            <a:extLst>
              <a:ext uri="{FF2B5EF4-FFF2-40B4-BE49-F238E27FC236}">
                <a16:creationId xmlns:a16="http://schemas.microsoft.com/office/drawing/2014/main" id="{43D9406E-8BB8-38DE-F5A8-C06C37E149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3864" y="1951811"/>
            <a:ext cx="1537117" cy="136876"/>
          </a:xfrm>
          <a:prstGeom prst="rect">
            <a:avLst/>
          </a:prstGeom>
          <a:noFill/>
          <a:extLst>
            <a:ext uri="{909E8E84-426E-40DD-AFC4-6F175D3DCCD1}">
              <a14:hiddenFill xmlns:a14="http://schemas.microsoft.com/office/drawing/2010/main">
                <a:solidFill>
                  <a:srgbClr val="FFFFFF"/>
                </a:solidFill>
              </a14:hiddenFill>
            </a:ext>
          </a:extLst>
        </p:spPr>
      </p:pic>
      <p:sp>
        <p:nvSpPr>
          <p:cNvPr id="2070" name="Rectangle 2069">
            <a:extLst>
              <a:ext uri="{FF2B5EF4-FFF2-40B4-BE49-F238E27FC236}">
                <a16:creationId xmlns:a16="http://schemas.microsoft.com/office/drawing/2014/main" id="{533921BE-DCD7-48E8-BF30-1E71321A6EFA}"/>
              </a:ext>
            </a:extLst>
          </p:cNvPr>
          <p:cNvSpPr/>
          <p:nvPr/>
        </p:nvSpPr>
        <p:spPr>
          <a:xfrm>
            <a:off x="6053046" y="5129726"/>
            <a:ext cx="5986559" cy="731520"/>
          </a:xfrm>
          <a:prstGeom prst="rect">
            <a:avLst/>
          </a:prstGeom>
          <a:solidFill>
            <a:srgbClr val="E6D3F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94306956-D884-358E-1D20-2160D94EF566}"/>
              </a:ext>
            </a:extLst>
          </p:cNvPr>
          <p:cNvSpPr/>
          <p:nvPr/>
        </p:nvSpPr>
        <p:spPr>
          <a:xfrm>
            <a:off x="173049" y="5129726"/>
            <a:ext cx="5775314" cy="7315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TextBox 2071">
            <a:extLst>
              <a:ext uri="{FF2B5EF4-FFF2-40B4-BE49-F238E27FC236}">
                <a16:creationId xmlns:a16="http://schemas.microsoft.com/office/drawing/2014/main" id="{BFEB17AB-1595-CA93-211C-CE129BEB6447}"/>
              </a:ext>
            </a:extLst>
          </p:cNvPr>
          <p:cNvSpPr txBox="1"/>
          <p:nvPr/>
        </p:nvSpPr>
        <p:spPr>
          <a:xfrm>
            <a:off x="181546" y="5310820"/>
            <a:ext cx="1518364" cy="369332"/>
          </a:xfrm>
          <a:prstGeom prst="rect">
            <a:avLst/>
          </a:prstGeom>
          <a:noFill/>
        </p:spPr>
        <p:txBody>
          <a:bodyPr wrap="none" rtlCol="0">
            <a:spAutoFit/>
          </a:bodyPr>
          <a:lstStyle/>
          <a:p>
            <a:pPr algn="ctr"/>
            <a:r>
              <a:rPr lang="en-US" b="1"/>
              <a:t>Dashboards</a:t>
            </a:r>
          </a:p>
        </p:txBody>
      </p:sp>
      <p:pic>
        <p:nvPicPr>
          <p:cNvPr id="2073" name="Picture 12" descr="Spectrum Corporation Logo">
            <a:extLst>
              <a:ext uri="{FF2B5EF4-FFF2-40B4-BE49-F238E27FC236}">
                <a16:creationId xmlns:a16="http://schemas.microsoft.com/office/drawing/2014/main" id="{B25787C4-05B1-9A79-9D60-E4039D868C0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10627" y="5207536"/>
            <a:ext cx="1818676" cy="242490"/>
          </a:xfrm>
          <a:prstGeom prst="rect">
            <a:avLst/>
          </a:prstGeom>
          <a:noFill/>
          <a:extLst>
            <a:ext uri="{909E8E84-426E-40DD-AFC4-6F175D3DCCD1}">
              <a14:hiddenFill xmlns:a14="http://schemas.microsoft.com/office/drawing/2010/main">
                <a:solidFill>
                  <a:srgbClr val="FFFFFF"/>
                </a:solidFill>
              </a14:hiddenFill>
            </a:ext>
          </a:extLst>
        </p:spPr>
      </p:pic>
      <p:sp>
        <p:nvSpPr>
          <p:cNvPr id="2074" name="TextBox 2073">
            <a:extLst>
              <a:ext uri="{FF2B5EF4-FFF2-40B4-BE49-F238E27FC236}">
                <a16:creationId xmlns:a16="http://schemas.microsoft.com/office/drawing/2014/main" id="{31141FCC-78B0-9838-1C43-23539B65481B}"/>
              </a:ext>
            </a:extLst>
          </p:cNvPr>
          <p:cNvSpPr txBox="1"/>
          <p:nvPr/>
        </p:nvSpPr>
        <p:spPr>
          <a:xfrm>
            <a:off x="6109148" y="5310820"/>
            <a:ext cx="415499" cy="369332"/>
          </a:xfrm>
          <a:prstGeom prst="rect">
            <a:avLst/>
          </a:prstGeom>
          <a:noFill/>
        </p:spPr>
        <p:txBody>
          <a:bodyPr wrap="none" rtlCol="0">
            <a:spAutoFit/>
          </a:bodyPr>
          <a:lstStyle/>
          <a:p>
            <a:pPr algn="ctr"/>
            <a:r>
              <a:rPr lang="en-US" b="1"/>
              <a:t>BI</a:t>
            </a:r>
          </a:p>
        </p:txBody>
      </p:sp>
      <p:pic>
        <p:nvPicPr>
          <p:cNvPr id="2075" name="Picture 4" descr="Is Power BI Actually Useful? - PEI">
            <a:extLst>
              <a:ext uri="{FF2B5EF4-FFF2-40B4-BE49-F238E27FC236}">
                <a16:creationId xmlns:a16="http://schemas.microsoft.com/office/drawing/2014/main" id="{C8E0762D-381D-8D08-5E55-727A0B1F11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72881" y="5331165"/>
            <a:ext cx="845079" cy="32864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6">
            <a:extLst>
              <a:ext uri="{FF2B5EF4-FFF2-40B4-BE49-F238E27FC236}">
                <a16:creationId xmlns:a16="http://schemas.microsoft.com/office/drawing/2014/main" id="{30E116E4-3A77-FE11-DBD3-FA646A4DE0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46841" y="5401151"/>
            <a:ext cx="643998" cy="188671"/>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8" descr="Brightmetrics Reviews 2023: Details, Pricing, &amp; Features | G2">
            <a:extLst>
              <a:ext uri="{FF2B5EF4-FFF2-40B4-BE49-F238E27FC236}">
                <a16:creationId xmlns:a16="http://schemas.microsoft.com/office/drawing/2014/main" id="{B607D02A-C444-31AF-D3B5-03A3498403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51771" y="5254338"/>
            <a:ext cx="918659" cy="48229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10" descr="Tableau full logo transparent PNG - StickPNG">
            <a:extLst>
              <a:ext uri="{FF2B5EF4-FFF2-40B4-BE49-F238E27FC236}">
                <a16:creationId xmlns:a16="http://schemas.microsoft.com/office/drawing/2014/main" id="{16DE476A-3DCD-DD1B-77A5-82BB059F12A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19720" y="5297720"/>
            <a:ext cx="703169" cy="395533"/>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2" descr="Take Your Contact Center to New Heights">
            <a:extLst>
              <a:ext uri="{FF2B5EF4-FFF2-40B4-BE49-F238E27FC236}">
                <a16:creationId xmlns:a16="http://schemas.microsoft.com/office/drawing/2014/main" id="{76E4E15E-BCC4-E73D-0A29-A518B81454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39179" y="5327549"/>
            <a:ext cx="1098601" cy="335874"/>
          </a:xfrm>
          <a:prstGeom prst="rect">
            <a:avLst/>
          </a:prstGeom>
          <a:noFill/>
          <a:extLst>
            <a:ext uri="{909E8E84-426E-40DD-AFC4-6F175D3DCCD1}">
              <a14:hiddenFill xmlns:a14="http://schemas.microsoft.com/office/drawing/2010/main">
                <a:solidFill>
                  <a:srgbClr val="FFFFFF"/>
                </a:solidFill>
              </a14:hiddenFill>
            </a:ext>
          </a:extLst>
        </p:spPr>
      </p:pic>
      <p:sp>
        <p:nvSpPr>
          <p:cNvPr id="1024" name="Rectangle 1023">
            <a:extLst>
              <a:ext uri="{FF2B5EF4-FFF2-40B4-BE49-F238E27FC236}">
                <a16:creationId xmlns:a16="http://schemas.microsoft.com/office/drawing/2014/main" id="{20700CDC-0A20-F2D4-DB61-9409D40F7E58}"/>
              </a:ext>
            </a:extLst>
          </p:cNvPr>
          <p:cNvSpPr/>
          <p:nvPr/>
        </p:nvSpPr>
        <p:spPr>
          <a:xfrm>
            <a:off x="7631896" y="2512756"/>
            <a:ext cx="4407712" cy="731520"/>
          </a:xfrm>
          <a:prstGeom prst="rect">
            <a:avLst/>
          </a:prstGeom>
          <a:solidFill>
            <a:srgbClr val="E8F6D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0179B28D-5D91-C133-A09A-05D0F15EA6DA}"/>
              </a:ext>
            </a:extLst>
          </p:cNvPr>
          <p:cNvSpPr/>
          <p:nvPr/>
        </p:nvSpPr>
        <p:spPr>
          <a:xfrm>
            <a:off x="4848842" y="2518256"/>
            <a:ext cx="2654974" cy="731520"/>
          </a:xfrm>
          <a:prstGeom prst="rect">
            <a:avLst/>
          </a:prstGeom>
          <a:solidFill>
            <a:srgbClr val="BED2F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E72FAAE3-1F66-BEF6-8A84-0471F1D689B2}"/>
              </a:ext>
            </a:extLst>
          </p:cNvPr>
          <p:cNvSpPr/>
          <p:nvPr/>
        </p:nvSpPr>
        <p:spPr>
          <a:xfrm>
            <a:off x="181546" y="2518256"/>
            <a:ext cx="4535541" cy="731520"/>
          </a:xfrm>
          <a:prstGeom prst="rect">
            <a:avLst/>
          </a:prstGeom>
          <a:solidFill>
            <a:srgbClr val="DDD9C3">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a:extLst>
              <a:ext uri="{FF2B5EF4-FFF2-40B4-BE49-F238E27FC236}">
                <a16:creationId xmlns:a16="http://schemas.microsoft.com/office/drawing/2014/main" id="{D87476EF-37F7-EE1C-874D-72FA685BD648}"/>
              </a:ext>
            </a:extLst>
          </p:cNvPr>
          <p:cNvSpPr txBox="1"/>
          <p:nvPr/>
        </p:nvSpPr>
        <p:spPr>
          <a:xfrm>
            <a:off x="71447" y="2564562"/>
            <a:ext cx="1738562" cy="646331"/>
          </a:xfrm>
          <a:prstGeom prst="rect">
            <a:avLst/>
          </a:prstGeom>
          <a:noFill/>
        </p:spPr>
        <p:txBody>
          <a:bodyPr wrap="square" rtlCol="0">
            <a:spAutoFit/>
          </a:bodyPr>
          <a:lstStyle/>
          <a:p>
            <a:pPr algn="ctr"/>
            <a:r>
              <a:rPr lang="en-US" b="1"/>
              <a:t>Service</a:t>
            </a:r>
          </a:p>
          <a:p>
            <a:pPr algn="ctr"/>
            <a:r>
              <a:rPr lang="en-US" b="1"/>
              <a:t>Management</a:t>
            </a:r>
          </a:p>
        </p:txBody>
      </p:sp>
      <p:pic>
        <p:nvPicPr>
          <p:cNvPr id="1031" name="Picture 18" descr="https://2.bp.blogspot.com/-il-w0D5AqoQ/WBvqCRGW-RI/AAAAAAAAoQY/L3rXwDw8Uzkud0qcAdV74kDGTEO0QT05QCLcB/s1600/Zendesk-logo.png">
            <a:extLst>
              <a:ext uri="{FF2B5EF4-FFF2-40B4-BE49-F238E27FC236}">
                <a16:creationId xmlns:a16="http://schemas.microsoft.com/office/drawing/2014/main" id="{CC04B398-F3D8-53A0-DDF6-B4D4E2B77B4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95909" y="2733921"/>
            <a:ext cx="1182815" cy="273777"/>
          </a:xfrm>
          <a:prstGeom prst="rect">
            <a:avLst/>
          </a:prstGeom>
          <a:noFill/>
          <a:extLst>
            <a:ext uri="{909E8E84-426E-40DD-AFC4-6F175D3DCCD1}">
              <a14:hiddenFill xmlns:a14="http://schemas.microsoft.com/office/drawing/2010/main">
                <a:solidFill>
                  <a:srgbClr val="FFFFFF"/>
                </a:solidFill>
              </a14:hiddenFill>
            </a:ext>
          </a:extLst>
        </p:spPr>
      </p:pic>
      <p:sp>
        <p:nvSpPr>
          <p:cNvPr id="1032" name="TextBox 1031">
            <a:extLst>
              <a:ext uri="{FF2B5EF4-FFF2-40B4-BE49-F238E27FC236}">
                <a16:creationId xmlns:a16="http://schemas.microsoft.com/office/drawing/2014/main" id="{207C8AA1-7762-8368-F720-FC449EDC4E26}"/>
              </a:ext>
            </a:extLst>
          </p:cNvPr>
          <p:cNvSpPr txBox="1"/>
          <p:nvPr/>
        </p:nvSpPr>
        <p:spPr>
          <a:xfrm>
            <a:off x="4905957" y="2699350"/>
            <a:ext cx="569387" cy="369332"/>
          </a:xfrm>
          <a:prstGeom prst="rect">
            <a:avLst/>
          </a:prstGeom>
          <a:noFill/>
        </p:spPr>
        <p:txBody>
          <a:bodyPr wrap="none" rtlCol="0">
            <a:spAutoFit/>
          </a:bodyPr>
          <a:lstStyle/>
          <a:p>
            <a:pPr algn="ctr"/>
            <a:r>
              <a:rPr lang="en-US" b="1"/>
              <a:t>PCI</a:t>
            </a:r>
          </a:p>
        </p:txBody>
      </p:sp>
      <p:sp>
        <p:nvSpPr>
          <p:cNvPr id="1033" name="TextBox 1032">
            <a:extLst>
              <a:ext uri="{FF2B5EF4-FFF2-40B4-BE49-F238E27FC236}">
                <a16:creationId xmlns:a16="http://schemas.microsoft.com/office/drawing/2014/main" id="{1E01F75D-B6E5-5057-F28A-6CD8565AC2D6}"/>
              </a:ext>
            </a:extLst>
          </p:cNvPr>
          <p:cNvSpPr txBox="1"/>
          <p:nvPr/>
        </p:nvSpPr>
        <p:spPr>
          <a:xfrm>
            <a:off x="7632159" y="2564562"/>
            <a:ext cx="1300356" cy="646331"/>
          </a:xfrm>
          <a:prstGeom prst="rect">
            <a:avLst/>
          </a:prstGeom>
          <a:noFill/>
        </p:spPr>
        <p:txBody>
          <a:bodyPr wrap="none" rtlCol="0">
            <a:spAutoFit/>
          </a:bodyPr>
          <a:lstStyle/>
          <a:p>
            <a:pPr algn="ctr"/>
            <a:r>
              <a:rPr lang="en-US" b="1"/>
              <a:t>Video &amp; </a:t>
            </a:r>
            <a:br>
              <a:rPr lang="en-US" b="1"/>
            </a:br>
            <a:r>
              <a:rPr lang="en-US" b="1"/>
              <a:t>Cobrowse</a:t>
            </a:r>
          </a:p>
        </p:txBody>
      </p:sp>
      <p:pic>
        <p:nvPicPr>
          <p:cNvPr id="1035" name="Picture 1034">
            <a:extLst>
              <a:ext uri="{FF2B5EF4-FFF2-40B4-BE49-F238E27FC236}">
                <a16:creationId xmlns:a16="http://schemas.microsoft.com/office/drawing/2014/main" id="{BD1E6413-21CA-3BD4-783E-2A6852EC3555}"/>
              </a:ext>
            </a:extLst>
          </p:cNvPr>
          <p:cNvPicPr>
            <a:picLocks noChangeAspect="1"/>
          </p:cNvPicPr>
          <p:nvPr/>
        </p:nvPicPr>
        <p:blipFill>
          <a:blip r:embed="rId22"/>
          <a:stretch>
            <a:fillRect/>
          </a:stretch>
        </p:blipFill>
        <p:spPr>
          <a:xfrm>
            <a:off x="3365543" y="2471565"/>
            <a:ext cx="1135878" cy="567939"/>
          </a:xfrm>
          <a:prstGeom prst="rect">
            <a:avLst/>
          </a:prstGeom>
        </p:spPr>
      </p:pic>
      <p:pic>
        <p:nvPicPr>
          <p:cNvPr id="1037" name="Picture 4" descr="ServiceNow Logo and symbol, meaning, history, PNG">
            <a:extLst>
              <a:ext uri="{FF2B5EF4-FFF2-40B4-BE49-F238E27FC236}">
                <a16:creationId xmlns:a16="http://schemas.microsoft.com/office/drawing/2014/main" id="{856BBC63-7A01-0F02-7C38-B61CBD5402C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5728" b="35257"/>
          <a:stretch/>
        </p:blipFill>
        <p:spPr bwMode="auto">
          <a:xfrm>
            <a:off x="3405775" y="2991983"/>
            <a:ext cx="1094039" cy="1996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6" descr="About Talkative | The Real-Time Customer Engagement Platform">
            <a:extLst>
              <a:ext uri="{FF2B5EF4-FFF2-40B4-BE49-F238E27FC236}">
                <a16:creationId xmlns:a16="http://schemas.microsoft.com/office/drawing/2014/main" id="{352F5E3D-545D-AC53-4E46-DF8618F182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19863" y="2657625"/>
            <a:ext cx="672138" cy="44809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D43167D0-0DF9-F614-2D68-8D53B762A24B}"/>
              </a:ext>
            </a:extLst>
          </p:cNvPr>
          <p:cNvSpPr/>
          <p:nvPr/>
        </p:nvSpPr>
        <p:spPr>
          <a:xfrm>
            <a:off x="7186548" y="3401314"/>
            <a:ext cx="4853059" cy="731520"/>
          </a:xfrm>
          <a:prstGeom prst="rect">
            <a:avLst/>
          </a:prstGeom>
          <a:solidFill>
            <a:srgbClr val="E6D3F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C2D5396D-FE9F-3111-32B4-1BD70E083F92}"/>
              </a:ext>
            </a:extLst>
          </p:cNvPr>
          <p:cNvSpPr/>
          <p:nvPr/>
        </p:nvSpPr>
        <p:spPr>
          <a:xfrm>
            <a:off x="180116" y="3401314"/>
            <a:ext cx="6875411" cy="7315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TextBox 1040">
            <a:extLst>
              <a:ext uri="{FF2B5EF4-FFF2-40B4-BE49-F238E27FC236}">
                <a16:creationId xmlns:a16="http://schemas.microsoft.com/office/drawing/2014/main" id="{8AEAE1EE-DB1B-AEBA-1789-F4A27602E78A}"/>
              </a:ext>
            </a:extLst>
          </p:cNvPr>
          <p:cNvSpPr txBox="1"/>
          <p:nvPr/>
        </p:nvSpPr>
        <p:spPr>
          <a:xfrm>
            <a:off x="252080" y="3443909"/>
            <a:ext cx="1377300" cy="646331"/>
          </a:xfrm>
          <a:prstGeom prst="rect">
            <a:avLst/>
          </a:prstGeom>
          <a:noFill/>
        </p:spPr>
        <p:txBody>
          <a:bodyPr wrap="none" rtlCol="0">
            <a:spAutoFit/>
          </a:bodyPr>
          <a:lstStyle/>
          <a:p>
            <a:pPr algn="ctr"/>
            <a:r>
              <a:rPr lang="en-US" b="1"/>
              <a:t>Social</a:t>
            </a:r>
          </a:p>
          <a:p>
            <a:pPr algn="ctr"/>
            <a:r>
              <a:rPr lang="en-US" b="1"/>
              <a:t>Messaging</a:t>
            </a:r>
          </a:p>
        </p:txBody>
      </p:sp>
      <p:sp>
        <p:nvSpPr>
          <p:cNvPr id="1042" name="TextBox 1041">
            <a:extLst>
              <a:ext uri="{FF2B5EF4-FFF2-40B4-BE49-F238E27FC236}">
                <a16:creationId xmlns:a16="http://schemas.microsoft.com/office/drawing/2014/main" id="{01F50270-AC5E-3F40-A6B1-0B55732BCDFA}"/>
              </a:ext>
            </a:extLst>
          </p:cNvPr>
          <p:cNvSpPr txBox="1"/>
          <p:nvPr/>
        </p:nvSpPr>
        <p:spPr>
          <a:xfrm>
            <a:off x="7423795" y="3599727"/>
            <a:ext cx="1120820" cy="369332"/>
          </a:xfrm>
          <a:prstGeom prst="rect">
            <a:avLst/>
          </a:prstGeom>
          <a:noFill/>
        </p:spPr>
        <p:txBody>
          <a:bodyPr wrap="none" rtlCol="0">
            <a:spAutoFit/>
          </a:bodyPr>
          <a:lstStyle/>
          <a:p>
            <a:pPr algn="ctr"/>
            <a:r>
              <a:rPr lang="en-US" b="1"/>
              <a:t>Platform</a:t>
            </a:r>
          </a:p>
        </p:txBody>
      </p:sp>
      <p:pic>
        <p:nvPicPr>
          <p:cNvPr id="1044" name="Picture 2" descr="CM.com | Setting New Standards in Customer Experience">
            <a:extLst>
              <a:ext uri="{FF2B5EF4-FFF2-40B4-BE49-F238E27FC236}">
                <a16:creationId xmlns:a16="http://schemas.microsoft.com/office/drawing/2014/main" id="{CA4CCB7D-C45E-9849-D9A7-7843BCF4094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59870" y="3570634"/>
            <a:ext cx="392880" cy="39288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6" descr="About Talkative | The Real-Time Customer Engagement Platform">
            <a:extLst>
              <a:ext uri="{FF2B5EF4-FFF2-40B4-BE49-F238E27FC236}">
                <a16:creationId xmlns:a16="http://schemas.microsoft.com/office/drawing/2014/main" id="{2520D55C-4BE0-FFBA-F0E5-304B8A6673B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52064" y="3570634"/>
            <a:ext cx="589320" cy="392880"/>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63D47569-8985-A527-EB93-B6E6E0D3D77E}"/>
              </a:ext>
            </a:extLst>
          </p:cNvPr>
          <p:cNvSpPr/>
          <p:nvPr/>
        </p:nvSpPr>
        <p:spPr>
          <a:xfrm>
            <a:off x="173049" y="5993934"/>
            <a:ext cx="7942251" cy="731520"/>
          </a:xfrm>
          <a:prstGeom prst="rect">
            <a:avLst/>
          </a:prstGeom>
          <a:solidFill>
            <a:srgbClr val="BED2F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TextBox 1046">
            <a:extLst>
              <a:ext uri="{FF2B5EF4-FFF2-40B4-BE49-F238E27FC236}">
                <a16:creationId xmlns:a16="http://schemas.microsoft.com/office/drawing/2014/main" id="{7D6D05E3-790E-937E-5090-BFBAC3E90FF1}"/>
              </a:ext>
            </a:extLst>
          </p:cNvPr>
          <p:cNvSpPr txBox="1"/>
          <p:nvPr/>
        </p:nvSpPr>
        <p:spPr>
          <a:xfrm>
            <a:off x="181546" y="6175028"/>
            <a:ext cx="2091278" cy="369332"/>
          </a:xfrm>
          <a:prstGeom prst="rect">
            <a:avLst/>
          </a:prstGeom>
          <a:noFill/>
        </p:spPr>
        <p:txBody>
          <a:bodyPr wrap="none" rtlCol="0">
            <a:spAutoFit/>
          </a:bodyPr>
          <a:lstStyle/>
          <a:p>
            <a:pPr algn="ctr"/>
            <a:r>
              <a:rPr lang="en-US" b="1"/>
              <a:t>Digital Workforce</a:t>
            </a:r>
          </a:p>
        </p:txBody>
      </p:sp>
      <p:pic>
        <p:nvPicPr>
          <p:cNvPr id="1048" name="Picture 14" descr="PolyAI Company Profile: Valuation, Funding &amp; Investors | PitchBook">
            <a:extLst>
              <a:ext uri="{FF2B5EF4-FFF2-40B4-BE49-F238E27FC236}">
                <a16:creationId xmlns:a16="http://schemas.microsoft.com/office/drawing/2014/main" id="{81BF517C-F18A-E572-4211-0CEF1100292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87304" y="6026319"/>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4" descr="Vintti - Xero Online Software for Accountants">
            <a:extLst>
              <a:ext uri="{FF2B5EF4-FFF2-40B4-BE49-F238E27FC236}">
                <a16:creationId xmlns:a16="http://schemas.microsoft.com/office/drawing/2014/main" id="{631B30D3-5304-0C75-C966-B508BBAD5A9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621416" y="6099504"/>
            <a:ext cx="1244952" cy="52038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
            <a:extLst>
              <a:ext uri="{FF2B5EF4-FFF2-40B4-BE49-F238E27FC236}">
                <a16:creationId xmlns:a16="http://schemas.microsoft.com/office/drawing/2014/main" id="{4DC718DE-32DD-F493-4479-4960B25E721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084793" y="6241898"/>
            <a:ext cx="869042" cy="23559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16" descr="About Talkative | The Real-Time Customer Engagement Platform">
            <a:extLst>
              <a:ext uri="{FF2B5EF4-FFF2-40B4-BE49-F238E27FC236}">
                <a16:creationId xmlns:a16="http://schemas.microsoft.com/office/drawing/2014/main" id="{520BC9D5-D30F-DBAE-0515-1D38E480330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86548" y="6135648"/>
            <a:ext cx="672138" cy="448092"/>
          </a:xfrm>
          <a:prstGeom prst="rect">
            <a:avLst/>
          </a:prstGeom>
          <a:noFill/>
          <a:extLst>
            <a:ext uri="{909E8E84-426E-40DD-AFC4-6F175D3DCCD1}">
              <a14:hiddenFill xmlns:a14="http://schemas.microsoft.com/office/drawing/2010/main">
                <a:solidFill>
                  <a:srgbClr val="FFFFFF"/>
                </a:solidFill>
              </a14:hiddenFill>
            </a:ext>
          </a:extLst>
        </p:spPr>
      </p:pic>
      <p:sp>
        <p:nvSpPr>
          <p:cNvPr id="1053" name="Rectangle 1052">
            <a:extLst>
              <a:ext uri="{FF2B5EF4-FFF2-40B4-BE49-F238E27FC236}">
                <a16:creationId xmlns:a16="http://schemas.microsoft.com/office/drawing/2014/main" id="{838F7AC6-EF55-A519-D67D-D121FDB12E26}"/>
              </a:ext>
            </a:extLst>
          </p:cNvPr>
          <p:cNvSpPr/>
          <p:nvPr/>
        </p:nvSpPr>
        <p:spPr>
          <a:xfrm>
            <a:off x="6983145" y="4265520"/>
            <a:ext cx="5056462" cy="731520"/>
          </a:xfrm>
          <a:prstGeom prst="rect">
            <a:avLst/>
          </a:prstGeom>
          <a:solidFill>
            <a:srgbClr val="E8F6D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1C975A74-6325-7BFF-DC87-61544F91C775}"/>
              </a:ext>
            </a:extLst>
          </p:cNvPr>
          <p:cNvSpPr/>
          <p:nvPr/>
        </p:nvSpPr>
        <p:spPr>
          <a:xfrm>
            <a:off x="3293101" y="4265520"/>
            <a:ext cx="3581507" cy="731520"/>
          </a:xfrm>
          <a:prstGeom prst="rect">
            <a:avLst/>
          </a:prstGeom>
          <a:solidFill>
            <a:srgbClr val="BED2F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E44807C5-E694-E9ED-515D-6651071BCF28}"/>
              </a:ext>
            </a:extLst>
          </p:cNvPr>
          <p:cNvSpPr/>
          <p:nvPr/>
        </p:nvSpPr>
        <p:spPr>
          <a:xfrm>
            <a:off x="176046" y="4265520"/>
            <a:ext cx="3002678" cy="731520"/>
          </a:xfrm>
          <a:prstGeom prst="rect">
            <a:avLst/>
          </a:prstGeom>
          <a:solidFill>
            <a:srgbClr val="DDD9C3">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TextBox 3071">
            <a:extLst>
              <a:ext uri="{FF2B5EF4-FFF2-40B4-BE49-F238E27FC236}">
                <a16:creationId xmlns:a16="http://schemas.microsoft.com/office/drawing/2014/main" id="{250FC474-57BE-F460-135F-F0CF5D7710BC}"/>
              </a:ext>
            </a:extLst>
          </p:cNvPr>
          <p:cNvSpPr txBox="1"/>
          <p:nvPr/>
        </p:nvSpPr>
        <p:spPr>
          <a:xfrm>
            <a:off x="296962" y="4446614"/>
            <a:ext cx="1287532" cy="369332"/>
          </a:xfrm>
          <a:prstGeom prst="rect">
            <a:avLst/>
          </a:prstGeom>
          <a:noFill/>
        </p:spPr>
        <p:txBody>
          <a:bodyPr wrap="none" rtlCol="0">
            <a:spAutoFit/>
          </a:bodyPr>
          <a:lstStyle/>
          <a:p>
            <a:pPr algn="ctr"/>
            <a:r>
              <a:rPr lang="en-US" b="1"/>
              <a:t>Outbound</a:t>
            </a:r>
          </a:p>
        </p:txBody>
      </p:sp>
      <p:sp>
        <p:nvSpPr>
          <p:cNvPr id="3073" name="TextBox 3072">
            <a:extLst>
              <a:ext uri="{FF2B5EF4-FFF2-40B4-BE49-F238E27FC236}">
                <a16:creationId xmlns:a16="http://schemas.microsoft.com/office/drawing/2014/main" id="{BE36E160-8B3A-482C-AA74-9D44A71605AE}"/>
              </a:ext>
            </a:extLst>
          </p:cNvPr>
          <p:cNvSpPr txBox="1"/>
          <p:nvPr/>
        </p:nvSpPr>
        <p:spPr>
          <a:xfrm>
            <a:off x="3401637" y="4446614"/>
            <a:ext cx="415498" cy="369332"/>
          </a:xfrm>
          <a:prstGeom prst="rect">
            <a:avLst/>
          </a:prstGeom>
          <a:noFill/>
        </p:spPr>
        <p:txBody>
          <a:bodyPr wrap="none" rtlCol="0">
            <a:spAutoFit/>
          </a:bodyPr>
          <a:lstStyle/>
          <a:p>
            <a:pPr algn="ctr"/>
            <a:r>
              <a:rPr lang="en-US" b="1"/>
              <a:t>AI</a:t>
            </a:r>
          </a:p>
        </p:txBody>
      </p:sp>
      <p:sp>
        <p:nvSpPr>
          <p:cNvPr id="3074" name="TextBox 3073">
            <a:extLst>
              <a:ext uri="{FF2B5EF4-FFF2-40B4-BE49-F238E27FC236}">
                <a16:creationId xmlns:a16="http://schemas.microsoft.com/office/drawing/2014/main" id="{EEB576DF-B17D-D59F-45B1-D2A16E6C32D0}"/>
              </a:ext>
            </a:extLst>
          </p:cNvPr>
          <p:cNvSpPr txBox="1"/>
          <p:nvPr/>
        </p:nvSpPr>
        <p:spPr>
          <a:xfrm>
            <a:off x="7167298" y="4446614"/>
            <a:ext cx="1005403" cy="369332"/>
          </a:xfrm>
          <a:prstGeom prst="rect">
            <a:avLst/>
          </a:prstGeom>
          <a:noFill/>
        </p:spPr>
        <p:txBody>
          <a:bodyPr wrap="none" rtlCol="0">
            <a:spAutoFit/>
          </a:bodyPr>
          <a:lstStyle/>
          <a:p>
            <a:pPr algn="ctr"/>
            <a:r>
              <a:rPr lang="en-US" b="1"/>
              <a:t>Speech</a:t>
            </a:r>
          </a:p>
        </p:txBody>
      </p:sp>
      <p:pic>
        <p:nvPicPr>
          <p:cNvPr id="3075" name="Picture 6" descr="Image result for Nuance logo">
            <a:extLst>
              <a:ext uri="{FF2B5EF4-FFF2-40B4-BE49-F238E27FC236}">
                <a16:creationId xmlns:a16="http://schemas.microsoft.com/office/drawing/2014/main" id="{EA9A0AB0-60C7-891E-078A-E3811079018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466136" y="4414376"/>
            <a:ext cx="681343" cy="43380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4" descr="PolyAI Company Profile: Valuation, Funding &amp; Investors | PitchBook">
            <a:extLst>
              <a:ext uri="{FF2B5EF4-FFF2-40B4-BE49-F238E27FC236}">
                <a16:creationId xmlns:a16="http://schemas.microsoft.com/office/drawing/2014/main" id="{7F82D6E6-4005-3160-6DA2-6BDA933CE6A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41969" y="4297905"/>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4" descr="Home | Airmeez">
            <a:extLst>
              <a:ext uri="{FF2B5EF4-FFF2-40B4-BE49-F238E27FC236}">
                <a16:creationId xmlns:a16="http://schemas.microsoft.com/office/drawing/2014/main" id="{9E933CC3-6D3D-D892-12D5-E38B5C59530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05983" y="4460118"/>
            <a:ext cx="672594" cy="34232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DCEA013-1392-1761-62B0-E19B9076A81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67582" y="4542543"/>
            <a:ext cx="1174692" cy="18171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8">
            <a:extLst>
              <a:ext uri="{FF2B5EF4-FFF2-40B4-BE49-F238E27FC236}">
                <a16:creationId xmlns:a16="http://schemas.microsoft.com/office/drawing/2014/main" id="{0077650A-7A77-23F8-8B11-44518454F3E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932269" y="3668457"/>
            <a:ext cx="1520651" cy="23522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extLst>
              <a:ext uri="{FF2B5EF4-FFF2-40B4-BE49-F238E27FC236}">
                <a16:creationId xmlns:a16="http://schemas.microsoft.com/office/drawing/2014/main" id="{A14B033D-1596-46F5-7BFF-E36CDCC9E09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500281" y="4513745"/>
            <a:ext cx="1520651" cy="235227"/>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0" descr="Google Cloud Speech-to-Text Pricing, Alternatives &amp; More 2024 | Capterra">
            <a:extLst>
              <a:ext uri="{FF2B5EF4-FFF2-40B4-BE49-F238E27FC236}">
                <a16:creationId xmlns:a16="http://schemas.microsoft.com/office/drawing/2014/main" id="{DC4D792C-EB7D-C621-8977-4A32B4AFCA6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319866" y="4411087"/>
            <a:ext cx="440386" cy="440386"/>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4" descr="ASC | ContactCenterWorld.com">
            <a:extLst>
              <a:ext uri="{FF2B5EF4-FFF2-40B4-BE49-F238E27FC236}">
                <a16:creationId xmlns:a16="http://schemas.microsoft.com/office/drawing/2014/main" id="{9C8EC10D-7FB0-91B4-E07B-6F1861887AD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859870" y="1825748"/>
            <a:ext cx="667361" cy="369273"/>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6" descr="Top Customer Relationship Management Software Awards 2021 | Software">
            <a:extLst>
              <a:ext uri="{FF2B5EF4-FFF2-40B4-BE49-F238E27FC236}">
                <a16:creationId xmlns:a16="http://schemas.microsoft.com/office/drawing/2014/main" id="{EC2A52CF-B203-D190-76EF-A50A7B5A06E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192536" y="918277"/>
            <a:ext cx="1209753" cy="47553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ome - Spok Inc.">
            <a:extLst>
              <a:ext uri="{FF2B5EF4-FFF2-40B4-BE49-F238E27FC236}">
                <a16:creationId xmlns:a16="http://schemas.microsoft.com/office/drawing/2014/main" id="{86910C06-EA52-D502-428B-56920CE2DB2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20372" y="1841369"/>
            <a:ext cx="710451" cy="371803"/>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20" descr="AWS Marketplace: PCI Pal">
            <a:extLst>
              <a:ext uri="{FF2B5EF4-FFF2-40B4-BE49-F238E27FC236}">
                <a16:creationId xmlns:a16="http://schemas.microsoft.com/office/drawing/2014/main" id="{BD092A2F-7243-2F8B-D9D7-A30A46F0D253}"/>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534756" y="2785747"/>
            <a:ext cx="847572" cy="21443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2" descr="AWS Marketplace: Sycurio">
            <a:extLst>
              <a:ext uri="{FF2B5EF4-FFF2-40B4-BE49-F238E27FC236}">
                <a16:creationId xmlns:a16="http://schemas.microsoft.com/office/drawing/2014/main" id="{C546401B-AD32-99A1-4CC7-41ECD85AB9A6}"/>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503160" y="2706549"/>
            <a:ext cx="902453" cy="355811"/>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4">
            <a:extLst>
              <a:ext uri="{FF2B5EF4-FFF2-40B4-BE49-F238E27FC236}">
                <a16:creationId xmlns:a16="http://schemas.microsoft.com/office/drawing/2014/main" id="{25BCF2EC-8495-E44D-D1F3-0964ED97ACF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938171" y="2752769"/>
            <a:ext cx="891130" cy="281727"/>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4">
            <a:extLst>
              <a:ext uri="{FF2B5EF4-FFF2-40B4-BE49-F238E27FC236}">
                <a16:creationId xmlns:a16="http://schemas.microsoft.com/office/drawing/2014/main" id="{9472B2C7-C7AB-C230-091B-FB112AF46E6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048836" y="3661735"/>
            <a:ext cx="731520" cy="231267"/>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3094">
            <a:extLst>
              <a:ext uri="{FF2B5EF4-FFF2-40B4-BE49-F238E27FC236}">
                <a16:creationId xmlns:a16="http://schemas.microsoft.com/office/drawing/2014/main" id="{3D6F3FF8-B415-F8E0-E4B6-2972DC734DA9}"/>
              </a:ext>
            </a:extLst>
          </p:cNvPr>
          <p:cNvPicPr>
            <a:picLocks noChangeAspect="1"/>
          </p:cNvPicPr>
          <p:nvPr/>
        </p:nvPicPr>
        <p:blipFill>
          <a:blip r:embed="rId39"/>
          <a:stretch>
            <a:fillRect/>
          </a:stretch>
        </p:blipFill>
        <p:spPr>
          <a:xfrm>
            <a:off x="3269573" y="3586038"/>
            <a:ext cx="576361" cy="342054"/>
          </a:xfrm>
          <a:prstGeom prst="rect">
            <a:avLst/>
          </a:prstGeom>
        </p:spPr>
      </p:pic>
      <p:pic>
        <p:nvPicPr>
          <p:cNvPr id="3096" name="Picture 30" descr="Free High-Quality Facebook Messenger Logo for Creative Design">
            <a:extLst>
              <a:ext uri="{FF2B5EF4-FFF2-40B4-BE49-F238E27FC236}">
                <a16:creationId xmlns:a16="http://schemas.microsoft.com/office/drawing/2014/main" id="{3827034C-EEF0-2FD6-5F1C-B8C0C56A31E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287560" y="3438625"/>
            <a:ext cx="457902" cy="151108"/>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32">
            <a:extLst>
              <a:ext uri="{FF2B5EF4-FFF2-40B4-BE49-F238E27FC236}">
                <a16:creationId xmlns:a16="http://schemas.microsoft.com/office/drawing/2014/main" id="{4BA4532B-45DB-4403-CF0C-7C7D17254E1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812184" y="3609971"/>
            <a:ext cx="880129" cy="330782"/>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36" descr="Company Profile: Noetica - contact-centres.com">
            <a:extLst>
              <a:ext uri="{FF2B5EF4-FFF2-40B4-BE49-F238E27FC236}">
                <a16:creationId xmlns:a16="http://schemas.microsoft.com/office/drawing/2014/main" id="{D884BC71-BBF0-FFBA-047F-F326743CA9D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981430" y="4416663"/>
            <a:ext cx="867572" cy="435955"/>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38" descr="SJS Solutions | ContactCenterWorld.com">
            <a:extLst>
              <a:ext uri="{FF2B5EF4-FFF2-40B4-BE49-F238E27FC236}">
                <a16:creationId xmlns:a16="http://schemas.microsoft.com/office/drawing/2014/main" id="{3351EAC6-3B38-4ED5-5F2B-526991EF31B9}"/>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019468" y="5385797"/>
            <a:ext cx="1371600" cy="238887"/>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40">
            <a:extLst>
              <a:ext uri="{FF2B5EF4-FFF2-40B4-BE49-F238E27FC236}">
                <a16:creationId xmlns:a16="http://schemas.microsoft.com/office/drawing/2014/main" id="{F6F8A4C3-12A3-D361-8B6C-65EA2EB231DD}"/>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854141" y="5413419"/>
            <a:ext cx="1554480" cy="46634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42" descr="Surfly Logo Download png">
            <a:extLst>
              <a:ext uri="{FF2B5EF4-FFF2-40B4-BE49-F238E27FC236}">
                <a16:creationId xmlns:a16="http://schemas.microsoft.com/office/drawing/2014/main" id="{5C83C7D9-1B43-EFBC-A9F4-4FDA98E260ED}"/>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0975472" y="2716277"/>
            <a:ext cx="822960"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Bot with dialogflow CX in Google Cloud - Ruslan Magana Vsevolodovna">
            <a:extLst>
              <a:ext uri="{FF2B5EF4-FFF2-40B4-BE49-F238E27FC236}">
                <a16:creationId xmlns:a16="http://schemas.microsoft.com/office/drawing/2014/main" id="{0C606EEF-CDB7-F1E3-61BE-E2AB4796E5EA}"/>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308538" y="6211315"/>
            <a:ext cx="1216437" cy="2967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sApp Message Icon, Whatsapp logo , WhatsApp logo PNG clipart | free  cliparts | UIHere">
            <a:extLst>
              <a:ext uri="{FF2B5EF4-FFF2-40B4-BE49-F238E27FC236}">
                <a16:creationId xmlns:a16="http://schemas.microsoft.com/office/drawing/2014/main" id="{7F7291DE-7A1F-D452-DD8A-E867081363B5}"/>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16915" t="2977" r="16601" b="2491"/>
          <a:stretch/>
        </p:blipFill>
        <p:spPr bwMode="auto">
          <a:xfrm>
            <a:off x="6425071" y="3641246"/>
            <a:ext cx="182880" cy="182880"/>
          </a:xfrm>
          <a:prstGeom prst="roundRect">
            <a:avLst>
              <a:gd name="adj" fmla="val 21260"/>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6F0BF95-FB7E-7493-FB22-E46B4238E12C}"/>
              </a:ext>
            </a:extLst>
          </p:cNvPr>
          <p:cNvPicPr>
            <a:picLocks noChangeAspect="1"/>
          </p:cNvPicPr>
          <p:nvPr/>
        </p:nvPicPr>
        <p:blipFill>
          <a:blip r:embed="rId48"/>
          <a:srcRect l="10649" t="10246" r="10600" b="13543"/>
          <a:stretch/>
        </p:blipFill>
        <p:spPr>
          <a:xfrm>
            <a:off x="6425071" y="3881699"/>
            <a:ext cx="182880" cy="182880"/>
          </a:xfrm>
          <a:prstGeom prst="roundRect">
            <a:avLst>
              <a:gd name="adj" fmla="val 21455"/>
            </a:avLst>
          </a:prstGeom>
        </p:spPr>
      </p:pic>
      <p:pic>
        <p:nvPicPr>
          <p:cNvPr id="1036" name="Picture 12" descr="Bizvu | LinkedIn">
            <a:extLst>
              <a:ext uri="{FF2B5EF4-FFF2-40B4-BE49-F238E27FC236}">
                <a16:creationId xmlns:a16="http://schemas.microsoft.com/office/drawing/2014/main" id="{DA7A93FA-62EA-DE19-1868-E0CDBA84F6FD}"/>
              </a:ext>
            </a:extLst>
          </p:cNvPr>
          <p:cNvPicPr>
            <a:picLocks noChangeAspect="1" noChangeArrowheads="1"/>
          </p:cNvPicPr>
          <p:nvPr/>
        </p:nvPicPr>
        <p:blipFill rotWithShape="1">
          <a:blip r:embed="rId49">
            <a:alphaModFix/>
            <a:extLst>
              <a:ext uri="{28A0092B-C50C-407E-A947-70E740481C1C}">
                <a14:useLocalDpi xmlns:a14="http://schemas.microsoft.com/office/drawing/2010/main" val="0"/>
              </a:ext>
            </a:extLst>
          </a:blip>
          <a:srcRect t="32454" b="33618"/>
          <a:stretch/>
        </p:blipFill>
        <p:spPr bwMode="auto">
          <a:xfrm>
            <a:off x="5042875" y="3643082"/>
            <a:ext cx="768100" cy="2606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opper Status">
            <a:extLst>
              <a:ext uri="{FF2B5EF4-FFF2-40B4-BE49-F238E27FC236}">
                <a16:creationId xmlns:a16="http://schemas.microsoft.com/office/drawing/2014/main" id="{762AA191-3755-4EB6-D804-9DBA02FB1C3E}"/>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1057200" y="1043318"/>
            <a:ext cx="813230" cy="225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Odoo Brand Assets | Odoo">
            <a:extLst>
              <a:ext uri="{FF2B5EF4-FFF2-40B4-BE49-F238E27FC236}">
                <a16:creationId xmlns:a16="http://schemas.microsoft.com/office/drawing/2014/main" id="{B5342E8C-4B2E-D46E-EC4D-DA276D2781B1}"/>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0293852" y="1066468"/>
            <a:ext cx="567615" cy="179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D007AD31-5178-0AF0-E575-8E96A9E0B028}"/>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9400373" y="1054856"/>
            <a:ext cx="697747" cy="20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249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video chat&#10;&#10;AI-generated content may be incorrect.">
            <a:extLst>
              <a:ext uri="{FF2B5EF4-FFF2-40B4-BE49-F238E27FC236}">
                <a16:creationId xmlns:a16="http://schemas.microsoft.com/office/drawing/2014/main" id="{A4865D60-CE89-B3FC-A419-F04099BF0811}"/>
              </a:ext>
            </a:extLst>
          </p:cNvPr>
          <p:cNvPicPr>
            <a:picLocks noChangeAspect="1"/>
          </p:cNvPicPr>
          <p:nvPr/>
        </p:nvPicPr>
        <p:blipFill>
          <a:blip r:embed="rId3"/>
          <a:stretch>
            <a:fillRect/>
          </a:stretch>
        </p:blipFill>
        <p:spPr>
          <a:xfrm>
            <a:off x="451195" y="965985"/>
            <a:ext cx="6887530" cy="3014042"/>
          </a:xfrm>
          <a:prstGeom prst="rect">
            <a:avLst/>
          </a:prstGeom>
        </p:spPr>
      </p:pic>
      <p:pic>
        <p:nvPicPr>
          <p:cNvPr id="3" name="Picture 2">
            <a:extLst>
              <a:ext uri="{FF2B5EF4-FFF2-40B4-BE49-F238E27FC236}">
                <a16:creationId xmlns:a16="http://schemas.microsoft.com/office/drawing/2014/main" id="{CBAC0757-9AD5-15B1-1AFC-17A4DC125C92}"/>
              </a:ext>
            </a:extLst>
          </p:cNvPr>
          <p:cNvPicPr>
            <a:picLocks noChangeAspect="1"/>
          </p:cNvPicPr>
          <p:nvPr/>
        </p:nvPicPr>
        <p:blipFill>
          <a:blip r:embed="rId4"/>
          <a:stretch>
            <a:fillRect/>
          </a:stretch>
        </p:blipFill>
        <p:spPr>
          <a:xfrm>
            <a:off x="4005021" y="3208689"/>
            <a:ext cx="3926195" cy="3331131"/>
          </a:xfrm>
          <a:prstGeom prst="rect">
            <a:avLst/>
          </a:prstGeom>
        </p:spPr>
      </p:pic>
      <p:sp>
        <p:nvSpPr>
          <p:cNvPr id="2" name="Title 1">
            <a:extLst>
              <a:ext uri="{FF2B5EF4-FFF2-40B4-BE49-F238E27FC236}">
                <a16:creationId xmlns:a16="http://schemas.microsoft.com/office/drawing/2014/main" id="{402E0D63-8444-1C9B-4BFF-9E56097E98B4}"/>
              </a:ext>
            </a:extLst>
          </p:cNvPr>
          <p:cNvSpPr>
            <a:spLocks noGrp="1"/>
          </p:cNvSpPr>
          <p:nvPr>
            <p:ph type="title"/>
          </p:nvPr>
        </p:nvSpPr>
        <p:spPr>
          <a:xfrm>
            <a:off x="452845" y="185562"/>
            <a:ext cx="11501845" cy="460375"/>
          </a:xfrm>
        </p:spPr>
        <p:txBody>
          <a:bodyPr anchor="ctr">
            <a:normAutofit/>
          </a:bodyPr>
          <a:lstStyle/>
          <a:p>
            <a:r>
              <a:rPr lang="en-US">
                <a:latin typeface="Arial Black" panose="020B0A04020102020204" pitchFamily="34" charset="0"/>
              </a:rPr>
              <a:t>Mitel CX </a:t>
            </a:r>
            <a:r>
              <a:rPr lang="en-US"/>
              <a:t>– Integrated, Modern User Experience</a:t>
            </a:r>
          </a:p>
        </p:txBody>
      </p:sp>
      <p:sp>
        <p:nvSpPr>
          <p:cNvPr id="6" name="TextBox 5">
            <a:extLst>
              <a:ext uri="{FF2B5EF4-FFF2-40B4-BE49-F238E27FC236}">
                <a16:creationId xmlns:a16="http://schemas.microsoft.com/office/drawing/2014/main" id="{C15224E5-D581-01FB-2FBC-DEE126B22E9D}"/>
              </a:ext>
            </a:extLst>
          </p:cNvPr>
          <p:cNvSpPr txBox="1"/>
          <p:nvPr/>
        </p:nvSpPr>
        <p:spPr>
          <a:xfrm>
            <a:off x="8088902" y="1118470"/>
            <a:ext cx="3697878" cy="5158505"/>
          </a:xfrm>
          <a:prstGeom prst="rect">
            <a:avLst/>
          </a:prstGeom>
        </p:spPr>
        <p:txBody>
          <a:bodyPr lIns="91440" tIns="45720" rIns="91440" bIns="45720" rtlCol="0" anchor="t">
            <a:noAutofit/>
          </a:bodyPr>
          <a:lstStyle/>
          <a:p>
            <a:pPr marL="285750" marR="0" lvl="0" indent="-285750" fontAlgn="auto">
              <a:lnSpc>
                <a:spcPct val="90000"/>
              </a:lnSpc>
              <a:spcBef>
                <a:spcPts val="0"/>
              </a:spcBef>
              <a:spcAft>
                <a:spcPts val="1200"/>
              </a:spcAft>
              <a:buClr>
                <a:schemeClr val="tx2"/>
              </a:buClr>
              <a:buSzTx/>
              <a:buFont typeface="Arial" panose="020B0604020202020204" pitchFamily="34" charset="0"/>
              <a:buChar char="•"/>
              <a:tabLst/>
              <a:defRPr/>
            </a:pPr>
            <a:r>
              <a:rPr kumimoji="0" lang="en-US" sz="2000" b="0" i="0" u="none" strike="noStrike" kern="1200" cap="none" spc="0" normalizeH="0" noProof="0">
                <a:ln>
                  <a:noFill/>
                </a:ln>
                <a:effectLst/>
                <a:uLnTx/>
                <a:uFillTx/>
              </a:rPr>
              <a:t>Modern UI with fully integrated WebRTC soft phone</a:t>
            </a:r>
            <a:endParaRPr lang="en-US" sz="2000" b="0" i="0" u="none" strike="noStrike" kern="1200" cap="none" spc="0" normalizeH="0" noProof="0">
              <a:ln>
                <a:noFill/>
              </a:ln>
              <a:effectLst/>
              <a:uLnTx/>
              <a:uFillTx/>
              <a:cs typeface="Arial"/>
            </a:endParaRPr>
          </a:p>
          <a:p>
            <a:pPr marL="285750" marR="0" lvl="0" indent="-285750" fontAlgn="auto">
              <a:lnSpc>
                <a:spcPct val="90000"/>
              </a:lnSpc>
              <a:spcBef>
                <a:spcPts val="0"/>
              </a:spcBef>
              <a:spcAft>
                <a:spcPts val="1200"/>
              </a:spcAft>
              <a:buClr>
                <a:schemeClr val="tx2"/>
              </a:buClr>
              <a:buSzTx/>
              <a:buFont typeface="Arial" panose="020B0604020202020204" pitchFamily="34" charset="0"/>
              <a:buChar char="•"/>
              <a:tabLst/>
              <a:defRPr/>
            </a:pPr>
            <a:r>
              <a:rPr kumimoji="0" lang="en-US" sz="2000" b="0" i="0" u="none" strike="noStrike" kern="1200" cap="none" spc="0" normalizeH="0" noProof="0">
                <a:ln>
                  <a:noFill/>
                </a:ln>
                <a:effectLst/>
                <a:uLnTx/>
                <a:uFillTx/>
              </a:rPr>
              <a:t>Aligns with UI for broader portfolio and provides foundation for seamless UC/CC experience</a:t>
            </a:r>
            <a:endParaRPr lang="en-US" sz="2000" b="0" i="0" u="none" strike="noStrike" kern="1200" cap="none" spc="0" normalizeH="0" noProof="0">
              <a:ln>
                <a:noFill/>
              </a:ln>
              <a:effectLst/>
              <a:uLnTx/>
              <a:uFillTx/>
              <a:cs typeface="Arial"/>
            </a:endParaRPr>
          </a:p>
          <a:p>
            <a:pPr marL="285750" marR="0" lvl="0" indent="-285750" fontAlgn="auto">
              <a:lnSpc>
                <a:spcPct val="90000"/>
              </a:lnSpc>
              <a:spcBef>
                <a:spcPts val="0"/>
              </a:spcBef>
              <a:spcAft>
                <a:spcPts val="1200"/>
              </a:spcAft>
              <a:buClr>
                <a:schemeClr val="tx2"/>
              </a:buClr>
              <a:buSzTx/>
              <a:buFont typeface="Arial" panose="020B0604020202020204" pitchFamily="34" charset="0"/>
              <a:buChar char="•"/>
              <a:tabLst/>
              <a:defRPr/>
            </a:pPr>
            <a:r>
              <a:rPr kumimoji="0" lang="en-US" sz="2000" b="0" i="0" u="none" strike="noStrike" kern="1200" cap="none" spc="0" normalizeH="0" noProof="0">
                <a:ln>
                  <a:noFill/>
                </a:ln>
                <a:effectLst/>
                <a:uLnTx/>
                <a:uFillTx/>
              </a:rPr>
              <a:t>WCAG </a:t>
            </a:r>
            <a:r>
              <a:rPr lang="en-US" sz="2000"/>
              <a:t>2.2</a:t>
            </a:r>
            <a:r>
              <a:rPr kumimoji="0" lang="en-US" sz="2000" b="0" i="0" u="none" strike="noStrike" kern="1200" cap="none" spc="0" normalizeH="0" noProof="0">
                <a:ln>
                  <a:noFill/>
                </a:ln>
                <a:effectLst/>
                <a:uLnTx/>
                <a:uFillTx/>
              </a:rPr>
              <a:t> compliance to meet accessibility standards including Dark mode</a:t>
            </a:r>
            <a:endParaRPr lang="en-US" sz="2000" b="0" i="0" u="none" strike="noStrike" kern="1200" cap="none" spc="0" normalizeH="0" noProof="0">
              <a:ln>
                <a:noFill/>
              </a:ln>
              <a:effectLst/>
              <a:uLnTx/>
              <a:uFillTx/>
              <a:cs typeface="Arial"/>
            </a:endParaRPr>
          </a:p>
          <a:p>
            <a:pPr marL="285750" marR="0" lvl="0" indent="-285750" fontAlgn="auto">
              <a:lnSpc>
                <a:spcPct val="90000"/>
              </a:lnSpc>
              <a:spcBef>
                <a:spcPts val="0"/>
              </a:spcBef>
              <a:spcAft>
                <a:spcPts val="1200"/>
              </a:spcAft>
              <a:buClr>
                <a:schemeClr val="tx2"/>
              </a:buClr>
              <a:buSzTx/>
              <a:buFont typeface="Arial" panose="020B0604020202020204" pitchFamily="34" charset="0"/>
              <a:buChar char="•"/>
              <a:tabLst/>
              <a:defRPr/>
            </a:pPr>
            <a:r>
              <a:rPr kumimoji="0" lang="en-US" sz="2000" b="0" i="0" u="none" strike="noStrike" kern="1200" cap="none" spc="0" normalizeH="0" noProof="0">
                <a:ln>
                  <a:noFill/>
                </a:ln>
                <a:effectLst/>
                <a:uLnTx/>
                <a:uFillTx/>
              </a:rPr>
              <a:t>Built for Omnichannel / Multi-modal from ground up</a:t>
            </a:r>
            <a:endParaRPr lang="en-US" sz="2000" b="0" i="0" u="none" strike="noStrike" kern="1200" cap="none" spc="0" normalizeH="0" noProof="0">
              <a:ln>
                <a:noFill/>
              </a:ln>
              <a:effectLst/>
              <a:uLnTx/>
              <a:uFillTx/>
              <a:cs typeface="Arial"/>
            </a:endParaRPr>
          </a:p>
          <a:p>
            <a:pPr marL="285750" marR="0" lvl="0" indent="-285750" fontAlgn="auto">
              <a:lnSpc>
                <a:spcPct val="90000"/>
              </a:lnSpc>
              <a:spcBef>
                <a:spcPts val="0"/>
              </a:spcBef>
              <a:spcAft>
                <a:spcPts val="1200"/>
              </a:spcAft>
              <a:buClr>
                <a:schemeClr val="tx2"/>
              </a:buClr>
              <a:buSzTx/>
              <a:buFont typeface="Arial" panose="020B0604020202020204" pitchFamily="34" charset="0"/>
              <a:buChar char="•"/>
              <a:tabLst/>
              <a:defRPr/>
            </a:pPr>
            <a:r>
              <a:rPr kumimoji="0" lang="en-US" sz="2000" b="0" i="0" u="none" strike="noStrike" kern="1200" cap="none" spc="0" normalizeH="0" noProof="0">
                <a:ln>
                  <a:noFill/>
                </a:ln>
                <a:effectLst/>
                <a:uLnTx/>
                <a:uFillTx/>
              </a:rPr>
              <a:t>Integrated experience for Agents and Supervisors</a:t>
            </a:r>
          </a:p>
          <a:p>
            <a:pPr marL="285750" marR="0" lvl="0" indent="-285750" fontAlgn="auto">
              <a:lnSpc>
                <a:spcPct val="90000"/>
              </a:lnSpc>
              <a:spcBef>
                <a:spcPts val="0"/>
              </a:spcBef>
              <a:spcAft>
                <a:spcPts val="1200"/>
              </a:spcAft>
              <a:buClr>
                <a:schemeClr val="tx2"/>
              </a:buClr>
              <a:buSzTx/>
              <a:buFont typeface="Arial" panose="020B0604020202020204" pitchFamily="34" charset="0"/>
              <a:buChar char="•"/>
              <a:tabLst/>
              <a:defRPr/>
            </a:pPr>
            <a:r>
              <a:rPr lang="en-US" sz="2000"/>
              <a:t>More flexible dashboards</a:t>
            </a:r>
            <a:endParaRPr kumimoji="0" lang="en-US" sz="2000" b="0" i="0" u="none" strike="noStrike" kern="1200" cap="none" spc="0" normalizeH="0" noProof="0">
              <a:ln>
                <a:noFill/>
              </a:ln>
              <a:effectLst/>
              <a:uLnTx/>
              <a:uFillTx/>
            </a:endParaRPr>
          </a:p>
        </p:txBody>
      </p:sp>
      <p:sp>
        <p:nvSpPr>
          <p:cNvPr id="4" name="TextBox 3">
            <a:extLst>
              <a:ext uri="{FF2B5EF4-FFF2-40B4-BE49-F238E27FC236}">
                <a16:creationId xmlns:a16="http://schemas.microsoft.com/office/drawing/2014/main" id="{E19E3E00-287A-20ED-062A-6DA46A804DE2}"/>
              </a:ext>
            </a:extLst>
          </p:cNvPr>
          <p:cNvSpPr txBox="1"/>
          <p:nvPr/>
        </p:nvSpPr>
        <p:spPr>
          <a:xfrm>
            <a:off x="1547456" y="4130798"/>
            <a:ext cx="1199367" cy="338554"/>
          </a:xfrm>
          <a:prstGeom prst="rect">
            <a:avLst/>
          </a:prstGeom>
          <a:noFill/>
        </p:spPr>
        <p:txBody>
          <a:bodyPr wrap="none" rtlCol="0">
            <a:spAutoFit/>
          </a:bodyPr>
          <a:lstStyle/>
          <a:p>
            <a:r>
              <a:rPr lang="en-US" sz="1600">
                <a:solidFill>
                  <a:schemeClr val="tx2"/>
                </a:solidFill>
              </a:rPr>
              <a:t>Light Mode</a:t>
            </a:r>
          </a:p>
        </p:txBody>
      </p:sp>
      <p:sp>
        <p:nvSpPr>
          <p:cNvPr id="7" name="TextBox 6">
            <a:extLst>
              <a:ext uri="{FF2B5EF4-FFF2-40B4-BE49-F238E27FC236}">
                <a16:creationId xmlns:a16="http://schemas.microsoft.com/office/drawing/2014/main" id="{36AC08C6-6C7C-785F-67D5-5D7469CBC0FC}"/>
              </a:ext>
            </a:extLst>
          </p:cNvPr>
          <p:cNvSpPr txBox="1"/>
          <p:nvPr/>
        </p:nvSpPr>
        <p:spPr>
          <a:xfrm>
            <a:off x="2659189" y="5214471"/>
            <a:ext cx="1188146" cy="338554"/>
          </a:xfrm>
          <a:prstGeom prst="rect">
            <a:avLst/>
          </a:prstGeom>
          <a:noFill/>
        </p:spPr>
        <p:txBody>
          <a:bodyPr wrap="none" rtlCol="0">
            <a:spAutoFit/>
          </a:bodyPr>
          <a:lstStyle/>
          <a:p>
            <a:r>
              <a:rPr lang="en-US" sz="1600">
                <a:solidFill>
                  <a:schemeClr val="tx2"/>
                </a:solidFill>
              </a:rPr>
              <a:t>Dark Mode</a:t>
            </a:r>
          </a:p>
        </p:txBody>
      </p:sp>
    </p:spTree>
    <p:extLst>
      <p:ext uri="{BB962C8B-B14F-4D97-AF65-F5344CB8AC3E}">
        <p14:creationId xmlns:p14="http://schemas.microsoft.com/office/powerpoint/2010/main" val="281134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D253C-860B-40E4-4FB7-A8A695CC9580}"/>
              </a:ext>
            </a:extLst>
          </p:cNvPr>
          <p:cNvSpPr>
            <a:spLocks noGrp="1"/>
          </p:cNvSpPr>
          <p:nvPr>
            <p:ph type="title"/>
          </p:nvPr>
        </p:nvSpPr>
        <p:spPr/>
        <p:txBody>
          <a:bodyPr/>
          <a:lstStyle/>
          <a:p>
            <a:r>
              <a:rPr lang="en-US"/>
              <a:t>CRM Connector Option</a:t>
            </a:r>
          </a:p>
        </p:txBody>
      </p:sp>
      <p:pic>
        <p:nvPicPr>
          <p:cNvPr id="4" name="Picture 3">
            <a:extLst>
              <a:ext uri="{FF2B5EF4-FFF2-40B4-BE49-F238E27FC236}">
                <a16:creationId xmlns:a16="http://schemas.microsoft.com/office/drawing/2014/main" id="{257E9CC7-BD6E-9A0A-DB63-03A371DC3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54" y="879958"/>
            <a:ext cx="3713324" cy="2549042"/>
          </a:xfrm>
          <a:prstGeom prst="rect">
            <a:avLst/>
          </a:prstGeom>
        </p:spPr>
      </p:pic>
      <p:sp>
        <p:nvSpPr>
          <p:cNvPr id="6" name="TextBox 5">
            <a:extLst>
              <a:ext uri="{FF2B5EF4-FFF2-40B4-BE49-F238E27FC236}">
                <a16:creationId xmlns:a16="http://schemas.microsoft.com/office/drawing/2014/main" id="{3AF33046-738D-A443-11C6-4F5059CEB3C2}"/>
              </a:ext>
            </a:extLst>
          </p:cNvPr>
          <p:cNvSpPr txBox="1"/>
          <p:nvPr/>
        </p:nvSpPr>
        <p:spPr>
          <a:xfrm>
            <a:off x="6446480" y="641505"/>
            <a:ext cx="5197641" cy="5416868"/>
          </a:xfrm>
          <a:prstGeom prst="rect">
            <a:avLst/>
          </a:prstGeom>
          <a:noFill/>
        </p:spPr>
        <p:txBody>
          <a:bodyPr wrap="square" lIns="91440" tIns="45720" rIns="91440" bIns="45720" rtlCol="0" anchor="t">
            <a:spAutoFit/>
          </a:bodyPr>
          <a:lstStyle/>
          <a:p>
            <a:pPr marL="285750" indent="-285750">
              <a:spcAft>
                <a:spcPts val="600"/>
              </a:spcAft>
              <a:buClr>
                <a:schemeClr val="tx2"/>
              </a:buClr>
              <a:buFont typeface="Arial" panose="020B0604020202020204" pitchFamily="34" charset="0"/>
              <a:buChar char="•"/>
            </a:pPr>
            <a:r>
              <a:rPr lang="en-US" sz="1600"/>
              <a:t>Mitel CRM Connector for Mitel CX integrates communications capabilities with CRM platforms to improve the productivity of agents, reduce costs and enhance the customer experience</a:t>
            </a:r>
          </a:p>
          <a:p>
            <a:pPr marL="285750" indent="-285750">
              <a:spcAft>
                <a:spcPts val="600"/>
              </a:spcAft>
              <a:buClr>
                <a:schemeClr val="tx2"/>
              </a:buClr>
              <a:buFont typeface="Arial" panose="020B0604020202020204" pitchFamily="34" charset="0"/>
              <a:buChar char="•"/>
            </a:pPr>
            <a:r>
              <a:rPr lang="en-US" sz="1600"/>
              <a:t>Agents can click-to-dial, get screen pops with contextual information and much more</a:t>
            </a:r>
            <a:endParaRPr lang="en-US" sz="1600">
              <a:cs typeface="Arial"/>
            </a:endParaRPr>
          </a:p>
          <a:p>
            <a:r>
              <a:rPr lang="en-US" sz="1600" b="1">
                <a:solidFill>
                  <a:schemeClr val="tx2"/>
                </a:solidFill>
              </a:rPr>
              <a:t>Supported CRM platforms:</a:t>
            </a:r>
            <a:endParaRPr lang="en-US" sz="1600" b="1">
              <a:solidFill>
                <a:schemeClr val="tx2"/>
              </a:solidFill>
              <a:cs typeface="Arial"/>
            </a:endParaRPr>
          </a:p>
          <a:p>
            <a:pPr marL="461645" indent="-228600">
              <a:buClr>
                <a:schemeClr val="tx2"/>
              </a:buClr>
              <a:buFont typeface="Arial" panose="020B0604020202020204" pitchFamily="34" charset="0"/>
              <a:buChar char="•"/>
            </a:pPr>
            <a:r>
              <a:rPr lang="en-US" sz="1600"/>
              <a:t>Salesforce</a:t>
            </a:r>
            <a:endParaRPr lang="en-US" sz="1600">
              <a:cs typeface="Arial"/>
            </a:endParaRPr>
          </a:p>
          <a:p>
            <a:pPr marL="461645" indent="-228600">
              <a:buClr>
                <a:schemeClr val="tx2"/>
              </a:buClr>
              <a:buFont typeface="Arial" panose="020B0604020202020204" pitchFamily="34" charset="0"/>
              <a:buChar char="•"/>
            </a:pPr>
            <a:r>
              <a:rPr lang="en-US" sz="1600"/>
              <a:t>Microsoft Dynamics 365 (CRM)</a:t>
            </a:r>
            <a:endParaRPr lang="en-US" sz="1600">
              <a:cs typeface="Arial"/>
            </a:endParaRPr>
          </a:p>
          <a:p>
            <a:pPr marL="461645" indent="-228600">
              <a:buClr>
                <a:schemeClr val="tx2"/>
              </a:buClr>
              <a:buFont typeface="Arial" panose="020B0604020202020204" pitchFamily="34" charset="0"/>
              <a:buChar char="•"/>
            </a:pPr>
            <a:r>
              <a:rPr lang="en-US" sz="1600"/>
              <a:t>Zendesk</a:t>
            </a:r>
            <a:endParaRPr lang="en-US" sz="1600">
              <a:cs typeface="Arial"/>
            </a:endParaRPr>
          </a:p>
          <a:p>
            <a:pPr marL="461645" indent="-228600">
              <a:buClr>
                <a:schemeClr val="tx2"/>
              </a:buClr>
              <a:buFont typeface="Arial" panose="020B0604020202020204" pitchFamily="34" charset="0"/>
              <a:buChar char="•"/>
            </a:pPr>
            <a:r>
              <a:rPr lang="en-US" sz="1600"/>
              <a:t>Oracle CX (B2B/B2C)</a:t>
            </a:r>
            <a:endParaRPr lang="en-US" sz="1600">
              <a:cs typeface="Arial"/>
            </a:endParaRPr>
          </a:p>
          <a:p>
            <a:pPr marL="461645" indent="-228600">
              <a:buClr>
                <a:schemeClr val="tx2"/>
              </a:buClr>
              <a:buFont typeface="Arial" panose="020B0604020202020204" pitchFamily="34" charset="0"/>
              <a:buChar char="•"/>
            </a:pPr>
            <a:r>
              <a:rPr lang="en-US" sz="1600"/>
              <a:t>ServiceNow</a:t>
            </a:r>
            <a:endParaRPr lang="en-US" sz="1600">
              <a:cs typeface="Arial"/>
            </a:endParaRPr>
          </a:p>
          <a:p>
            <a:endParaRPr lang="en-US" sz="1600"/>
          </a:p>
          <a:p>
            <a:r>
              <a:rPr lang="en-US" sz="1600">
                <a:cs typeface="Arial" panose="020B0604020202020204"/>
              </a:rPr>
              <a:t>The license is part of all the bundle licenses.  However, Professional Services is required and is automatically added to the quote in CPQ.  </a:t>
            </a:r>
            <a:endParaRPr lang="en-US" sz="1600"/>
          </a:p>
          <a:p>
            <a:endParaRPr lang="en-US" sz="1600"/>
          </a:p>
          <a:p>
            <a:pPr>
              <a:spcAft>
                <a:spcPts val="600"/>
              </a:spcAft>
            </a:pPr>
            <a:r>
              <a:rPr lang="en-US" sz="1600"/>
              <a:t>Our PS engineers have the expertise to support many other CRM platforms. Contact Mitel Professional Services to inquire if a certain CRM platform is supported.</a:t>
            </a:r>
            <a:endParaRPr lang="en-US" sz="1600">
              <a:cs typeface="Arial"/>
            </a:endParaRPr>
          </a:p>
        </p:txBody>
      </p:sp>
      <p:pic>
        <p:nvPicPr>
          <p:cNvPr id="3" name="Picture 2" descr="A screenshot of a computer&#10;&#10;AI-generated content may be incorrect.">
            <a:extLst>
              <a:ext uri="{FF2B5EF4-FFF2-40B4-BE49-F238E27FC236}">
                <a16:creationId xmlns:a16="http://schemas.microsoft.com/office/drawing/2014/main" id="{2CEE3A7F-DBF6-CFF0-7B6B-9A72DF525A6A}"/>
              </a:ext>
            </a:extLst>
          </p:cNvPr>
          <p:cNvPicPr>
            <a:picLocks noChangeAspect="1"/>
          </p:cNvPicPr>
          <p:nvPr/>
        </p:nvPicPr>
        <p:blipFill>
          <a:blip r:embed="rId4"/>
          <a:stretch>
            <a:fillRect/>
          </a:stretch>
        </p:blipFill>
        <p:spPr>
          <a:xfrm>
            <a:off x="461554" y="3519324"/>
            <a:ext cx="4774589" cy="3147235"/>
          </a:xfrm>
          <a:prstGeom prst="rect">
            <a:avLst/>
          </a:prstGeom>
        </p:spPr>
      </p:pic>
      <p:sp>
        <p:nvSpPr>
          <p:cNvPr id="7" name="TextBox 6">
            <a:extLst>
              <a:ext uri="{FF2B5EF4-FFF2-40B4-BE49-F238E27FC236}">
                <a16:creationId xmlns:a16="http://schemas.microsoft.com/office/drawing/2014/main" id="{1BC6C920-506B-A364-D340-011FA78532B1}"/>
              </a:ext>
            </a:extLst>
          </p:cNvPr>
          <p:cNvSpPr txBox="1"/>
          <p:nvPr/>
        </p:nvSpPr>
        <p:spPr>
          <a:xfrm>
            <a:off x="4277170" y="1057830"/>
            <a:ext cx="2412387" cy="1200329"/>
          </a:xfrm>
          <a:prstGeom prst="rect">
            <a:avLst/>
          </a:prstGeom>
          <a:noFill/>
        </p:spPr>
        <p:txBody>
          <a:bodyPr wrap="square" rtlCol="0">
            <a:spAutoFit/>
          </a:bodyPr>
          <a:lstStyle/>
          <a:p>
            <a:r>
              <a:rPr lang="en-US" sz="1200" b="1">
                <a:solidFill>
                  <a:schemeClr val="tx2"/>
                </a:solidFill>
              </a:rPr>
              <a:t>Supported channels:</a:t>
            </a:r>
            <a:endParaRPr lang="en-US" sz="1200" b="1">
              <a:solidFill>
                <a:schemeClr val="tx2"/>
              </a:solidFill>
              <a:cs typeface="Arial"/>
            </a:endParaRPr>
          </a:p>
          <a:p>
            <a:pPr marL="173038" indent="-169863">
              <a:buClr>
                <a:schemeClr val="tx2"/>
              </a:buClr>
              <a:buFont typeface="Arial" panose="020B0604020202020204" pitchFamily="34" charset="0"/>
              <a:buChar char="•"/>
            </a:pPr>
            <a:r>
              <a:rPr lang="en-US" sz="1200"/>
              <a:t>Inbound/Outbound Voice</a:t>
            </a:r>
            <a:endParaRPr lang="en-US" sz="1200">
              <a:cs typeface="Arial"/>
            </a:endParaRPr>
          </a:p>
          <a:p>
            <a:pPr marL="173038" indent="-169863">
              <a:buClr>
                <a:schemeClr val="tx2"/>
              </a:buClr>
              <a:buFont typeface="Arial" panose="020B0604020202020204" pitchFamily="34" charset="0"/>
              <a:buChar char="•"/>
            </a:pPr>
            <a:r>
              <a:rPr lang="en-US" sz="1200"/>
              <a:t>Email</a:t>
            </a:r>
            <a:endParaRPr lang="en-US" sz="1200">
              <a:cs typeface="Arial"/>
            </a:endParaRPr>
          </a:p>
          <a:p>
            <a:pPr marL="173038" indent="-169863">
              <a:buClr>
                <a:schemeClr val="tx2"/>
              </a:buClr>
              <a:buFont typeface="Arial" panose="020B0604020202020204" pitchFamily="34" charset="0"/>
              <a:buChar char="•"/>
            </a:pPr>
            <a:r>
              <a:rPr lang="en-US" sz="1200"/>
              <a:t>Chat</a:t>
            </a:r>
            <a:endParaRPr lang="en-US" sz="1200">
              <a:cs typeface="Arial"/>
            </a:endParaRPr>
          </a:p>
          <a:p>
            <a:pPr marL="173038" indent="-169863">
              <a:buClr>
                <a:schemeClr val="tx2"/>
              </a:buClr>
              <a:buFont typeface="Arial" panose="020B0604020202020204" pitchFamily="34" charset="0"/>
              <a:buChar char="•"/>
            </a:pPr>
            <a:r>
              <a:rPr lang="en-US" sz="1200"/>
              <a:t>SMS</a:t>
            </a:r>
            <a:endParaRPr lang="en-US" sz="1200">
              <a:cs typeface="Arial"/>
            </a:endParaRPr>
          </a:p>
          <a:p>
            <a:pPr marL="173038" indent="-169863">
              <a:buClr>
                <a:schemeClr val="tx2"/>
              </a:buClr>
              <a:buFont typeface="Arial" panose="020B0604020202020204" pitchFamily="34" charset="0"/>
              <a:buChar char="•"/>
            </a:pPr>
            <a:r>
              <a:rPr lang="en-US" sz="1200"/>
              <a:t>Open Media</a:t>
            </a:r>
            <a:endParaRPr lang="en-US" sz="1200">
              <a:cs typeface="Arial"/>
            </a:endParaRPr>
          </a:p>
        </p:txBody>
      </p:sp>
      <p:sp>
        <p:nvSpPr>
          <p:cNvPr id="5" name="TextBox 4">
            <a:extLst>
              <a:ext uri="{FF2B5EF4-FFF2-40B4-BE49-F238E27FC236}">
                <a16:creationId xmlns:a16="http://schemas.microsoft.com/office/drawing/2014/main" id="{160CB1A3-EB2C-7EDF-403A-CB828D1B487C}"/>
              </a:ext>
            </a:extLst>
          </p:cNvPr>
          <p:cNvSpPr txBox="1"/>
          <p:nvPr/>
        </p:nvSpPr>
        <p:spPr>
          <a:xfrm>
            <a:off x="10159804" y="2516740"/>
            <a:ext cx="1406154" cy="1077218"/>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
                <a:srgbClr val="0073D0"/>
              </a:buClr>
              <a:buSzTx/>
              <a:buFont typeface="Arial" panose="020B0604020202020204" pitchFamily="34" charset="0"/>
              <a:buChar char="•"/>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Zoho CRM</a:t>
            </a: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Arial"/>
            </a:endParaRPr>
          </a:p>
          <a:p>
            <a:pPr marL="228600" marR="0" lvl="0" indent="-228600" algn="l" defTabSz="914400" rtl="0" eaLnBrk="1" fontAlgn="auto" latinLnBrk="0" hangingPunct="1">
              <a:lnSpc>
                <a:spcPct val="100000"/>
              </a:lnSpc>
              <a:spcBef>
                <a:spcPts val="0"/>
              </a:spcBef>
              <a:spcAft>
                <a:spcPts val="0"/>
              </a:spcAft>
              <a:buClr>
                <a:srgbClr val="0073D0"/>
              </a:buClr>
              <a:buSzTx/>
              <a:buFont typeface="Arial" panose="020B0604020202020204" pitchFamily="34" charset="0"/>
              <a:buChar char="•"/>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Arial"/>
              </a:rPr>
              <a:t>HubSpot</a:t>
            </a:r>
          </a:p>
          <a:p>
            <a:pPr marL="228600" marR="0" lvl="0" indent="-228600" algn="l" defTabSz="914400" rtl="0" eaLnBrk="1" fontAlgn="auto" latinLnBrk="0" hangingPunct="1">
              <a:lnSpc>
                <a:spcPct val="100000"/>
              </a:lnSpc>
              <a:spcBef>
                <a:spcPts val="0"/>
              </a:spcBef>
              <a:spcAft>
                <a:spcPts val="0"/>
              </a:spcAft>
              <a:buClr>
                <a:srgbClr val="0073D0"/>
              </a:buClr>
              <a:buSzTx/>
              <a:buFont typeface="Arial" panose="020B0604020202020204" pitchFamily="34" charset="0"/>
              <a:buChar char="•"/>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Arial"/>
              </a:rPr>
              <a:t>Odoo</a:t>
            </a:r>
          </a:p>
          <a:p>
            <a:pPr marL="228600" marR="0" lvl="0" indent="-228600" algn="l" defTabSz="914400" rtl="0" eaLnBrk="1" fontAlgn="auto" latinLnBrk="0" hangingPunct="1">
              <a:lnSpc>
                <a:spcPct val="100000"/>
              </a:lnSpc>
              <a:spcBef>
                <a:spcPts val="0"/>
              </a:spcBef>
              <a:spcAft>
                <a:spcPts val="0"/>
              </a:spcAft>
              <a:buClr>
                <a:srgbClr val="0073D0"/>
              </a:buClr>
              <a:buSzTx/>
              <a:buFont typeface="Arial" panose="020B0604020202020204" pitchFamily="34" charset="0"/>
              <a:buChar char="•"/>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Arial"/>
              </a:rPr>
              <a:t>Copper</a:t>
            </a:r>
          </a:p>
        </p:txBody>
      </p:sp>
    </p:spTree>
    <p:extLst>
      <p:ext uri="{BB962C8B-B14F-4D97-AF65-F5344CB8AC3E}">
        <p14:creationId xmlns:p14="http://schemas.microsoft.com/office/powerpoint/2010/main" val="852294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96B1AE-5C2D-4BFB-A66E-45C18451A62C}"/>
              </a:ext>
            </a:extLst>
          </p:cNvPr>
          <p:cNvSpPr>
            <a:spLocks noGrp="1"/>
          </p:cNvSpPr>
          <p:nvPr>
            <p:ph type="title"/>
          </p:nvPr>
        </p:nvSpPr>
        <p:spPr/>
        <p:txBody>
          <a:bodyPr>
            <a:normAutofit/>
          </a:bodyPr>
          <a:lstStyle/>
          <a:p>
            <a:r>
              <a:rPr lang="en-US" sz="2800">
                <a:solidFill>
                  <a:schemeClr val="tx2"/>
                </a:solidFill>
                <a:cs typeface="Arial"/>
              </a:rPr>
              <a:t>Reporting and Analytics Dashboard via 3</a:t>
            </a:r>
            <a:r>
              <a:rPr lang="en-US" sz="2800" baseline="30000">
                <a:solidFill>
                  <a:schemeClr val="tx2"/>
                </a:solidFill>
                <a:cs typeface="Arial"/>
              </a:rPr>
              <a:t>rd</a:t>
            </a:r>
            <a:r>
              <a:rPr lang="en-US" sz="2800">
                <a:solidFill>
                  <a:schemeClr val="tx2"/>
                </a:solidFill>
                <a:cs typeface="Arial"/>
              </a:rPr>
              <a:t> Party BI Engines</a:t>
            </a:r>
            <a:endParaRPr lang="en-US"/>
          </a:p>
        </p:txBody>
      </p:sp>
      <p:sp>
        <p:nvSpPr>
          <p:cNvPr id="4" name="Text Placeholder 3">
            <a:extLst>
              <a:ext uri="{FF2B5EF4-FFF2-40B4-BE49-F238E27FC236}">
                <a16:creationId xmlns:a16="http://schemas.microsoft.com/office/drawing/2014/main" id="{F3318C4A-36B5-4B77-B8EC-7B668D8C1018}"/>
              </a:ext>
            </a:extLst>
          </p:cNvPr>
          <p:cNvSpPr>
            <a:spLocks noGrp="1"/>
          </p:cNvSpPr>
          <p:nvPr>
            <p:ph type="body" sz="quarter" idx="4294967295"/>
          </p:nvPr>
        </p:nvSpPr>
        <p:spPr>
          <a:xfrm>
            <a:off x="868218" y="1801936"/>
            <a:ext cx="3181350" cy="1803400"/>
          </a:xfrm>
        </p:spPr>
        <p:txBody>
          <a:bodyPr>
            <a:noAutofit/>
          </a:bodyPr>
          <a:lstStyle/>
          <a:p>
            <a:pPr algn="ctr">
              <a:spcBef>
                <a:spcPts val="0"/>
              </a:spcBef>
              <a:spcAft>
                <a:spcPts val="1200"/>
              </a:spcAft>
            </a:pPr>
            <a:r>
              <a:rPr lang="en-US">
                <a:solidFill>
                  <a:schemeClr val="tx1"/>
                </a:solidFill>
              </a:rPr>
              <a:t>Create your own custom dashboards using 3</a:t>
            </a:r>
            <a:r>
              <a:rPr lang="en-US" baseline="30000">
                <a:solidFill>
                  <a:schemeClr val="tx1"/>
                </a:solidFill>
              </a:rPr>
              <a:t>rd</a:t>
            </a:r>
            <a:r>
              <a:rPr lang="en-US">
                <a:solidFill>
                  <a:schemeClr val="tx1"/>
                </a:solidFill>
              </a:rPr>
              <a:t> party Business Intelligence (BI) engines, such as…</a:t>
            </a:r>
          </a:p>
        </p:txBody>
      </p:sp>
      <p:sp>
        <p:nvSpPr>
          <p:cNvPr id="3" name="TextBox 2">
            <a:extLst>
              <a:ext uri="{FF2B5EF4-FFF2-40B4-BE49-F238E27FC236}">
                <a16:creationId xmlns:a16="http://schemas.microsoft.com/office/drawing/2014/main" id="{6EDB40A8-1181-6740-7482-C2FA471ABC58}"/>
              </a:ext>
            </a:extLst>
          </p:cNvPr>
          <p:cNvSpPr txBox="1"/>
          <p:nvPr/>
        </p:nvSpPr>
        <p:spPr>
          <a:xfrm>
            <a:off x="6908763" y="1355573"/>
            <a:ext cx="3198311" cy="369332"/>
          </a:xfrm>
          <a:prstGeom prst="rect">
            <a:avLst/>
          </a:prstGeom>
          <a:noFill/>
        </p:spPr>
        <p:txBody>
          <a:bodyPr wrap="none" rtlCol="0">
            <a:spAutoFit/>
          </a:bodyPr>
          <a:lstStyle/>
          <a:p>
            <a:pPr algn="ctr"/>
            <a:r>
              <a:rPr lang="en-US" sz="1800">
                <a:solidFill>
                  <a:schemeClr val="tx2"/>
                </a:solidFill>
              </a:rPr>
              <a:t>Sample analytics dashboard</a:t>
            </a:r>
          </a:p>
        </p:txBody>
      </p:sp>
      <p:pic>
        <p:nvPicPr>
          <p:cNvPr id="2052" name="Picture 4" descr="Is Power BI Actually Useful? - PEI">
            <a:extLst>
              <a:ext uri="{FF2B5EF4-FFF2-40B4-BE49-F238E27FC236}">
                <a16:creationId xmlns:a16="http://schemas.microsoft.com/office/drawing/2014/main" id="{64FCE28D-9F98-4EEE-B55B-DFD7EFA38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967" y="4011233"/>
            <a:ext cx="1429676" cy="5559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0B1F715-3B03-7953-6BA5-20494EA3E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03" y="4129044"/>
            <a:ext cx="1093509" cy="3203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ghtmetrics Reviews 2023: Details, Pricing, &amp; Features | G2">
            <a:extLst>
              <a:ext uri="{FF2B5EF4-FFF2-40B4-BE49-F238E27FC236}">
                <a16:creationId xmlns:a16="http://schemas.microsoft.com/office/drawing/2014/main" id="{6E6B13FB-3834-EBF0-5ADF-94B197BBC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17" y="4769008"/>
            <a:ext cx="1515301" cy="795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ableau full logo transparent PNG - StickPNG">
            <a:extLst>
              <a:ext uri="{FF2B5EF4-FFF2-40B4-BE49-F238E27FC236}">
                <a16:creationId xmlns:a16="http://schemas.microsoft.com/office/drawing/2014/main" id="{8488792F-1E34-6569-1B67-B27D956C9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887" y="4846022"/>
            <a:ext cx="1140452" cy="64150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xcel Logo, symbol, meaning, history, PNG, brand">
            <a:extLst>
              <a:ext uri="{FF2B5EF4-FFF2-40B4-BE49-F238E27FC236}">
                <a16:creationId xmlns:a16="http://schemas.microsoft.com/office/drawing/2014/main" id="{36087DD2-8970-6BEE-FCD6-33ADA72E3D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703" y="4888684"/>
            <a:ext cx="988766" cy="556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computer&#10;&#10;Description automatically generated">
            <a:extLst>
              <a:ext uri="{FF2B5EF4-FFF2-40B4-BE49-F238E27FC236}">
                <a16:creationId xmlns:a16="http://schemas.microsoft.com/office/drawing/2014/main" id="{8BBAB932-1ADB-920A-15CB-940A735CC585}"/>
              </a:ext>
            </a:extLst>
          </p:cNvPr>
          <p:cNvPicPr>
            <a:picLocks noChangeAspect="1"/>
          </p:cNvPicPr>
          <p:nvPr/>
        </p:nvPicPr>
        <p:blipFill>
          <a:blip r:embed="rId8"/>
          <a:stretch>
            <a:fillRect/>
          </a:stretch>
        </p:blipFill>
        <p:spPr>
          <a:xfrm>
            <a:off x="5063833" y="1801936"/>
            <a:ext cx="6888172" cy="3723466"/>
          </a:xfrm>
          <a:prstGeom prst="rect">
            <a:avLst/>
          </a:prstGeom>
        </p:spPr>
      </p:pic>
    </p:spTree>
    <p:extLst>
      <p:ext uri="{BB962C8B-B14F-4D97-AF65-F5344CB8AC3E}">
        <p14:creationId xmlns:p14="http://schemas.microsoft.com/office/powerpoint/2010/main" val="3369715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B4788C-CA5C-B5D0-31E0-D6AE1BB6D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4C071-1F5F-75D3-3C66-29A833D314F9}"/>
              </a:ext>
            </a:extLst>
          </p:cNvPr>
          <p:cNvSpPr>
            <a:spLocks noGrp="1"/>
          </p:cNvSpPr>
          <p:nvPr>
            <p:ph type="title"/>
          </p:nvPr>
        </p:nvSpPr>
        <p:spPr>
          <a:xfrm>
            <a:off x="2319614" y="2219276"/>
            <a:ext cx="9218913" cy="2245148"/>
          </a:xfrm>
        </p:spPr>
        <p:txBody>
          <a:bodyPr/>
          <a:lstStyle/>
          <a:p>
            <a:r>
              <a:rPr lang="en-US"/>
              <a:t>Product Demo</a:t>
            </a:r>
          </a:p>
        </p:txBody>
      </p:sp>
    </p:spTree>
    <p:extLst>
      <p:ext uri="{BB962C8B-B14F-4D97-AF65-F5344CB8AC3E}">
        <p14:creationId xmlns:p14="http://schemas.microsoft.com/office/powerpoint/2010/main" val="16016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5CC7BA4-293B-CDAF-581C-9639624BE121}"/>
              </a:ext>
            </a:extLst>
          </p:cNvPr>
          <p:cNvGrpSpPr/>
          <p:nvPr/>
        </p:nvGrpSpPr>
        <p:grpSpPr>
          <a:xfrm>
            <a:off x="7362803" y="2295815"/>
            <a:ext cx="4436243" cy="1057463"/>
            <a:chOff x="7362803" y="2295815"/>
            <a:chExt cx="4436243" cy="1057463"/>
          </a:xfrm>
        </p:grpSpPr>
        <p:sp>
          <p:nvSpPr>
            <p:cNvPr id="16" name="Pentagon 15">
              <a:extLst>
                <a:ext uri="{FF2B5EF4-FFF2-40B4-BE49-F238E27FC236}">
                  <a16:creationId xmlns:a16="http://schemas.microsoft.com/office/drawing/2014/main" id="{A1DFC190-E13C-8763-8698-E20EA2022A1C}"/>
                </a:ext>
              </a:extLst>
            </p:cNvPr>
            <p:cNvSpPr/>
            <p:nvPr/>
          </p:nvSpPr>
          <p:spPr>
            <a:xfrm>
              <a:off x="7362803" y="2295815"/>
              <a:ext cx="4436243" cy="1057463"/>
            </a:xfrm>
            <a:prstGeom prst="homePlate">
              <a:avLst>
                <a:gd name="adj" fmla="val 1517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12CC3"/>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2DDB2CFC-FAA5-FC48-A04C-219D39D18E53}"/>
                </a:ext>
              </a:extLst>
            </p:cNvPr>
            <p:cNvSpPr/>
            <p:nvPr/>
          </p:nvSpPr>
          <p:spPr>
            <a:xfrm>
              <a:off x="7648652" y="2431214"/>
              <a:ext cx="2845469" cy="787908"/>
            </a:xfrm>
            <a:prstGeom prst="rect">
              <a:avLst/>
            </a:prstGeom>
          </p:spPr>
          <p:txBody>
            <a:bodyPr wrap="square" lIns="0" tIns="0" rIns="0" bIns="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panose="020B0604020202020204"/>
                  <a:ea typeface="+mn-ea"/>
                  <a:cs typeface="+mn-cs"/>
                </a:rPr>
                <a:t>#1</a:t>
              </a:r>
              <a:b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2000" b="1" i="0" u="none" strike="noStrike" kern="1200" cap="none" spc="-38" normalizeH="0" baseline="0" noProof="0">
                  <a:ln>
                    <a:noFill/>
                  </a:ln>
                  <a:solidFill>
                    <a:srgbClr val="FFFFFF"/>
                  </a:solidFill>
                  <a:effectLst/>
                  <a:uLnTx/>
                  <a:uFillTx/>
                  <a:latin typeface="Arial" panose="020B0604020202020204"/>
                  <a:ea typeface="+mn-ea"/>
                  <a:cs typeface="+mn-cs"/>
                </a:rPr>
                <a:t>in DECT WORLDWIDE </a:t>
              </a:r>
              <a:endParaRPr kumimoji="0" lang="en-US" sz="2800" b="1" i="0" u="none" strike="noStrike" kern="1200" cap="none" spc="-38" normalizeH="0" baseline="0" noProof="0">
                <a:ln>
                  <a:noFill/>
                </a:ln>
                <a:solidFill>
                  <a:srgbClr val="FFFFFF"/>
                </a:solidFill>
                <a:effectLst/>
                <a:uLnTx/>
                <a:uFillTx/>
                <a:latin typeface="Arial" panose="020B0604020202020204"/>
                <a:ea typeface="+mn-ea"/>
                <a:cs typeface="+mn-cs"/>
              </a:endParaRPr>
            </a:p>
          </p:txBody>
        </p:sp>
      </p:grpSp>
      <p:grpSp>
        <p:nvGrpSpPr>
          <p:cNvPr id="21" name="Group 20">
            <a:extLst>
              <a:ext uri="{FF2B5EF4-FFF2-40B4-BE49-F238E27FC236}">
                <a16:creationId xmlns:a16="http://schemas.microsoft.com/office/drawing/2014/main" id="{08B9CD54-4663-1241-D34C-7A3929913E57}"/>
              </a:ext>
            </a:extLst>
          </p:cNvPr>
          <p:cNvGrpSpPr/>
          <p:nvPr/>
        </p:nvGrpSpPr>
        <p:grpSpPr>
          <a:xfrm>
            <a:off x="386814" y="4873708"/>
            <a:ext cx="4435733" cy="1057463"/>
            <a:chOff x="386814" y="4873708"/>
            <a:chExt cx="4435733" cy="1057463"/>
          </a:xfrm>
        </p:grpSpPr>
        <p:sp>
          <p:nvSpPr>
            <p:cNvPr id="13" name="Pentagon 12">
              <a:extLst>
                <a:ext uri="{FF2B5EF4-FFF2-40B4-BE49-F238E27FC236}">
                  <a16:creationId xmlns:a16="http://schemas.microsoft.com/office/drawing/2014/main" id="{A76F7281-6C6B-C3CF-0554-FDF2C4DA5641}"/>
                </a:ext>
              </a:extLst>
            </p:cNvPr>
            <p:cNvSpPr/>
            <p:nvPr/>
          </p:nvSpPr>
          <p:spPr>
            <a:xfrm rot="10800000">
              <a:off x="386814" y="4873708"/>
              <a:ext cx="4435733" cy="1057463"/>
            </a:xfrm>
            <a:prstGeom prst="homePlate">
              <a:avLst>
                <a:gd name="adj" fmla="val 1517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12CC3"/>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FF857323-636C-AC43-9464-6734EDA49492}"/>
                </a:ext>
              </a:extLst>
            </p:cNvPr>
            <p:cNvSpPr/>
            <p:nvPr/>
          </p:nvSpPr>
          <p:spPr>
            <a:xfrm>
              <a:off x="1239657" y="5073225"/>
              <a:ext cx="3287765" cy="738664"/>
            </a:xfrm>
            <a:prstGeom prst="rect">
              <a:avLst/>
            </a:prstGeom>
          </p:spPr>
          <p:txBody>
            <a:bodyPr wrap="square" lIns="0" tIns="0" rIns="0" bIns="0" anchor="t">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5325F"/>
                  </a:solidFill>
                  <a:effectLst/>
                  <a:uLnTx/>
                  <a:uFillTx/>
                  <a:latin typeface="Arial" panose="020B0604020202020204"/>
                  <a:ea typeface="+mn-ea"/>
                  <a:cs typeface="+mn-cs"/>
                </a:rPr>
                <a:t>5,500+</a:t>
              </a:r>
              <a:br>
                <a:rPr kumimoji="0" lang="en-US" sz="2800" b="1" i="0" u="none" strike="noStrike" kern="1200" cap="none" spc="0" normalizeH="0" baseline="0" noProof="0">
                  <a:ln>
                    <a:noFill/>
                  </a:ln>
                  <a:solidFill>
                    <a:srgbClr val="15325F"/>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15325F"/>
                  </a:solidFill>
                  <a:effectLst/>
                  <a:uLnTx/>
                  <a:uFillTx/>
                  <a:latin typeface="Arial" panose="020B0604020202020204"/>
                  <a:ea typeface="+mn-ea"/>
                  <a:cs typeface="+mn-cs"/>
                </a:rPr>
                <a:t>Partners </a:t>
              </a:r>
              <a:r>
                <a:rPr kumimoji="0" lang="en-US" sz="2000" b="1" i="0" u="none" strike="noStrike" kern="1200" cap="none" spc="0" normalizeH="0" baseline="0" noProof="0">
                  <a:ln>
                    <a:noFill/>
                  </a:ln>
                  <a:solidFill>
                    <a:srgbClr val="15325F"/>
                  </a:solidFill>
                  <a:effectLst/>
                  <a:uLnTx/>
                  <a:uFillTx/>
                  <a:latin typeface="Arial" panose="020B0604020202020204"/>
                  <a:ea typeface="+mn-ea"/>
                  <a:cs typeface="+mn-cs"/>
                </a:rPr>
                <a:t>WORLDWIDE</a:t>
              </a:r>
              <a:endParaRPr kumimoji="0" lang="en-US" sz="1800" b="0" i="0" u="none" strike="noStrike" kern="1200" cap="none" spc="-38" normalizeH="0" baseline="0" noProof="0">
                <a:ln>
                  <a:noFill/>
                </a:ln>
                <a:solidFill>
                  <a:srgbClr val="15325F"/>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69B9671C-35A7-6434-1E3E-75BFC6771FE9}"/>
              </a:ext>
            </a:extLst>
          </p:cNvPr>
          <p:cNvGrpSpPr/>
          <p:nvPr/>
        </p:nvGrpSpPr>
        <p:grpSpPr>
          <a:xfrm>
            <a:off x="7356667" y="4873709"/>
            <a:ext cx="4448520" cy="1057463"/>
            <a:chOff x="7356667" y="4873709"/>
            <a:chExt cx="4448520" cy="1057463"/>
          </a:xfrm>
        </p:grpSpPr>
        <p:sp>
          <p:nvSpPr>
            <p:cNvPr id="14" name="Pentagon 13">
              <a:extLst>
                <a:ext uri="{FF2B5EF4-FFF2-40B4-BE49-F238E27FC236}">
                  <a16:creationId xmlns:a16="http://schemas.microsoft.com/office/drawing/2014/main" id="{507B98CB-07CD-744C-BE62-8D0C1D935F8C}"/>
                </a:ext>
              </a:extLst>
            </p:cNvPr>
            <p:cNvSpPr/>
            <p:nvPr/>
          </p:nvSpPr>
          <p:spPr>
            <a:xfrm>
              <a:off x="7356667" y="4873709"/>
              <a:ext cx="4448520" cy="1057463"/>
            </a:xfrm>
            <a:prstGeom prst="homePlate">
              <a:avLst>
                <a:gd name="adj" fmla="val 1517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12CC3"/>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5EA4696-5A3B-2040-9F19-E271EA630A61}"/>
                </a:ext>
              </a:extLst>
            </p:cNvPr>
            <p:cNvSpPr/>
            <p:nvPr/>
          </p:nvSpPr>
          <p:spPr>
            <a:xfrm>
              <a:off x="7642515" y="5073225"/>
              <a:ext cx="3314481" cy="738664"/>
            </a:xfrm>
            <a:prstGeom prst="rect">
              <a:avLst/>
            </a:prstGeom>
          </p:spPr>
          <p:txBody>
            <a:bodyPr wrap="square" lIns="0" tIns="0" rIns="0" bIns="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5325F"/>
                  </a:solidFill>
                  <a:effectLst/>
                  <a:uLnTx/>
                  <a:uFillTx/>
                  <a:latin typeface="Arial" panose="020B0604020202020204"/>
                  <a:ea typeface="+mn-ea"/>
                  <a:cs typeface="+mn-cs"/>
                </a:rPr>
                <a:t>#3</a:t>
              </a:r>
              <a:br>
                <a:rPr kumimoji="0" lang="en-US" sz="2800" b="1" i="0" u="none" strike="noStrike" kern="1200" cap="none" spc="0" normalizeH="0" baseline="0" noProof="0">
                  <a:ln>
                    <a:noFill/>
                  </a:ln>
                  <a:solidFill>
                    <a:srgbClr val="15325F"/>
                  </a:solidFill>
                  <a:effectLst/>
                  <a:uLnTx/>
                  <a:uFillTx/>
                  <a:latin typeface="Arial" panose="020B0604020202020204"/>
                  <a:ea typeface="+mn-ea"/>
                  <a:cs typeface="+mn-cs"/>
                </a:rPr>
              </a:br>
              <a:r>
                <a:rPr kumimoji="0" lang="en-US" sz="1800" b="1" i="0" u="none" strike="noStrike" kern="1200" cap="none" spc="-38" normalizeH="0" baseline="0" noProof="0">
                  <a:ln>
                    <a:noFill/>
                  </a:ln>
                  <a:solidFill>
                    <a:srgbClr val="15325F"/>
                  </a:solidFill>
                  <a:effectLst/>
                  <a:uLnTx/>
                  <a:uFillTx/>
                  <a:latin typeface="Arial" panose="020B0604020202020204"/>
                  <a:ea typeface="+mn-ea"/>
                  <a:cs typeface="+mn-cs"/>
                </a:rPr>
                <a:t>UC Provider North America</a:t>
              </a:r>
              <a:endParaRPr kumimoji="0" lang="en-US" sz="1800" b="0" i="0" u="none" strike="noStrike" kern="1200" cap="none" spc="-38" normalizeH="0" baseline="0" noProof="0">
                <a:ln>
                  <a:noFill/>
                </a:ln>
                <a:solidFill>
                  <a:srgbClr val="15325F"/>
                </a:solidFill>
                <a:effectLst/>
                <a:uLnTx/>
                <a:uFillTx/>
                <a:latin typeface="Arial" panose="020B0604020202020204"/>
                <a:ea typeface="+mn-ea"/>
                <a:cs typeface="+mn-cs"/>
              </a:endParaRPr>
            </a:p>
          </p:txBody>
        </p:sp>
      </p:grpSp>
      <p:grpSp>
        <p:nvGrpSpPr>
          <p:cNvPr id="18" name="Group 17">
            <a:extLst>
              <a:ext uri="{FF2B5EF4-FFF2-40B4-BE49-F238E27FC236}">
                <a16:creationId xmlns:a16="http://schemas.microsoft.com/office/drawing/2014/main" id="{B38A850A-1591-5606-DBA0-03F361F2F253}"/>
              </a:ext>
            </a:extLst>
          </p:cNvPr>
          <p:cNvGrpSpPr/>
          <p:nvPr/>
        </p:nvGrpSpPr>
        <p:grpSpPr>
          <a:xfrm>
            <a:off x="392954" y="1019734"/>
            <a:ext cx="4435730" cy="1057463"/>
            <a:chOff x="392954" y="1019734"/>
            <a:chExt cx="4435730" cy="1057463"/>
          </a:xfrm>
        </p:grpSpPr>
        <p:sp>
          <p:nvSpPr>
            <p:cNvPr id="10" name="Pentagon 9">
              <a:extLst>
                <a:ext uri="{FF2B5EF4-FFF2-40B4-BE49-F238E27FC236}">
                  <a16:creationId xmlns:a16="http://schemas.microsoft.com/office/drawing/2014/main" id="{4443C91D-A84E-6939-AE10-9EB1633FE53F}"/>
                </a:ext>
              </a:extLst>
            </p:cNvPr>
            <p:cNvSpPr/>
            <p:nvPr/>
          </p:nvSpPr>
          <p:spPr>
            <a:xfrm rot="10800000">
              <a:off x="392954" y="1019734"/>
              <a:ext cx="4435730" cy="1057463"/>
            </a:xfrm>
            <a:prstGeom prst="homePlate">
              <a:avLst>
                <a:gd name="adj" fmla="val 151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4CFBF42A-587F-BA42-8839-4400143D26A6}"/>
                </a:ext>
              </a:extLst>
            </p:cNvPr>
            <p:cNvSpPr/>
            <p:nvPr/>
          </p:nvSpPr>
          <p:spPr>
            <a:xfrm>
              <a:off x="663458" y="1288247"/>
              <a:ext cx="3852702" cy="615553"/>
            </a:xfrm>
            <a:prstGeom prst="rect">
              <a:avLst/>
            </a:prstGeom>
          </p:spPr>
          <p:txBody>
            <a:bodyPr wrap="square" lIns="0" tIns="0" rIns="0" bIns="0" anchor="ctr">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113" normalizeH="0" baseline="0" noProof="0">
                  <a:ln>
                    <a:noFill/>
                  </a:ln>
                  <a:solidFill>
                    <a:srgbClr val="15325F"/>
                  </a:solidFill>
                  <a:effectLst/>
                  <a:uLnTx/>
                  <a:uFillTx/>
                  <a:latin typeface="Arial" panose="020B0604020202020204"/>
                  <a:ea typeface="+mn-ea"/>
                  <a:cs typeface="+mn-cs"/>
                </a:rPr>
                <a:t>TOP UC PROVIDER </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8" normalizeH="0" baseline="0" noProof="0">
                  <a:ln>
                    <a:noFill/>
                  </a:ln>
                  <a:solidFill>
                    <a:srgbClr val="15325F"/>
                  </a:solidFill>
                  <a:effectLst/>
                  <a:uLnTx/>
                  <a:uFillTx/>
                  <a:latin typeface="Arial" panose="020B0604020202020204"/>
                  <a:ea typeface="+mn-lt"/>
                  <a:cs typeface="Arial" panose="020B0604020202020204"/>
                </a:rPr>
                <a:t>in more than 10 MAJOR MARKETS</a:t>
              </a: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Arial"/>
              </a:endParaRPr>
            </a:p>
          </p:txBody>
        </p:sp>
      </p:grpSp>
      <p:sp>
        <p:nvSpPr>
          <p:cNvPr id="61" name="Rectangle 60">
            <a:extLst>
              <a:ext uri="{FF2B5EF4-FFF2-40B4-BE49-F238E27FC236}">
                <a16:creationId xmlns:a16="http://schemas.microsoft.com/office/drawing/2014/main" id="{2BE439BC-898E-5C4A-9B48-5F5FDD2F736F}"/>
              </a:ext>
            </a:extLst>
          </p:cNvPr>
          <p:cNvSpPr/>
          <p:nvPr/>
        </p:nvSpPr>
        <p:spPr>
          <a:xfrm>
            <a:off x="7788768" y="2359771"/>
            <a:ext cx="2512293" cy="246221"/>
          </a:xfrm>
          <a:prstGeom prst="rect">
            <a:avLst/>
          </a:prstGeom>
        </p:spPr>
        <p:txBody>
          <a:bodyPr wrap="square" lIns="0" tIns="0" rIns="0" bIns="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0" i="0" u="none" strike="noStrike" kern="1200" cap="none" spc="-38" normalizeH="0" baseline="0" noProof="0">
              <a:ln>
                <a:noFill/>
              </a:ln>
              <a:solidFill>
                <a:srgbClr val="15325F"/>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4C5C32F4-E41D-D4DC-1C49-E7B10C9B24E3}"/>
              </a:ext>
            </a:extLst>
          </p:cNvPr>
          <p:cNvGrpSpPr/>
          <p:nvPr/>
        </p:nvGrpSpPr>
        <p:grpSpPr>
          <a:xfrm>
            <a:off x="392954" y="2295813"/>
            <a:ext cx="4435730" cy="1105225"/>
            <a:chOff x="392954" y="2295813"/>
            <a:chExt cx="4435730" cy="1105225"/>
          </a:xfrm>
        </p:grpSpPr>
        <p:sp>
          <p:nvSpPr>
            <p:cNvPr id="11" name="Pentagon 10">
              <a:extLst>
                <a:ext uri="{FF2B5EF4-FFF2-40B4-BE49-F238E27FC236}">
                  <a16:creationId xmlns:a16="http://schemas.microsoft.com/office/drawing/2014/main" id="{B32CC988-CAD8-72A5-67D1-8D2B6C463D9F}"/>
                </a:ext>
              </a:extLst>
            </p:cNvPr>
            <p:cNvSpPr/>
            <p:nvPr/>
          </p:nvSpPr>
          <p:spPr>
            <a:xfrm rot="10800000">
              <a:off x="392954" y="2295813"/>
              <a:ext cx="4435730" cy="1057463"/>
            </a:xfrm>
            <a:prstGeom prst="homePlate">
              <a:avLst>
                <a:gd name="adj" fmla="val 1517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12CC3"/>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DB67D783-B3E3-6345-A8F8-EF647F6D7ED4}"/>
                </a:ext>
              </a:extLst>
            </p:cNvPr>
            <p:cNvSpPr/>
            <p:nvPr/>
          </p:nvSpPr>
          <p:spPr>
            <a:xfrm>
              <a:off x="1773568" y="2514641"/>
              <a:ext cx="2742591" cy="886397"/>
            </a:xfrm>
            <a:prstGeom prst="rect">
              <a:avLst/>
            </a:prstGeom>
          </p:spPr>
          <p:txBody>
            <a:bodyPr wrap="square" lIns="0" tIns="0" rIns="0" bIns="0" anchor="t">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a:cs typeface="+mn-cs"/>
                </a:rPr>
                <a:t>5,000</a:t>
              </a:r>
              <a:endParaRPr kumimoji="0" lang="en-US" sz="3600" b="1" i="0" u="none" strike="noStrike" kern="1200" cap="none" spc="-38" normalizeH="0" baseline="0" noProof="0">
                <a:ln>
                  <a:noFill/>
                </a:ln>
                <a:solidFill>
                  <a:srgbClr val="FFFFFF"/>
                </a:solidFill>
                <a:effectLst/>
                <a:uLnTx/>
                <a:uFillTx/>
                <a:latin typeface="Arial" panose="020B0604020202020204"/>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8" normalizeH="0" baseline="0" noProof="0">
                  <a:ln>
                    <a:noFill/>
                  </a:ln>
                  <a:solidFill>
                    <a:srgbClr val="FFFFFF"/>
                  </a:solidFill>
                  <a:effectLst/>
                  <a:uLnTx/>
                  <a:uFillTx/>
                  <a:latin typeface="Arial"/>
                  <a:ea typeface="ＭＳ Ｐゴシック"/>
                  <a:cs typeface="+mn-cs"/>
                </a:rPr>
                <a:t>Employees WORLDWIDE</a:t>
              </a:r>
            </a:p>
            <a:p>
              <a:pPr marL="0" marR="0" lvl="0" indent="0" algn="r" defTabSz="914400"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nvGrpSpPr>
          <p:cNvPr id="23" name="Group 22">
            <a:extLst>
              <a:ext uri="{FF2B5EF4-FFF2-40B4-BE49-F238E27FC236}">
                <a16:creationId xmlns:a16="http://schemas.microsoft.com/office/drawing/2014/main" id="{EB2E0268-E20B-CE99-C6DC-BEDAC6E4E045}"/>
              </a:ext>
            </a:extLst>
          </p:cNvPr>
          <p:cNvGrpSpPr/>
          <p:nvPr/>
        </p:nvGrpSpPr>
        <p:grpSpPr>
          <a:xfrm>
            <a:off x="7356667" y="3584762"/>
            <a:ext cx="4436243" cy="1057463"/>
            <a:chOff x="7356667" y="3584762"/>
            <a:chExt cx="4436243" cy="1057463"/>
          </a:xfrm>
        </p:grpSpPr>
        <p:sp>
          <p:nvSpPr>
            <p:cNvPr id="15" name="Pentagon 14">
              <a:extLst>
                <a:ext uri="{FF2B5EF4-FFF2-40B4-BE49-F238E27FC236}">
                  <a16:creationId xmlns:a16="http://schemas.microsoft.com/office/drawing/2014/main" id="{B08C6BE2-9118-A605-A054-EAC2C465E218}"/>
                </a:ext>
              </a:extLst>
            </p:cNvPr>
            <p:cNvSpPr/>
            <p:nvPr/>
          </p:nvSpPr>
          <p:spPr>
            <a:xfrm>
              <a:off x="7356667" y="3584762"/>
              <a:ext cx="4436243" cy="1057463"/>
            </a:xfrm>
            <a:prstGeom prst="homePlate">
              <a:avLst>
                <a:gd name="adj" fmla="val 151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12CC3"/>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1BD1BC1C-F955-0084-D8C2-55672FF16A46}"/>
                </a:ext>
              </a:extLst>
            </p:cNvPr>
            <p:cNvSpPr/>
            <p:nvPr/>
          </p:nvSpPr>
          <p:spPr>
            <a:xfrm>
              <a:off x="7642516" y="3763923"/>
              <a:ext cx="3817964" cy="738664"/>
            </a:xfrm>
            <a:prstGeom prst="rect">
              <a:avLst/>
            </a:prstGeom>
          </p:spPr>
          <p:txBody>
            <a:bodyPr wrap="square" lIns="0" tIns="0" rIns="0" bIns="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a:cs typeface="+mn-cs"/>
                </a:rPr>
                <a:t>#1</a:t>
              </a:r>
              <a:endParaRPr kumimoji="0" lang="en-US" sz="4000" b="1" i="0" u="none" strike="noStrike" kern="1200" cap="none" spc="-38"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8" normalizeH="0" baseline="0" noProof="0">
                  <a:ln>
                    <a:noFill/>
                  </a:ln>
                  <a:solidFill>
                    <a:srgbClr val="FFFFFF"/>
                  </a:solidFill>
                  <a:effectLst/>
                  <a:uLnTx/>
                  <a:uFillTx/>
                  <a:latin typeface="Arial"/>
                  <a:ea typeface="ＭＳ Ｐゴシック"/>
                  <a:cs typeface="+mn-cs"/>
                </a:rPr>
                <a:t>UC Provider </a:t>
              </a:r>
              <a:r>
                <a:rPr kumimoji="0" lang="en-US" sz="2000" b="1" i="0" u="none" strike="noStrike" kern="1200" cap="none" spc="-38" normalizeH="0" baseline="0" noProof="0">
                  <a:ln>
                    <a:noFill/>
                  </a:ln>
                  <a:solidFill>
                    <a:srgbClr val="FFFFFF"/>
                  </a:solidFill>
                  <a:effectLst/>
                  <a:uLnTx/>
                  <a:uFillTx/>
                  <a:latin typeface="Arial"/>
                  <a:ea typeface="ＭＳ Ｐゴシック"/>
                  <a:cs typeface="+mn-cs"/>
                </a:rPr>
                <a:t>WESTERN EUROPE</a:t>
              </a:r>
              <a:endParaRPr kumimoji="0" lang="en-US" sz="1800" b="1" i="0" u="none" strike="noStrike" kern="1200" cap="none" spc="-38" normalizeH="0" baseline="0" noProof="0">
                <a:ln>
                  <a:noFill/>
                </a:ln>
                <a:solidFill>
                  <a:srgbClr val="FFFFFF"/>
                </a:solidFill>
                <a:effectLst/>
                <a:uLnTx/>
                <a:uFillTx/>
                <a:latin typeface="Arial"/>
                <a:ea typeface="ＭＳ Ｐゴシック"/>
                <a:cs typeface="+mn-cs"/>
              </a:endParaRPr>
            </a:p>
          </p:txBody>
        </p:sp>
      </p:grpSp>
      <p:grpSp>
        <p:nvGrpSpPr>
          <p:cNvPr id="25" name="Group 24">
            <a:extLst>
              <a:ext uri="{FF2B5EF4-FFF2-40B4-BE49-F238E27FC236}">
                <a16:creationId xmlns:a16="http://schemas.microsoft.com/office/drawing/2014/main" id="{028ED944-4E6A-1588-6B59-082232D277C9}"/>
              </a:ext>
            </a:extLst>
          </p:cNvPr>
          <p:cNvGrpSpPr/>
          <p:nvPr/>
        </p:nvGrpSpPr>
        <p:grpSpPr>
          <a:xfrm>
            <a:off x="7362803" y="1019734"/>
            <a:ext cx="4436243" cy="1057463"/>
            <a:chOff x="7362803" y="1019734"/>
            <a:chExt cx="4436243" cy="1057463"/>
          </a:xfrm>
        </p:grpSpPr>
        <p:sp>
          <p:nvSpPr>
            <p:cNvPr id="17" name="Pentagon 16">
              <a:extLst>
                <a:ext uri="{FF2B5EF4-FFF2-40B4-BE49-F238E27FC236}">
                  <a16:creationId xmlns:a16="http://schemas.microsoft.com/office/drawing/2014/main" id="{FA4DCC33-78FC-B98A-673B-F59FC41A628C}"/>
                </a:ext>
              </a:extLst>
            </p:cNvPr>
            <p:cNvSpPr/>
            <p:nvPr/>
          </p:nvSpPr>
          <p:spPr>
            <a:xfrm>
              <a:off x="7362803" y="1019734"/>
              <a:ext cx="4436243" cy="1057463"/>
            </a:xfrm>
            <a:prstGeom prst="homePlate">
              <a:avLst>
                <a:gd name="adj" fmla="val 151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0267A0B-6A29-EB1A-DAD1-68EF578AC60A}"/>
                </a:ext>
              </a:extLst>
            </p:cNvPr>
            <p:cNvSpPr/>
            <p:nvPr/>
          </p:nvSpPr>
          <p:spPr>
            <a:xfrm>
              <a:off x="7648651" y="1225724"/>
              <a:ext cx="3459615" cy="689420"/>
            </a:xfrm>
            <a:prstGeom prst="rect">
              <a:avLst/>
            </a:prstGeom>
          </p:spPr>
          <p:txBody>
            <a:bodyPr wrap="square" lIns="0" tIns="0" rIns="0" bIns="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325F"/>
                  </a:solidFill>
                  <a:effectLst/>
                  <a:uLnTx/>
                  <a:uFillTx/>
                  <a:latin typeface="Arial"/>
                  <a:ea typeface="ＭＳ Ｐゴシック"/>
                  <a:cs typeface="+mn-cs"/>
                </a:rPr>
                <a:t>#1</a:t>
              </a:r>
              <a:endParaRPr kumimoji="0" lang="en-US" sz="3600" b="1" i="0" u="none" strike="noStrike" kern="1200" cap="none" spc="-38" normalizeH="0" baseline="0" noProof="0">
                <a:ln>
                  <a:noFill/>
                </a:ln>
                <a:solidFill>
                  <a:srgbClr val="15325F"/>
                </a:solidFill>
                <a:effectLst/>
                <a:uLnTx/>
                <a:uFillTx/>
                <a:latin typeface="Arial" panose="020B0604020202020204"/>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8" normalizeH="0" baseline="0" noProof="0">
                  <a:ln>
                    <a:noFill/>
                  </a:ln>
                  <a:solidFill>
                    <a:srgbClr val="15325F"/>
                  </a:solidFill>
                  <a:effectLst/>
                  <a:uLnTx/>
                  <a:uFillTx/>
                  <a:latin typeface="Arial"/>
                  <a:ea typeface="ＭＳ Ｐゴシック"/>
                  <a:cs typeface="+mn-cs"/>
                </a:rPr>
                <a:t>UC Provider </a:t>
              </a:r>
              <a:r>
                <a:rPr kumimoji="0" lang="en-US" sz="2000" b="1" i="0" u="none" strike="noStrike" kern="1200" cap="none" spc="-38" normalizeH="0" baseline="0" noProof="0">
                  <a:ln>
                    <a:noFill/>
                  </a:ln>
                  <a:solidFill>
                    <a:srgbClr val="15325F"/>
                  </a:solidFill>
                  <a:effectLst/>
                  <a:uLnTx/>
                  <a:uFillTx/>
                  <a:latin typeface="Arial"/>
                  <a:ea typeface="ＭＳ Ｐゴシック"/>
                  <a:cs typeface="+mn-cs"/>
                </a:rPr>
                <a:t>WORLDWIDE</a:t>
              </a:r>
              <a:endParaRPr kumimoji="0" lang="en-US" sz="1600" b="1" i="0" u="none" strike="noStrike" kern="1200" cap="none" spc="-38" normalizeH="0" baseline="0" noProof="0">
                <a:ln>
                  <a:noFill/>
                </a:ln>
                <a:solidFill>
                  <a:srgbClr val="15325F"/>
                </a:solidFill>
                <a:effectLst/>
                <a:uLnTx/>
                <a:uFillTx/>
                <a:latin typeface="Arial"/>
                <a:ea typeface="ＭＳ Ｐゴシック"/>
                <a:cs typeface="+mn-cs"/>
              </a:endParaRPr>
            </a:p>
          </p:txBody>
        </p:sp>
      </p:grpSp>
      <p:grpSp>
        <p:nvGrpSpPr>
          <p:cNvPr id="20" name="Group 19">
            <a:extLst>
              <a:ext uri="{FF2B5EF4-FFF2-40B4-BE49-F238E27FC236}">
                <a16:creationId xmlns:a16="http://schemas.microsoft.com/office/drawing/2014/main" id="{3B70B96E-6522-3B67-136F-9C22D9579C1C}"/>
              </a:ext>
            </a:extLst>
          </p:cNvPr>
          <p:cNvGrpSpPr/>
          <p:nvPr/>
        </p:nvGrpSpPr>
        <p:grpSpPr>
          <a:xfrm>
            <a:off x="392952" y="3584761"/>
            <a:ext cx="4435731" cy="1057463"/>
            <a:chOff x="386815" y="3584761"/>
            <a:chExt cx="4435731" cy="1057463"/>
          </a:xfrm>
        </p:grpSpPr>
        <p:sp>
          <p:nvSpPr>
            <p:cNvPr id="12" name="Pentagon 11">
              <a:extLst>
                <a:ext uri="{FF2B5EF4-FFF2-40B4-BE49-F238E27FC236}">
                  <a16:creationId xmlns:a16="http://schemas.microsoft.com/office/drawing/2014/main" id="{5C37439C-5B0D-B409-C471-3F2A78B524C5}"/>
                </a:ext>
              </a:extLst>
            </p:cNvPr>
            <p:cNvSpPr/>
            <p:nvPr/>
          </p:nvSpPr>
          <p:spPr>
            <a:xfrm rot="10800000">
              <a:off x="386815" y="3584761"/>
              <a:ext cx="4435731" cy="1057463"/>
            </a:xfrm>
            <a:prstGeom prst="homePlate">
              <a:avLst>
                <a:gd name="adj" fmla="val 151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12CC3"/>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3BF1BCAC-5F7A-4249-80DD-41F740C6DEEB}"/>
                </a:ext>
              </a:extLst>
            </p:cNvPr>
            <p:cNvSpPr/>
            <p:nvPr/>
          </p:nvSpPr>
          <p:spPr>
            <a:xfrm>
              <a:off x="1517649" y="3632173"/>
              <a:ext cx="2974980" cy="969496"/>
            </a:xfrm>
            <a:prstGeom prst="rect">
              <a:avLst/>
            </a:prstGeom>
          </p:spPr>
          <p:txBody>
            <a:bodyPr wrap="square" lIns="0" tIns="0" rIns="0" bIns="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a:ea typeface="+mn-ea"/>
                  <a:cs typeface="+mn-cs"/>
                </a:rPr>
                <a:t>80M+</a:t>
              </a:r>
              <a:br>
                <a:rPr kumimoji="0" lang="en-US" sz="32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600" b="1" i="0" u="none" strike="noStrike" kern="1200" cap="none" spc="-38" normalizeH="0" baseline="0" noProof="0">
                  <a:ln>
                    <a:noFill/>
                  </a:ln>
                  <a:solidFill>
                    <a:srgbClr val="FFFFFF"/>
                  </a:solidFill>
                  <a:effectLst/>
                  <a:uLnTx/>
                  <a:uFillTx/>
                  <a:latin typeface="Arial" panose="020B0604020202020204"/>
                  <a:ea typeface="+mn-ea"/>
                  <a:cs typeface="+mn-cs"/>
                </a:rPr>
                <a:t>GLOBAL USERS in more than </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100 </a:t>
              </a:r>
              <a:r>
                <a:rPr kumimoji="0" lang="en-US" sz="1600" b="1" i="0" u="none" strike="noStrike" kern="1200" cap="none" spc="-38" normalizeH="0" baseline="0" noProof="0">
                  <a:ln>
                    <a:noFill/>
                  </a:ln>
                  <a:solidFill>
                    <a:srgbClr val="FFFFFF"/>
                  </a:solidFill>
                  <a:effectLst/>
                  <a:uLnTx/>
                  <a:uFillTx/>
                  <a:latin typeface="Arial" panose="020B0604020202020204"/>
                  <a:ea typeface="+mn-ea"/>
                  <a:cs typeface="+mn-cs"/>
                </a:rPr>
                <a:t>COUNTRIES</a:t>
              </a:r>
              <a:endParaRPr kumimoji="0" lang="en-US" sz="1600" b="0" i="0" u="none" strike="noStrike" kern="1200" cap="none" spc="-38" normalizeH="0" baseline="0" noProof="0">
                <a:ln>
                  <a:noFill/>
                </a:ln>
                <a:solidFill>
                  <a:srgbClr val="FFFFFF"/>
                </a:solidFill>
                <a:effectLst/>
                <a:uLnTx/>
                <a:uFillTx/>
                <a:latin typeface="Arial" panose="020B0604020202020204"/>
                <a:ea typeface="+mn-ea"/>
                <a:cs typeface="+mn-cs"/>
              </a:endParaRPr>
            </a:p>
          </p:txBody>
        </p:sp>
      </p:grpSp>
      <p:sp>
        <p:nvSpPr>
          <p:cNvPr id="8" name="Oval 7">
            <a:extLst>
              <a:ext uri="{FF2B5EF4-FFF2-40B4-BE49-F238E27FC236}">
                <a16:creationId xmlns:a16="http://schemas.microsoft.com/office/drawing/2014/main" id="{3154F844-C937-0F22-5F42-B72EBF5BE490}"/>
              </a:ext>
            </a:extLst>
          </p:cNvPr>
          <p:cNvSpPr/>
          <p:nvPr/>
        </p:nvSpPr>
        <p:spPr>
          <a:xfrm>
            <a:off x="4510616" y="-292649"/>
            <a:ext cx="711097" cy="7613862"/>
          </a:xfrm>
          <a:prstGeom prst="ellipse">
            <a:avLst/>
          </a:prstGeom>
          <a:solidFill>
            <a:schemeClr val="tx1">
              <a:lumMod val="50000"/>
              <a:alpha val="93000"/>
            </a:schemeClr>
          </a:solidFill>
          <a:ln>
            <a:noFill/>
          </a:ln>
          <a:effectLst>
            <a:softEdge rad="2848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86316C29-96AE-A532-B329-11AB5CF538BA}"/>
              </a:ext>
            </a:extLst>
          </p:cNvPr>
          <p:cNvSpPr/>
          <p:nvPr/>
        </p:nvSpPr>
        <p:spPr>
          <a:xfrm>
            <a:off x="6946973" y="-294573"/>
            <a:ext cx="711097" cy="7615909"/>
          </a:xfrm>
          <a:prstGeom prst="ellipse">
            <a:avLst/>
          </a:prstGeom>
          <a:solidFill>
            <a:schemeClr val="tx1">
              <a:lumMod val="50000"/>
              <a:alpha val="93000"/>
            </a:schemeClr>
          </a:solidFill>
          <a:ln>
            <a:noFill/>
          </a:ln>
          <a:effectLst>
            <a:softEdge rad="28483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462EEB79-91A1-3B50-B3BE-ACA5E18322FB}"/>
              </a:ext>
            </a:extLst>
          </p:cNvPr>
          <p:cNvPicPr>
            <a:picLocks noChangeAspect="1"/>
          </p:cNvPicPr>
          <p:nvPr/>
        </p:nvPicPr>
        <p:blipFill rotWithShape="1">
          <a:blip r:embed="rId3"/>
          <a:srcRect l="17102" r="16794"/>
          <a:stretch/>
        </p:blipFill>
        <p:spPr>
          <a:xfrm>
            <a:off x="4829198" y="0"/>
            <a:ext cx="2522859" cy="6858000"/>
          </a:xfrm>
          <a:prstGeom prst="rect">
            <a:avLst/>
          </a:prstGeom>
        </p:spPr>
      </p:pic>
      <p:sp>
        <p:nvSpPr>
          <p:cNvPr id="37" name="Title 10">
            <a:extLst>
              <a:ext uri="{FF2B5EF4-FFF2-40B4-BE49-F238E27FC236}">
                <a16:creationId xmlns:a16="http://schemas.microsoft.com/office/drawing/2014/main" id="{6B5FA182-2744-394F-A351-952A741BAE7B}"/>
              </a:ext>
            </a:extLst>
          </p:cNvPr>
          <p:cNvSpPr txBox="1">
            <a:spLocks/>
          </p:cNvSpPr>
          <p:nvPr/>
        </p:nvSpPr>
        <p:spPr>
          <a:xfrm>
            <a:off x="5205537" y="3571460"/>
            <a:ext cx="1745338" cy="61263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DB714"/>
                </a:solidFill>
                <a:effectLst/>
                <a:uLnTx/>
                <a:uFillTx/>
                <a:latin typeface="Flood" pitchFamily="2" charset="77"/>
                <a:ea typeface="+mj-ea"/>
                <a:cs typeface="+mj-cs"/>
              </a:rPr>
              <a:t>Today</a:t>
            </a:r>
          </a:p>
        </p:txBody>
      </p:sp>
      <p:pic>
        <p:nvPicPr>
          <p:cNvPr id="7" name="Picture 6" descr="A blue and white interlocking lines&#10;&#10;Description automatically generated">
            <a:extLst>
              <a:ext uri="{FF2B5EF4-FFF2-40B4-BE49-F238E27FC236}">
                <a16:creationId xmlns:a16="http://schemas.microsoft.com/office/drawing/2014/main" id="{A3642F34-195B-EDDF-006D-B2855126D2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11" y="2597599"/>
            <a:ext cx="1308916" cy="919779"/>
          </a:xfrm>
          <a:prstGeom prst="rect">
            <a:avLst/>
          </a:prstGeom>
        </p:spPr>
      </p:pic>
    </p:spTree>
    <p:extLst>
      <p:ext uri="{BB962C8B-B14F-4D97-AF65-F5344CB8AC3E}">
        <p14:creationId xmlns:p14="http://schemas.microsoft.com/office/powerpoint/2010/main" val="93224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left)">
                                      <p:cBhvr>
                                        <p:cTn id="8" dur="500"/>
                                        <p:tgtEl>
                                          <p:spTgt spid="18"/>
                                        </p:tgtEl>
                                      </p:cBhvr>
                                    </p:animEffect>
                                  </p:childTnLst>
                                </p:cTn>
                              </p:par>
                              <p:par>
                                <p:cTn id="9" presetID="1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ppt_x</p:attrName>
                                        </p:attrNameLst>
                                      </p:cBhvr>
                                      <p:tavLst>
                                        <p:tav tm="0">
                                          <p:val>
                                            <p:strVal val="#ppt_x-#ppt_w*1.125000"/>
                                          </p:val>
                                        </p:tav>
                                        <p:tav tm="100000">
                                          <p:val>
                                            <p:strVal val="#ppt_x"/>
                                          </p:val>
                                        </p:tav>
                                      </p:tavLst>
                                    </p:anim>
                                    <p:animEffect transition="in" filter="wipe(right)">
                                      <p:cBhvr>
                                        <p:cTn id="12" dur="500"/>
                                        <p:tgtEl>
                                          <p:spTgt spid="25"/>
                                        </p:tgtEl>
                                      </p:cBhvr>
                                    </p:animEffect>
                                  </p:childTnLst>
                                </p:cTn>
                              </p:par>
                              <p:par>
                                <p:cTn id="13" presetID="12" presetClass="entr" presetSubtype="2" fill="hold" nodeType="withEffect">
                                  <p:stCondLst>
                                    <p:cond delay="1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ppt_x</p:attrName>
                                        </p:attrNameLst>
                                      </p:cBhvr>
                                      <p:tavLst>
                                        <p:tav tm="0">
                                          <p:val>
                                            <p:strVal val="#ppt_x+#ppt_w*1.125000"/>
                                          </p:val>
                                        </p:tav>
                                        <p:tav tm="100000">
                                          <p:val>
                                            <p:strVal val="#ppt_x"/>
                                          </p:val>
                                        </p:tav>
                                      </p:tavLst>
                                    </p:anim>
                                    <p:animEffect transition="in" filter="wipe(left)">
                                      <p:cBhvr>
                                        <p:cTn id="16" dur="500"/>
                                        <p:tgtEl>
                                          <p:spTgt spid="19"/>
                                        </p:tgtEl>
                                      </p:cBhvr>
                                    </p:animEffect>
                                  </p:childTnLst>
                                </p:cTn>
                              </p:par>
                              <p:par>
                                <p:cTn id="17" presetID="12" presetClass="entr" presetSubtype="8" fill="hold" nodeType="withEffect">
                                  <p:stCondLst>
                                    <p:cond delay="1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par>
                                <p:cTn id="21" presetID="12" presetClass="entr" presetSubtype="2" fill="hold" nodeType="withEffect">
                                  <p:stCondLst>
                                    <p:cond delay="2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ppt_x</p:attrName>
                                        </p:attrNameLst>
                                      </p:cBhvr>
                                      <p:tavLst>
                                        <p:tav tm="0">
                                          <p:val>
                                            <p:strVal val="#ppt_x+#ppt_w*1.125000"/>
                                          </p:val>
                                        </p:tav>
                                        <p:tav tm="100000">
                                          <p:val>
                                            <p:strVal val="#ppt_x"/>
                                          </p:val>
                                        </p:tav>
                                      </p:tavLst>
                                    </p:anim>
                                    <p:animEffect transition="in" filter="wipe(left)">
                                      <p:cBhvr>
                                        <p:cTn id="24" dur="500"/>
                                        <p:tgtEl>
                                          <p:spTgt spid="20"/>
                                        </p:tgtEl>
                                      </p:cBhvr>
                                    </p:animEffect>
                                  </p:childTnLst>
                                </p:cTn>
                              </p:par>
                              <p:par>
                                <p:cTn id="25" presetID="12" presetClass="entr" presetSubtype="8" fill="hold" nodeType="withEffect">
                                  <p:stCondLst>
                                    <p:cond delay="2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par>
                                <p:cTn id="29" presetID="12" presetClass="entr" presetSubtype="2" fill="hold" nodeType="withEffect">
                                  <p:stCondLst>
                                    <p:cond delay="3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left)">
                                      <p:cBhvr>
                                        <p:cTn id="32" dur="500"/>
                                        <p:tgtEl>
                                          <p:spTgt spid="21"/>
                                        </p:tgtEl>
                                      </p:cBhvr>
                                    </p:animEffect>
                                  </p:childTnLst>
                                </p:cTn>
                              </p:par>
                              <p:par>
                                <p:cTn id="33" presetID="12" presetClass="entr" presetSubtype="8" fill="hold" nodeType="withEffect">
                                  <p:stCondLst>
                                    <p:cond delay="30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p:tgtEl>
                                          <p:spTgt spid="22"/>
                                        </p:tgtEl>
                                        <p:attrNameLst>
                                          <p:attrName>ppt_x</p:attrName>
                                        </p:attrNameLst>
                                      </p:cBhvr>
                                      <p:tavLst>
                                        <p:tav tm="0">
                                          <p:val>
                                            <p:strVal val="#ppt_x-#ppt_w*1.125000"/>
                                          </p:val>
                                        </p:tav>
                                        <p:tav tm="100000">
                                          <p:val>
                                            <p:strVal val="#ppt_x"/>
                                          </p:val>
                                        </p:tav>
                                      </p:tavLst>
                                    </p:anim>
                                    <p:animEffect transition="in" filter="wipe(right)">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E8F232-91A8-9DCB-A048-AB52595F53C1}"/>
              </a:ext>
            </a:extLst>
          </p:cNvPr>
          <p:cNvSpPr>
            <a:spLocks noGrp="1"/>
          </p:cNvSpPr>
          <p:nvPr>
            <p:ph type="sldNum" sz="quarter" idx="4"/>
          </p:nvPr>
        </p:nvSpPr>
        <p:spPr/>
        <p:txBody>
          <a:bodyPr/>
          <a:lstStyle/>
          <a:p>
            <a:fld id="{CA93F7F0-4438-4A90-AB24-A1145129226D}" type="slidenum">
              <a:rPr lang="en-US" smtClean="0"/>
              <a:pPr/>
              <a:t>3</a:t>
            </a:fld>
            <a:endParaRPr lang="en-US"/>
          </a:p>
        </p:txBody>
      </p:sp>
      <p:sp>
        <p:nvSpPr>
          <p:cNvPr id="4" name="Title 3">
            <a:extLst>
              <a:ext uri="{FF2B5EF4-FFF2-40B4-BE49-F238E27FC236}">
                <a16:creationId xmlns:a16="http://schemas.microsoft.com/office/drawing/2014/main" id="{8AC60648-87CA-F650-F0BB-6CFF5F04E16D}"/>
              </a:ext>
            </a:extLst>
          </p:cNvPr>
          <p:cNvSpPr>
            <a:spLocks noGrp="1"/>
          </p:cNvSpPr>
          <p:nvPr>
            <p:ph type="title"/>
          </p:nvPr>
        </p:nvSpPr>
        <p:spPr/>
        <p:txBody>
          <a:bodyPr>
            <a:normAutofit/>
          </a:bodyPr>
          <a:lstStyle/>
          <a:p>
            <a:r>
              <a:rPr lang="en-US"/>
              <a:t>Current UC Market Dynamics</a:t>
            </a:r>
          </a:p>
        </p:txBody>
      </p:sp>
      <p:sp>
        <p:nvSpPr>
          <p:cNvPr id="35" name="TextBox 34">
            <a:extLst>
              <a:ext uri="{FF2B5EF4-FFF2-40B4-BE49-F238E27FC236}">
                <a16:creationId xmlns:a16="http://schemas.microsoft.com/office/drawing/2014/main" id="{4F541182-7588-C49C-04DA-18C24090D85E}"/>
              </a:ext>
            </a:extLst>
          </p:cNvPr>
          <p:cNvSpPr txBox="1"/>
          <p:nvPr/>
        </p:nvSpPr>
        <p:spPr>
          <a:xfrm>
            <a:off x="3545423" y="3263836"/>
            <a:ext cx="2408472" cy="1200329"/>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FDB714"/>
                </a:solidFill>
                <a:effectLst/>
                <a:uLnTx/>
                <a:uFillTx/>
                <a:latin typeface="Flood" panose="020B0500000000000000" pitchFamily="34" charset="0"/>
              </a:rPr>
              <a:t>HYBRID</a:t>
            </a:r>
            <a:r>
              <a:rPr kumimoji="0" lang="en-US" sz="1800" b="0" i="0" u="none" strike="noStrike" kern="0" cap="none" spc="0" normalizeH="0" baseline="0" noProof="0">
                <a:ln>
                  <a:noFill/>
                </a:ln>
                <a:solidFill>
                  <a:srgbClr val="15325F"/>
                </a:solidFill>
                <a:effectLst/>
                <a:uLnTx/>
                <a:uFillTx/>
              </a:rPr>
              <a:t> deployments predicted to be majority of market for foreseeable future.</a:t>
            </a:r>
          </a:p>
        </p:txBody>
      </p:sp>
      <p:sp>
        <p:nvSpPr>
          <p:cNvPr id="36" name="TextBox 35">
            <a:extLst>
              <a:ext uri="{FF2B5EF4-FFF2-40B4-BE49-F238E27FC236}">
                <a16:creationId xmlns:a16="http://schemas.microsoft.com/office/drawing/2014/main" id="{C62C7598-4C00-149E-CA16-545572C7A1D6}"/>
              </a:ext>
            </a:extLst>
          </p:cNvPr>
          <p:cNvSpPr txBox="1"/>
          <p:nvPr/>
        </p:nvSpPr>
        <p:spPr>
          <a:xfrm>
            <a:off x="785458" y="3317519"/>
            <a:ext cx="2355271" cy="923330"/>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srgbClr val="15325F"/>
                </a:solidFill>
                <a:effectLst/>
                <a:uLnTx/>
                <a:uFillTx/>
              </a:rPr>
              <a:t>UCaaS</a:t>
            </a:r>
            <a:r>
              <a:rPr kumimoji="0" lang="en-US" sz="1800" b="0" i="0" u="none" strike="noStrike" kern="0" cap="none" spc="0" normalizeH="0" baseline="0" noProof="0">
                <a:ln>
                  <a:noFill/>
                </a:ln>
                <a:solidFill>
                  <a:srgbClr val="15325F"/>
                </a:solidFill>
                <a:effectLst/>
                <a:uLnTx/>
                <a:uFillTx/>
              </a:rPr>
              <a:t> is a segment </a:t>
            </a:r>
            <a:r>
              <a:rPr kumimoji="0" lang="en-US" sz="1800" b="0" i="1" u="none" strike="noStrike" kern="0" cap="none" spc="0" normalizeH="0" baseline="0" noProof="0">
                <a:ln>
                  <a:noFill/>
                </a:ln>
                <a:solidFill>
                  <a:srgbClr val="FDB714"/>
                </a:solidFill>
                <a:effectLst/>
                <a:uLnTx/>
                <a:uFillTx/>
                <a:latin typeface="Flood" panose="020B0500000000000000" pitchFamily="34" charset="0"/>
              </a:rPr>
              <a:t>NOT</a:t>
            </a:r>
            <a:r>
              <a:rPr kumimoji="0" lang="en-US" sz="1800" b="0" i="0" u="none" strike="noStrike" kern="0" cap="none" spc="0" normalizeH="0" baseline="0" noProof="0">
                <a:ln>
                  <a:noFill/>
                </a:ln>
                <a:solidFill>
                  <a:srgbClr val="FDB714"/>
                </a:solidFill>
                <a:effectLst/>
                <a:uLnTx/>
                <a:uFillTx/>
                <a:latin typeface="Flood" panose="020B0500000000000000" pitchFamily="34" charset="0"/>
              </a:rPr>
              <a:t> </a:t>
            </a:r>
            <a:r>
              <a:rPr kumimoji="0" lang="en-US" sz="1800" b="0" i="0" u="none" strike="noStrike" kern="0" cap="none" spc="0" normalizeH="0" baseline="0" noProof="0">
                <a:ln>
                  <a:noFill/>
                </a:ln>
                <a:solidFill>
                  <a:srgbClr val="15325F"/>
                </a:solidFill>
                <a:effectLst/>
                <a:uLnTx/>
                <a:uFillTx/>
              </a:rPr>
              <a:t>an evolutionary destination </a:t>
            </a:r>
          </a:p>
        </p:txBody>
      </p:sp>
      <p:sp>
        <p:nvSpPr>
          <p:cNvPr id="37" name="TextBox 36">
            <a:extLst>
              <a:ext uri="{FF2B5EF4-FFF2-40B4-BE49-F238E27FC236}">
                <a16:creationId xmlns:a16="http://schemas.microsoft.com/office/drawing/2014/main" id="{916A1284-20C4-C658-7AC9-39BBDB102478}"/>
              </a:ext>
            </a:extLst>
          </p:cNvPr>
          <p:cNvSpPr txBox="1"/>
          <p:nvPr/>
        </p:nvSpPr>
        <p:spPr>
          <a:xfrm>
            <a:off x="9220163" y="3297848"/>
            <a:ext cx="2355272" cy="2031325"/>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FDB714"/>
                </a:solidFill>
                <a:effectLst/>
                <a:uLnTx/>
                <a:uFillTx/>
                <a:latin typeface="Flood" panose="020B0500000000000000" pitchFamily="34" charset="0"/>
              </a:rPr>
              <a:t>FRONTLINE</a:t>
            </a:r>
            <a:r>
              <a:rPr kumimoji="0" lang="en-US" sz="1800" b="0" i="1" u="none" strike="noStrike" kern="0" cap="none" spc="0" normalizeH="0" baseline="0" noProof="0">
                <a:ln>
                  <a:noFill/>
                </a:ln>
                <a:solidFill>
                  <a:srgbClr val="15325F"/>
                </a:solidFill>
                <a:effectLst/>
                <a:uLnTx/>
                <a:uFillTx/>
              </a:rPr>
              <a:t> </a:t>
            </a:r>
            <a:r>
              <a:rPr kumimoji="0" lang="en-US" sz="1800" b="0" i="0" u="none" strike="noStrike" kern="0" cap="none" spc="0" normalizeH="0" baseline="0" noProof="0">
                <a:ln>
                  <a:noFill/>
                </a:ln>
                <a:solidFill>
                  <a:srgbClr val="15325F"/>
                </a:solidFill>
                <a:effectLst/>
                <a:uLnTx/>
                <a:uFillTx/>
              </a:rPr>
              <a:t>workers</a:t>
            </a:r>
            <a:r>
              <a:rPr kumimoji="0" lang="en-US" sz="1800" b="0" i="1" u="none" strike="noStrike" kern="0" cap="none" spc="0" normalizeH="0" baseline="0" noProof="0">
                <a:ln>
                  <a:noFill/>
                </a:ln>
                <a:solidFill>
                  <a:srgbClr val="15325F"/>
                </a:solidFill>
                <a:effectLst/>
                <a:uLnTx/>
                <a:uFillTx/>
              </a:rPr>
              <a:t> </a:t>
            </a:r>
            <a:r>
              <a:rPr kumimoji="0" lang="en-US" sz="1800" b="0" i="0" u="none" strike="noStrike" kern="0" cap="none" spc="0" normalizeH="0" baseline="0" noProof="0">
                <a:ln>
                  <a:noFill/>
                </a:ln>
                <a:solidFill>
                  <a:srgbClr val="15325F"/>
                </a:solidFill>
                <a:effectLst/>
                <a:uLnTx/>
                <a:uFillTx/>
              </a:rPr>
              <a:t>out-number knowledge workers by 4:1. Underserved by current solutions but hard to find &amp; key to success </a:t>
            </a:r>
          </a:p>
        </p:txBody>
      </p:sp>
      <p:sp>
        <p:nvSpPr>
          <p:cNvPr id="38" name="TextBox 37">
            <a:extLst>
              <a:ext uri="{FF2B5EF4-FFF2-40B4-BE49-F238E27FC236}">
                <a16:creationId xmlns:a16="http://schemas.microsoft.com/office/drawing/2014/main" id="{A588C54B-19B9-1E7F-CD63-0BFC2291C42F}"/>
              </a:ext>
            </a:extLst>
          </p:cNvPr>
          <p:cNvSpPr txBox="1"/>
          <p:nvPr/>
        </p:nvSpPr>
        <p:spPr>
          <a:xfrm>
            <a:off x="6357921" y="3283506"/>
            <a:ext cx="2355271" cy="1477328"/>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15325F"/>
                </a:solidFill>
                <a:effectLst/>
                <a:uLnTx/>
                <a:uFillTx/>
              </a:rPr>
              <a:t>Increasing demand for UC solutions specifically tailored to </a:t>
            </a:r>
            <a:r>
              <a:rPr kumimoji="0" lang="en-US" sz="1800" b="0" i="1" u="none" strike="noStrike" kern="0" cap="none" spc="0" normalizeH="0" baseline="0" noProof="0">
                <a:ln>
                  <a:noFill/>
                </a:ln>
                <a:solidFill>
                  <a:srgbClr val="FDB714"/>
                </a:solidFill>
                <a:effectLst/>
                <a:uLnTx/>
                <a:uFillTx/>
                <a:latin typeface="Flood" panose="020B0500000000000000" pitchFamily="34" charset="0"/>
              </a:rPr>
              <a:t>VERTICAL</a:t>
            </a:r>
            <a:r>
              <a:rPr kumimoji="0" lang="en-US" sz="1800" b="0" i="0" u="none" strike="noStrike" kern="0" cap="none" spc="0" normalizeH="0" baseline="0" noProof="0">
                <a:ln>
                  <a:noFill/>
                </a:ln>
                <a:solidFill>
                  <a:srgbClr val="15325F"/>
                </a:solidFill>
                <a:effectLst/>
                <a:uLnTx/>
                <a:uFillTx/>
              </a:rPr>
              <a:t> business needs</a:t>
            </a:r>
          </a:p>
        </p:txBody>
      </p:sp>
      <p:graphicFrame>
        <p:nvGraphicFramePr>
          <p:cNvPr id="39" name="Chart 38">
            <a:extLst>
              <a:ext uri="{FF2B5EF4-FFF2-40B4-BE49-F238E27FC236}">
                <a16:creationId xmlns:a16="http://schemas.microsoft.com/office/drawing/2014/main" id="{1C55B633-E73C-288F-1A80-2983042D1925}"/>
              </a:ext>
            </a:extLst>
          </p:cNvPr>
          <p:cNvGraphicFramePr/>
          <p:nvPr/>
        </p:nvGraphicFramePr>
        <p:xfrm>
          <a:off x="1045885" y="1431180"/>
          <a:ext cx="1851197" cy="1801091"/>
        </p:xfrm>
        <a:graphic>
          <a:graphicData uri="http://schemas.openxmlformats.org/drawingml/2006/chart">
            <c:chart xmlns:c="http://schemas.openxmlformats.org/drawingml/2006/chart" xmlns:r="http://schemas.openxmlformats.org/officeDocument/2006/relationships" r:id="rId2"/>
          </a:graphicData>
        </a:graphic>
      </p:graphicFrame>
      <p:pic>
        <p:nvPicPr>
          <p:cNvPr id="40" name="Graphic 39">
            <a:extLst>
              <a:ext uri="{FF2B5EF4-FFF2-40B4-BE49-F238E27FC236}">
                <a16:creationId xmlns:a16="http://schemas.microsoft.com/office/drawing/2014/main" id="{190E7B3D-F3F1-EE56-D305-C2B21A3D04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72441" y="1308308"/>
            <a:ext cx="2043544" cy="2043544"/>
          </a:xfrm>
          <a:prstGeom prst="rect">
            <a:avLst/>
          </a:prstGeom>
        </p:spPr>
      </p:pic>
      <p:pic>
        <p:nvPicPr>
          <p:cNvPr id="41" name="Graphic 40">
            <a:extLst>
              <a:ext uri="{FF2B5EF4-FFF2-40B4-BE49-F238E27FC236}">
                <a16:creationId xmlns:a16="http://schemas.microsoft.com/office/drawing/2014/main" id="{22122127-AE60-5F9C-F29E-042D59317B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6027" y="1290485"/>
            <a:ext cx="2043544" cy="2043544"/>
          </a:xfrm>
          <a:prstGeom prst="rect">
            <a:avLst/>
          </a:prstGeom>
        </p:spPr>
      </p:pic>
      <p:grpSp>
        <p:nvGrpSpPr>
          <p:cNvPr id="42" name="Group 41">
            <a:extLst>
              <a:ext uri="{FF2B5EF4-FFF2-40B4-BE49-F238E27FC236}">
                <a16:creationId xmlns:a16="http://schemas.microsoft.com/office/drawing/2014/main" id="{7A3BD885-50D3-8BD9-9D70-74E14C6F1975}"/>
              </a:ext>
            </a:extLst>
          </p:cNvPr>
          <p:cNvGrpSpPr/>
          <p:nvPr/>
        </p:nvGrpSpPr>
        <p:grpSpPr>
          <a:xfrm>
            <a:off x="6527980" y="1415195"/>
            <a:ext cx="1866974" cy="1848640"/>
            <a:chOff x="6348685" y="1101430"/>
            <a:chExt cx="1866974" cy="1848640"/>
          </a:xfrm>
          <a:solidFill>
            <a:srgbClr val="0073D0"/>
          </a:solidFill>
        </p:grpSpPr>
        <p:grpSp>
          <p:nvGrpSpPr>
            <p:cNvPr id="43" name="Group 42">
              <a:extLst>
                <a:ext uri="{FF2B5EF4-FFF2-40B4-BE49-F238E27FC236}">
                  <a16:creationId xmlns:a16="http://schemas.microsoft.com/office/drawing/2014/main" id="{5407EB49-B5C6-99FD-047B-F9401C9BF2ED}"/>
                </a:ext>
              </a:extLst>
            </p:cNvPr>
            <p:cNvGrpSpPr/>
            <p:nvPr/>
          </p:nvGrpSpPr>
          <p:grpSpPr>
            <a:xfrm>
              <a:off x="6465050" y="1140720"/>
              <a:ext cx="1650670" cy="1653677"/>
              <a:chOff x="9649577" y="1518614"/>
              <a:chExt cx="1650670" cy="1653677"/>
            </a:xfrm>
            <a:grpFill/>
          </p:grpSpPr>
          <p:cxnSp>
            <p:nvCxnSpPr>
              <p:cNvPr id="48" name="Straight Connector 47">
                <a:extLst>
                  <a:ext uri="{FF2B5EF4-FFF2-40B4-BE49-F238E27FC236}">
                    <a16:creationId xmlns:a16="http://schemas.microsoft.com/office/drawing/2014/main" id="{68446906-42EF-DEA0-D32B-FE82D2B0E99D}"/>
                  </a:ext>
                </a:extLst>
              </p:cNvPr>
              <p:cNvCxnSpPr>
                <a:cxnSpLocks/>
              </p:cNvCxnSpPr>
              <p:nvPr/>
            </p:nvCxnSpPr>
            <p:spPr>
              <a:xfrm>
                <a:off x="9649577" y="2359190"/>
                <a:ext cx="1650670" cy="0"/>
              </a:xfrm>
              <a:prstGeom prst="line">
                <a:avLst/>
              </a:prstGeom>
              <a:grpFill/>
              <a:ln w="38100" cap="flat" cmpd="sng" algn="ctr">
                <a:solidFill>
                  <a:srgbClr val="FFFFFF"/>
                </a:solidFill>
                <a:prstDash val="solid"/>
                <a:miter lim="800000"/>
              </a:ln>
              <a:effectLst/>
            </p:spPr>
          </p:cxnSp>
          <p:cxnSp>
            <p:nvCxnSpPr>
              <p:cNvPr id="49" name="Straight Connector 48">
                <a:extLst>
                  <a:ext uri="{FF2B5EF4-FFF2-40B4-BE49-F238E27FC236}">
                    <a16:creationId xmlns:a16="http://schemas.microsoft.com/office/drawing/2014/main" id="{17DCB203-E5CA-6221-D5C9-F4429B9FC2CF}"/>
                  </a:ext>
                </a:extLst>
              </p:cNvPr>
              <p:cNvCxnSpPr>
                <a:cxnSpLocks/>
              </p:cNvCxnSpPr>
              <p:nvPr/>
            </p:nvCxnSpPr>
            <p:spPr>
              <a:xfrm flipV="1">
                <a:off x="10463037" y="1518614"/>
                <a:ext cx="0" cy="1653677"/>
              </a:xfrm>
              <a:prstGeom prst="line">
                <a:avLst/>
              </a:prstGeom>
              <a:grpFill/>
              <a:ln w="38100" cap="flat" cmpd="sng" algn="ctr">
                <a:solidFill>
                  <a:srgbClr val="FFFFFF"/>
                </a:solidFill>
                <a:prstDash val="solid"/>
                <a:miter lim="800000"/>
              </a:ln>
              <a:effectLst/>
            </p:spPr>
          </p:cxnSp>
        </p:grpSp>
        <p:pic>
          <p:nvPicPr>
            <p:cNvPr id="44" name="Graphic 43">
              <a:extLst>
                <a:ext uri="{FF2B5EF4-FFF2-40B4-BE49-F238E27FC236}">
                  <a16:creationId xmlns:a16="http://schemas.microsoft.com/office/drawing/2014/main" id="{F6548E10-0A05-03C1-549C-8A1A2A6A93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64081" y="1998492"/>
              <a:ext cx="951578" cy="951578"/>
            </a:xfrm>
            <a:prstGeom prst="rect">
              <a:avLst/>
            </a:prstGeom>
          </p:spPr>
        </p:pic>
        <p:pic>
          <p:nvPicPr>
            <p:cNvPr id="45" name="Graphic 44">
              <a:extLst>
                <a:ext uri="{FF2B5EF4-FFF2-40B4-BE49-F238E27FC236}">
                  <a16:creationId xmlns:a16="http://schemas.microsoft.com/office/drawing/2014/main" id="{F7B7A651-9F95-A67A-70BD-4ED4E6B342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53827" y="1118393"/>
              <a:ext cx="951576" cy="951576"/>
            </a:xfrm>
            <a:prstGeom prst="rect">
              <a:avLst/>
            </a:prstGeom>
          </p:spPr>
        </p:pic>
        <p:pic>
          <p:nvPicPr>
            <p:cNvPr id="46" name="Graphic 45">
              <a:extLst>
                <a:ext uri="{FF2B5EF4-FFF2-40B4-BE49-F238E27FC236}">
                  <a16:creationId xmlns:a16="http://schemas.microsoft.com/office/drawing/2014/main" id="{B43C2B72-1694-6C1A-A983-5B586D245B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50387" y="1972579"/>
              <a:ext cx="951576" cy="951576"/>
            </a:xfrm>
            <a:prstGeom prst="rect">
              <a:avLst/>
            </a:prstGeom>
          </p:spPr>
        </p:pic>
        <p:pic>
          <p:nvPicPr>
            <p:cNvPr id="47" name="Graphic 46">
              <a:extLst>
                <a:ext uri="{FF2B5EF4-FFF2-40B4-BE49-F238E27FC236}">
                  <a16:creationId xmlns:a16="http://schemas.microsoft.com/office/drawing/2014/main" id="{8C3510B2-9D42-C42A-A56A-8A9290A185D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48685" y="1101430"/>
              <a:ext cx="951576" cy="951576"/>
            </a:xfrm>
            <a:prstGeom prst="rect">
              <a:avLst/>
            </a:prstGeom>
          </p:spPr>
        </p:pic>
      </p:grpSp>
    </p:spTree>
    <p:extLst>
      <p:ext uri="{BB962C8B-B14F-4D97-AF65-F5344CB8AC3E}">
        <p14:creationId xmlns:p14="http://schemas.microsoft.com/office/powerpoint/2010/main" val="325735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62B3F29-2AA3-7646-8F9C-4823616BF326}"/>
              </a:ext>
            </a:extLst>
          </p:cNvPr>
          <p:cNvCxnSpPr>
            <a:cxnSpLocks/>
            <a:stCxn id="36" idx="3"/>
          </p:cNvCxnSpPr>
          <p:nvPr/>
        </p:nvCxnSpPr>
        <p:spPr>
          <a:xfrm flipH="1">
            <a:off x="6340340" y="3495125"/>
            <a:ext cx="767226" cy="555862"/>
          </a:xfrm>
          <a:prstGeom prst="line">
            <a:avLst/>
          </a:prstGeom>
          <a:ln w="34925"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ABA50C-BB3C-BC4F-BD31-3CA7DCF55EB1}"/>
              </a:ext>
            </a:extLst>
          </p:cNvPr>
          <p:cNvCxnSpPr>
            <a:cxnSpLocks/>
            <a:endCxn id="43" idx="2"/>
          </p:cNvCxnSpPr>
          <p:nvPr/>
        </p:nvCxnSpPr>
        <p:spPr>
          <a:xfrm flipV="1">
            <a:off x="9660810" y="2767870"/>
            <a:ext cx="368129" cy="514353"/>
          </a:xfrm>
          <a:prstGeom prst="line">
            <a:avLst/>
          </a:prstGeom>
          <a:ln w="34925"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DB2B77-9D83-F04C-B596-F171475C2F7F}"/>
              </a:ext>
            </a:extLst>
          </p:cNvPr>
          <p:cNvCxnSpPr>
            <a:cxnSpLocks/>
            <a:stCxn id="47" idx="1"/>
          </p:cNvCxnSpPr>
          <p:nvPr/>
        </p:nvCxnSpPr>
        <p:spPr>
          <a:xfrm flipH="1" flipV="1">
            <a:off x="9297318" y="4251632"/>
            <a:ext cx="242106" cy="422295"/>
          </a:xfrm>
          <a:prstGeom prst="line">
            <a:avLst/>
          </a:prstGeom>
          <a:ln w="34925"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F1997D-7753-EE45-AA3F-F0B6072B2304}"/>
              </a:ext>
            </a:extLst>
          </p:cNvPr>
          <p:cNvCxnSpPr>
            <a:cxnSpLocks/>
          </p:cNvCxnSpPr>
          <p:nvPr/>
        </p:nvCxnSpPr>
        <p:spPr>
          <a:xfrm flipH="1" flipV="1">
            <a:off x="7567965" y="2159981"/>
            <a:ext cx="1059289" cy="1313169"/>
          </a:xfrm>
          <a:prstGeom prst="line">
            <a:avLst/>
          </a:prstGeom>
          <a:ln w="349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73A2B3-A38C-7F45-959B-FB609E528E8E}"/>
              </a:ext>
            </a:extLst>
          </p:cNvPr>
          <p:cNvCxnSpPr>
            <a:cxnSpLocks/>
            <a:stCxn id="42" idx="2"/>
          </p:cNvCxnSpPr>
          <p:nvPr/>
        </p:nvCxnSpPr>
        <p:spPr>
          <a:xfrm flipH="1" flipV="1">
            <a:off x="6508209" y="4088325"/>
            <a:ext cx="683843" cy="32253"/>
          </a:xfrm>
          <a:prstGeom prst="line">
            <a:avLst/>
          </a:prstGeom>
          <a:ln w="349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5ABB89-B0FA-6C4D-98AD-65576F63E69D}"/>
              </a:ext>
            </a:extLst>
          </p:cNvPr>
          <p:cNvCxnSpPr>
            <a:cxnSpLocks/>
          </p:cNvCxnSpPr>
          <p:nvPr/>
        </p:nvCxnSpPr>
        <p:spPr>
          <a:xfrm flipV="1">
            <a:off x="9273144" y="2277197"/>
            <a:ext cx="1520307" cy="457909"/>
          </a:xfrm>
          <a:prstGeom prst="line">
            <a:avLst/>
          </a:prstGeom>
          <a:ln w="349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8F15CA0-9C80-D64E-B04A-4C1A72F4FCF7}"/>
              </a:ext>
            </a:extLst>
          </p:cNvPr>
          <p:cNvSpPr txBox="1"/>
          <p:nvPr/>
        </p:nvSpPr>
        <p:spPr>
          <a:xfrm>
            <a:off x="412308" y="1103650"/>
            <a:ext cx="413243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all" spc="0" normalizeH="0" baseline="0" noProof="0">
                <a:ln>
                  <a:noFill/>
                </a:ln>
                <a:solidFill>
                  <a:srgbClr val="15325F"/>
                </a:solidFill>
                <a:effectLst/>
                <a:uLnTx/>
                <a:uFillTx/>
                <a:latin typeface="Arial" panose="020B0604020202020204" pitchFamily="34" charset="0"/>
                <a:ea typeface="+mn-ea"/>
                <a:cs typeface="Arial" panose="020B0604020202020204" pitchFamily="34" charset="0"/>
              </a:rPr>
              <a:t>Flexibility</a:t>
            </a:r>
          </a:p>
        </p:txBody>
      </p:sp>
      <p:pic>
        <p:nvPicPr>
          <p:cNvPr id="11" name="Picture 10" descr="A picture containing person, table&#10;&#10;Description automatically generated">
            <a:extLst>
              <a:ext uri="{FF2B5EF4-FFF2-40B4-BE49-F238E27FC236}">
                <a16:creationId xmlns:a16="http://schemas.microsoft.com/office/drawing/2014/main" id="{1469F954-FBB7-7349-B67F-912E160D0B4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282047" y="2369282"/>
            <a:ext cx="2359701" cy="2358533"/>
          </a:xfrm>
          <a:prstGeom prst="ellipse">
            <a:avLst/>
          </a:prstGeom>
          <a:solidFill>
            <a:schemeClr val="bg1"/>
          </a:solidFill>
          <a:ln w="60325">
            <a:solidFill>
              <a:schemeClr val="accent2"/>
            </a:solidFill>
          </a:ln>
        </p:spPr>
      </p:pic>
      <p:sp>
        <p:nvSpPr>
          <p:cNvPr id="34" name="Oval 33">
            <a:extLst>
              <a:ext uri="{FF2B5EF4-FFF2-40B4-BE49-F238E27FC236}">
                <a16:creationId xmlns:a16="http://schemas.microsoft.com/office/drawing/2014/main" id="{9AB1C132-B93E-864E-954F-D302F184C209}"/>
              </a:ext>
            </a:extLst>
          </p:cNvPr>
          <p:cNvSpPr>
            <a:spLocks noChangeAspect="1"/>
          </p:cNvSpPr>
          <p:nvPr/>
        </p:nvSpPr>
        <p:spPr>
          <a:xfrm>
            <a:off x="9143423" y="4098467"/>
            <a:ext cx="320040" cy="3217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lood Std" panose="03090602040405060206" pitchFamily="66" charset="77"/>
              <a:ea typeface="+mn-ea"/>
              <a:cs typeface="+mn-cs"/>
            </a:endParaRPr>
          </a:p>
        </p:txBody>
      </p:sp>
      <p:sp>
        <p:nvSpPr>
          <p:cNvPr id="36" name="Oval 35">
            <a:extLst>
              <a:ext uri="{FF2B5EF4-FFF2-40B4-BE49-F238E27FC236}">
                <a16:creationId xmlns:a16="http://schemas.microsoft.com/office/drawing/2014/main" id="{0C743902-1534-CD4C-86DE-C0ECA310A425}"/>
              </a:ext>
            </a:extLst>
          </p:cNvPr>
          <p:cNvSpPr>
            <a:spLocks noChangeAspect="1"/>
          </p:cNvSpPr>
          <p:nvPr/>
        </p:nvSpPr>
        <p:spPr>
          <a:xfrm>
            <a:off x="7060697" y="3220490"/>
            <a:ext cx="320040" cy="3217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lood Std" panose="03090602040405060206" pitchFamily="66" charset="77"/>
              <a:ea typeface="+mn-ea"/>
              <a:cs typeface="+mn-cs"/>
            </a:endParaRPr>
          </a:p>
        </p:txBody>
      </p:sp>
      <p:sp>
        <p:nvSpPr>
          <p:cNvPr id="38" name="Oval 37">
            <a:extLst>
              <a:ext uri="{FF2B5EF4-FFF2-40B4-BE49-F238E27FC236}">
                <a16:creationId xmlns:a16="http://schemas.microsoft.com/office/drawing/2014/main" id="{1C1A9CA3-7789-F447-A77F-46C793F6737E}"/>
              </a:ext>
            </a:extLst>
          </p:cNvPr>
          <p:cNvSpPr>
            <a:spLocks noChangeAspect="1"/>
          </p:cNvSpPr>
          <p:nvPr/>
        </p:nvSpPr>
        <p:spPr>
          <a:xfrm>
            <a:off x="9481728" y="3100493"/>
            <a:ext cx="320040" cy="3217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lood Std" panose="03090602040405060206" pitchFamily="66" charset="77"/>
              <a:ea typeface="+mn-ea"/>
              <a:cs typeface="+mn-cs"/>
            </a:endParaRPr>
          </a:p>
        </p:txBody>
      </p:sp>
      <p:sp>
        <p:nvSpPr>
          <p:cNvPr id="40" name="Oval 39">
            <a:extLst>
              <a:ext uri="{FF2B5EF4-FFF2-40B4-BE49-F238E27FC236}">
                <a16:creationId xmlns:a16="http://schemas.microsoft.com/office/drawing/2014/main" id="{59326863-19DB-A643-B413-F84BDAE78A14}"/>
              </a:ext>
            </a:extLst>
          </p:cNvPr>
          <p:cNvSpPr>
            <a:spLocks noChangeAspect="1"/>
          </p:cNvSpPr>
          <p:nvPr/>
        </p:nvSpPr>
        <p:spPr>
          <a:xfrm>
            <a:off x="9147555" y="2568677"/>
            <a:ext cx="320040" cy="3217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lood Std" panose="03090602040405060206" pitchFamily="66" charset="77"/>
              <a:ea typeface="+mn-ea"/>
              <a:cs typeface="+mn-cs"/>
            </a:endParaRPr>
          </a:p>
        </p:txBody>
      </p:sp>
      <p:sp>
        <p:nvSpPr>
          <p:cNvPr id="41" name="Oval 40">
            <a:extLst>
              <a:ext uri="{FF2B5EF4-FFF2-40B4-BE49-F238E27FC236}">
                <a16:creationId xmlns:a16="http://schemas.microsoft.com/office/drawing/2014/main" id="{CE223689-64CA-914B-AAEA-E62C6029351D}"/>
              </a:ext>
            </a:extLst>
          </p:cNvPr>
          <p:cNvSpPr>
            <a:spLocks noChangeAspect="1"/>
          </p:cNvSpPr>
          <p:nvPr/>
        </p:nvSpPr>
        <p:spPr>
          <a:xfrm>
            <a:off x="7707476" y="2358470"/>
            <a:ext cx="320040" cy="3217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lood Std" panose="03090602040405060206" pitchFamily="66" charset="77"/>
              <a:ea typeface="+mn-ea"/>
              <a:cs typeface="+mn-cs"/>
            </a:endParaRPr>
          </a:p>
        </p:txBody>
      </p:sp>
      <p:sp>
        <p:nvSpPr>
          <p:cNvPr id="42" name="Oval 41">
            <a:extLst>
              <a:ext uri="{FF2B5EF4-FFF2-40B4-BE49-F238E27FC236}">
                <a16:creationId xmlns:a16="http://schemas.microsoft.com/office/drawing/2014/main" id="{DEF437E5-B06C-4E42-A554-71217ACA16BE}"/>
              </a:ext>
            </a:extLst>
          </p:cNvPr>
          <p:cNvSpPr>
            <a:spLocks noChangeAspect="1"/>
          </p:cNvSpPr>
          <p:nvPr/>
        </p:nvSpPr>
        <p:spPr>
          <a:xfrm>
            <a:off x="7192052" y="3959700"/>
            <a:ext cx="320040" cy="3217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lood Std" panose="03090602040405060206" pitchFamily="66" charset="77"/>
              <a:ea typeface="+mn-ea"/>
              <a:cs typeface="+mn-cs"/>
            </a:endParaRPr>
          </a:p>
        </p:txBody>
      </p:sp>
      <p:grpSp>
        <p:nvGrpSpPr>
          <p:cNvPr id="20" name="Group 19">
            <a:extLst>
              <a:ext uri="{FF2B5EF4-FFF2-40B4-BE49-F238E27FC236}">
                <a16:creationId xmlns:a16="http://schemas.microsoft.com/office/drawing/2014/main" id="{790D6399-F085-194E-90DC-57510119ADEB}"/>
              </a:ext>
            </a:extLst>
          </p:cNvPr>
          <p:cNvGrpSpPr/>
          <p:nvPr/>
        </p:nvGrpSpPr>
        <p:grpSpPr>
          <a:xfrm>
            <a:off x="9096585" y="4420222"/>
            <a:ext cx="2155129" cy="2046212"/>
            <a:chOff x="4879756" y="4243686"/>
            <a:chExt cx="2155129" cy="2046212"/>
          </a:xfrm>
        </p:grpSpPr>
        <p:sp>
          <p:nvSpPr>
            <p:cNvPr id="46" name="Oval 45">
              <a:extLst>
                <a:ext uri="{FF2B5EF4-FFF2-40B4-BE49-F238E27FC236}">
                  <a16:creationId xmlns:a16="http://schemas.microsoft.com/office/drawing/2014/main" id="{04FA1B69-1DB0-2644-9AFF-5FA222C6AE1A}"/>
                </a:ext>
              </a:extLst>
            </p:cNvPr>
            <p:cNvSpPr/>
            <p:nvPr/>
          </p:nvSpPr>
          <p:spPr>
            <a:xfrm>
              <a:off x="5447513" y="4556257"/>
              <a:ext cx="1587372" cy="15339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On-Prem</a:t>
              </a:r>
            </a:p>
          </p:txBody>
        </p:sp>
        <p:sp>
          <p:nvSpPr>
            <p:cNvPr id="47" name="Oval 46">
              <a:extLst>
                <a:ext uri="{FF2B5EF4-FFF2-40B4-BE49-F238E27FC236}">
                  <a16:creationId xmlns:a16="http://schemas.microsoft.com/office/drawing/2014/main" id="{88A3E0D2-0AF6-6F45-A980-FBA407022EF8}"/>
                </a:ext>
              </a:extLst>
            </p:cNvPr>
            <p:cNvSpPr>
              <a:spLocks noChangeAspect="1"/>
            </p:cNvSpPr>
            <p:nvPr/>
          </p:nvSpPr>
          <p:spPr>
            <a:xfrm>
              <a:off x="5213929" y="4388375"/>
              <a:ext cx="742019" cy="7444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5325F"/>
                  </a:solidFill>
                  <a:effectLst/>
                  <a:uLnTx/>
                  <a:uFillTx/>
                  <a:latin typeface="Arial" panose="020B0604020202020204"/>
                  <a:ea typeface="+mn-ea"/>
                  <a:cs typeface="+mn-cs"/>
                </a:rPr>
                <a:t>Customer Owned</a:t>
              </a:r>
            </a:p>
          </p:txBody>
        </p:sp>
        <p:sp>
          <p:nvSpPr>
            <p:cNvPr id="48" name="Oval 47">
              <a:extLst>
                <a:ext uri="{FF2B5EF4-FFF2-40B4-BE49-F238E27FC236}">
                  <a16:creationId xmlns:a16="http://schemas.microsoft.com/office/drawing/2014/main" id="{F66A5D25-0A9C-8044-950C-125E8CDC4DB8}"/>
                </a:ext>
              </a:extLst>
            </p:cNvPr>
            <p:cNvSpPr>
              <a:spLocks noChangeAspect="1"/>
            </p:cNvSpPr>
            <p:nvPr/>
          </p:nvSpPr>
          <p:spPr>
            <a:xfrm>
              <a:off x="6076518" y="5545488"/>
              <a:ext cx="742019" cy="74441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15325F"/>
                  </a:solidFill>
                  <a:effectLst/>
                  <a:uLnTx/>
                  <a:uFillTx/>
                  <a:latin typeface="Arial" panose="020B0604020202020204"/>
                  <a:ea typeface="+mn-ea"/>
                  <a:cs typeface="+mn-cs"/>
                </a:rPr>
                <a:t>Dedicated hardware,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15325F"/>
                  </a:solidFill>
                  <a:effectLst/>
                  <a:uLnTx/>
                  <a:uFillTx/>
                  <a:latin typeface="Arial" panose="020B0604020202020204"/>
                  <a:ea typeface="+mn-ea"/>
                  <a:cs typeface="+mn-cs"/>
                </a:rPr>
                <a:t>VMware,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err="1">
                  <a:ln>
                    <a:noFill/>
                  </a:ln>
                  <a:solidFill>
                    <a:srgbClr val="15325F"/>
                  </a:solidFill>
                  <a:effectLst/>
                  <a:uLnTx/>
                  <a:uFillTx/>
                  <a:latin typeface="Arial" panose="020B0604020202020204"/>
                  <a:ea typeface="+mn-ea"/>
                  <a:cs typeface="+mn-cs"/>
                </a:rPr>
                <a:t>HyperV</a:t>
              </a:r>
              <a:endParaRPr kumimoji="0" lang="en-US" sz="850" b="0" i="0" u="none" strike="noStrike" kern="1200" cap="none" spc="0" normalizeH="0" baseline="0" noProof="0">
                <a:ln>
                  <a:noFill/>
                </a:ln>
                <a:solidFill>
                  <a:srgbClr val="15325F"/>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902369A7-8CCB-5D4D-853B-2616E6AC0A0F}"/>
                </a:ext>
              </a:extLst>
            </p:cNvPr>
            <p:cNvSpPr>
              <a:spLocks noChangeAspect="1"/>
            </p:cNvSpPr>
            <p:nvPr/>
          </p:nvSpPr>
          <p:spPr>
            <a:xfrm>
              <a:off x="4879756" y="5294981"/>
              <a:ext cx="742019" cy="7444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5325F"/>
                  </a:solidFill>
                  <a:effectLst/>
                  <a:uLnTx/>
                  <a:uFillTx/>
                  <a:latin typeface="Arial" panose="020B0604020202020204"/>
                  <a:ea typeface="+mn-ea"/>
                  <a:cs typeface="+mn-cs"/>
                </a:rPr>
                <a:t>Partner Managed</a:t>
              </a:r>
            </a:p>
          </p:txBody>
        </p:sp>
        <p:pic>
          <p:nvPicPr>
            <p:cNvPr id="56" name="Graphic 55">
              <a:extLst>
                <a:ext uri="{FF2B5EF4-FFF2-40B4-BE49-F238E27FC236}">
                  <a16:creationId xmlns:a16="http://schemas.microsoft.com/office/drawing/2014/main" id="{CA1E589C-BFE1-834A-87C6-B2D9C2CE23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447527" y="4243686"/>
              <a:ext cx="548640" cy="548640"/>
            </a:xfrm>
            <a:prstGeom prst="rect">
              <a:avLst/>
            </a:prstGeom>
            <a:effectLst>
              <a:outerShdw blurRad="50800" dist="38100" dir="8100000" algn="tr" rotWithShape="0">
                <a:prstClr val="black">
                  <a:alpha val="40000"/>
                </a:prstClr>
              </a:outerShdw>
            </a:effectLst>
          </p:spPr>
        </p:pic>
      </p:grpSp>
      <p:grpSp>
        <p:nvGrpSpPr>
          <p:cNvPr id="26" name="Group 25">
            <a:extLst>
              <a:ext uri="{FF2B5EF4-FFF2-40B4-BE49-F238E27FC236}">
                <a16:creationId xmlns:a16="http://schemas.microsoft.com/office/drawing/2014/main" id="{760093DE-8DB2-8644-919F-5D1EEC01D7C7}"/>
              </a:ext>
            </a:extLst>
          </p:cNvPr>
          <p:cNvGrpSpPr/>
          <p:nvPr/>
        </p:nvGrpSpPr>
        <p:grpSpPr>
          <a:xfrm>
            <a:off x="5860136" y="415674"/>
            <a:ext cx="2261060" cy="2229895"/>
            <a:chOff x="5815812" y="154549"/>
            <a:chExt cx="2261060" cy="2229895"/>
          </a:xfrm>
        </p:grpSpPr>
        <p:sp>
          <p:nvSpPr>
            <p:cNvPr id="45" name="Oval 44">
              <a:extLst>
                <a:ext uri="{FF2B5EF4-FFF2-40B4-BE49-F238E27FC236}">
                  <a16:creationId xmlns:a16="http://schemas.microsoft.com/office/drawing/2014/main" id="{0F1F4E9D-FA81-FA44-A808-B3F0C3F4D5B5}"/>
                </a:ext>
              </a:extLst>
            </p:cNvPr>
            <p:cNvSpPr/>
            <p:nvPr/>
          </p:nvSpPr>
          <p:spPr>
            <a:xfrm>
              <a:off x="5815812" y="839781"/>
              <a:ext cx="1598412" cy="15446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Private or </a:t>
              </a:r>
              <a:b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Public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7" name="Oval 6">
              <a:extLst>
                <a:ext uri="{FF2B5EF4-FFF2-40B4-BE49-F238E27FC236}">
                  <a16:creationId xmlns:a16="http://schemas.microsoft.com/office/drawing/2014/main" id="{882C5D5F-82EE-7B41-931A-775AA1C57D68}"/>
                </a:ext>
              </a:extLst>
            </p:cNvPr>
            <p:cNvSpPr>
              <a:spLocks noChangeAspect="1"/>
            </p:cNvSpPr>
            <p:nvPr/>
          </p:nvSpPr>
          <p:spPr>
            <a:xfrm>
              <a:off x="6111151" y="154549"/>
              <a:ext cx="742019" cy="7444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5325F"/>
                  </a:solidFill>
                  <a:effectLst/>
                  <a:uLnTx/>
                  <a:uFillTx/>
                  <a:latin typeface="Arial" panose="020B0604020202020204"/>
                  <a:ea typeface="+mn-ea"/>
                  <a:cs typeface="+mn-cs"/>
                </a:rPr>
                <a:t>Customer Owned</a:t>
              </a:r>
            </a:p>
          </p:txBody>
        </p:sp>
        <p:sp>
          <p:nvSpPr>
            <p:cNvPr id="8" name="Oval 7">
              <a:extLst>
                <a:ext uri="{FF2B5EF4-FFF2-40B4-BE49-F238E27FC236}">
                  <a16:creationId xmlns:a16="http://schemas.microsoft.com/office/drawing/2014/main" id="{CC08403C-3628-A14E-A53A-774F1BEF7E34}"/>
                </a:ext>
              </a:extLst>
            </p:cNvPr>
            <p:cNvSpPr>
              <a:spLocks noChangeAspect="1"/>
            </p:cNvSpPr>
            <p:nvPr/>
          </p:nvSpPr>
          <p:spPr>
            <a:xfrm>
              <a:off x="7334853" y="1009427"/>
              <a:ext cx="742019" cy="74441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5325F"/>
                  </a:solidFill>
                  <a:effectLst/>
                  <a:uLnTx/>
                  <a:uFillTx/>
                  <a:latin typeface="Arial" panose="020B0604020202020204"/>
                  <a:ea typeface="+mn-ea"/>
                  <a:cs typeface="+mn-cs"/>
                </a:rPr>
                <a:t>AWS, Azure</a:t>
              </a:r>
            </a:p>
          </p:txBody>
        </p:sp>
        <p:sp>
          <p:nvSpPr>
            <p:cNvPr id="9" name="Oval 8">
              <a:extLst>
                <a:ext uri="{FF2B5EF4-FFF2-40B4-BE49-F238E27FC236}">
                  <a16:creationId xmlns:a16="http://schemas.microsoft.com/office/drawing/2014/main" id="{69B81DFB-8736-D745-8334-CD430B5E0FE9}"/>
                </a:ext>
              </a:extLst>
            </p:cNvPr>
            <p:cNvSpPr>
              <a:spLocks noChangeAspect="1"/>
            </p:cNvSpPr>
            <p:nvPr/>
          </p:nvSpPr>
          <p:spPr>
            <a:xfrm>
              <a:off x="6847431" y="377729"/>
              <a:ext cx="742019" cy="7444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5325F"/>
                  </a:solidFill>
                  <a:effectLst/>
                  <a:uLnTx/>
                  <a:uFillTx/>
                  <a:latin typeface="Arial" panose="020B0604020202020204"/>
                  <a:ea typeface="+mn-ea"/>
                  <a:cs typeface="+mn-cs"/>
                </a:rPr>
                <a:t>Partner Managed</a:t>
              </a:r>
            </a:p>
          </p:txBody>
        </p:sp>
        <p:pic>
          <p:nvPicPr>
            <p:cNvPr id="58" name="Graphic 57">
              <a:extLst>
                <a:ext uri="{FF2B5EF4-FFF2-40B4-BE49-F238E27FC236}">
                  <a16:creationId xmlns:a16="http://schemas.microsoft.com/office/drawing/2014/main" id="{E5ACBDC8-1F0B-694D-ACBE-4D75B8971A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85624" y="1733897"/>
              <a:ext cx="548640" cy="548640"/>
            </a:xfrm>
            <a:prstGeom prst="rect">
              <a:avLst/>
            </a:prstGeom>
            <a:effectLst>
              <a:outerShdw blurRad="50800" dist="38100" dir="2700000" algn="tl" rotWithShape="0">
                <a:prstClr val="black">
                  <a:alpha val="29382"/>
                </a:prstClr>
              </a:outerShdw>
            </a:effectLst>
          </p:spPr>
        </p:pic>
      </p:grpSp>
      <p:grpSp>
        <p:nvGrpSpPr>
          <p:cNvPr id="19" name="Group 18">
            <a:extLst>
              <a:ext uri="{FF2B5EF4-FFF2-40B4-BE49-F238E27FC236}">
                <a16:creationId xmlns:a16="http://schemas.microsoft.com/office/drawing/2014/main" id="{36FADAB5-FEB4-C949-8FE0-4DB54690111A}"/>
              </a:ext>
            </a:extLst>
          </p:cNvPr>
          <p:cNvGrpSpPr/>
          <p:nvPr/>
        </p:nvGrpSpPr>
        <p:grpSpPr>
          <a:xfrm>
            <a:off x="4542247" y="3091929"/>
            <a:ext cx="2340531" cy="2921962"/>
            <a:chOff x="4582302" y="1693692"/>
            <a:chExt cx="2340531" cy="2921962"/>
          </a:xfrm>
        </p:grpSpPr>
        <p:sp>
          <p:nvSpPr>
            <p:cNvPr id="24" name="Oval 23">
              <a:extLst>
                <a:ext uri="{FF2B5EF4-FFF2-40B4-BE49-F238E27FC236}">
                  <a16:creationId xmlns:a16="http://schemas.microsoft.com/office/drawing/2014/main" id="{E9D1FD03-8DFC-A541-A8E2-6B6EC90943FC}"/>
                </a:ext>
              </a:extLst>
            </p:cNvPr>
            <p:cNvSpPr>
              <a:spLocks noChangeAspect="1"/>
            </p:cNvSpPr>
            <p:nvPr/>
          </p:nvSpPr>
          <p:spPr>
            <a:xfrm>
              <a:off x="4582302" y="1693692"/>
              <a:ext cx="1570922" cy="1539152"/>
            </a:xfrm>
            <a:prstGeom prst="ellipse">
              <a:avLst/>
            </a:prstGeom>
            <a:solidFill>
              <a:srgbClr val="00A1E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a:ea typeface="+mn-ea"/>
                  <a:cs typeface="+mn-cs"/>
                </a:rPr>
                <a:t>Subscription</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66296D04-5DBC-4F48-9F55-18900CF7C2BD}"/>
                </a:ext>
              </a:extLst>
            </p:cNvPr>
            <p:cNvSpPr>
              <a:spLocks noChangeAspect="1"/>
            </p:cNvSpPr>
            <p:nvPr/>
          </p:nvSpPr>
          <p:spPr>
            <a:xfrm>
              <a:off x="5328434" y="3076502"/>
              <a:ext cx="1570922" cy="1539152"/>
            </a:xfrm>
            <a:prstGeom prst="ellipse">
              <a:avLst/>
            </a:prstGeom>
            <a:solidFill>
              <a:srgbClr val="00A1E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Arial" panose="020B0604020202020204"/>
                  <a:ea typeface="+mn-ea"/>
                  <a:cs typeface="+mn-cs"/>
                </a:rPr>
                <a:t>CapEx</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w/ SWA</a:t>
              </a:r>
            </a:p>
          </p:txBody>
        </p:sp>
        <p:pic>
          <p:nvPicPr>
            <p:cNvPr id="3" name="Graphic 2">
              <a:extLst>
                <a:ext uri="{FF2B5EF4-FFF2-40B4-BE49-F238E27FC236}">
                  <a16:creationId xmlns:a16="http://schemas.microsoft.com/office/drawing/2014/main" id="{F689E232-673F-D448-A8F5-509AEE5EE4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74193" y="2816924"/>
              <a:ext cx="548640" cy="548640"/>
            </a:xfrm>
            <a:prstGeom prst="rect">
              <a:avLst/>
            </a:prstGeom>
            <a:effectLst>
              <a:outerShdw blurRad="50800" dist="38100" dir="10800000" algn="r" rotWithShape="0">
                <a:prstClr val="black">
                  <a:alpha val="40000"/>
                </a:prstClr>
              </a:outerShdw>
            </a:effectLst>
          </p:spPr>
        </p:pic>
        <p:pic>
          <p:nvPicPr>
            <p:cNvPr id="10" name="Graphic 9">
              <a:extLst>
                <a:ext uri="{FF2B5EF4-FFF2-40B4-BE49-F238E27FC236}">
                  <a16:creationId xmlns:a16="http://schemas.microsoft.com/office/drawing/2014/main" id="{72EB3974-AF00-1A4C-AB4B-D03AB2251C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63715" y="2319746"/>
              <a:ext cx="548640" cy="548640"/>
            </a:xfrm>
            <a:prstGeom prst="rect">
              <a:avLst/>
            </a:prstGeom>
            <a:effectLst>
              <a:outerShdw blurRad="50800" dist="38100" dir="13500000" algn="br" rotWithShape="0">
                <a:prstClr val="black">
                  <a:alpha val="40000"/>
                </a:prstClr>
              </a:outerShdw>
            </a:effectLst>
          </p:spPr>
        </p:pic>
      </p:grpSp>
      <p:grpSp>
        <p:nvGrpSpPr>
          <p:cNvPr id="28" name="Group 27">
            <a:extLst>
              <a:ext uri="{FF2B5EF4-FFF2-40B4-BE49-F238E27FC236}">
                <a16:creationId xmlns:a16="http://schemas.microsoft.com/office/drawing/2014/main" id="{46B61C50-6B7E-A640-B445-4F0A697F6BF6}"/>
              </a:ext>
            </a:extLst>
          </p:cNvPr>
          <p:cNvGrpSpPr/>
          <p:nvPr/>
        </p:nvGrpSpPr>
        <p:grpSpPr>
          <a:xfrm>
            <a:off x="9754619" y="1326265"/>
            <a:ext cx="1980652" cy="1533994"/>
            <a:chOff x="9754619" y="1326265"/>
            <a:chExt cx="1980652" cy="1533994"/>
          </a:xfrm>
        </p:grpSpPr>
        <p:sp>
          <p:nvSpPr>
            <p:cNvPr id="5" name="Oval 4">
              <a:extLst>
                <a:ext uri="{FF2B5EF4-FFF2-40B4-BE49-F238E27FC236}">
                  <a16:creationId xmlns:a16="http://schemas.microsoft.com/office/drawing/2014/main" id="{0D4B5EBF-4FC4-2949-9B33-1EA988412524}"/>
                </a:ext>
              </a:extLst>
            </p:cNvPr>
            <p:cNvSpPr/>
            <p:nvPr/>
          </p:nvSpPr>
          <p:spPr>
            <a:xfrm>
              <a:off x="10152626" y="1326265"/>
              <a:ext cx="1582645" cy="15339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Cloud-</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assisted </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apps &amp; </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features</a:t>
              </a:r>
            </a:p>
          </p:txBody>
        </p:sp>
        <p:pic>
          <p:nvPicPr>
            <p:cNvPr id="43" name="Graphic 42">
              <a:extLst>
                <a:ext uri="{FF2B5EF4-FFF2-40B4-BE49-F238E27FC236}">
                  <a16:creationId xmlns:a16="http://schemas.microsoft.com/office/drawing/2014/main" id="{DF21DF66-D36F-AA41-9A45-5E7B5BB470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754619" y="2219230"/>
              <a:ext cx="548640" cy="548640"/>
            </a:xfrm>
            <a:prstGeom prst="rect">
              <a:avLst/>
            </a:prstGeom>
            <a:effectLst>
              <a:outerShdw blurRad="50800" dist="38100" dir="18900000" algn="bl" rotWithShape="0">
                <a:prstClr val="black">
                  <a:alpha val="40000"/>
                </a:prstClr>
              </a:outerShdw>
            </a:effectLst>
          </p:spPr>
        </p:pic>
      </p:grpSp>
      <p:sp>
        <p:nvSpPr>
          <p:cNvPr id="15" name="Rectangle 14">
            <a:extLst>
              <a:ext uri="{FF2B5EF4-FFF2-40B4-BE49-F238E27FC236}">
                <a16:creationId xmlns:a16="http://schemas.microsoft.com/office/drawing/2014/main" id="{DCF730E3-2918-F44A-A75F-7F40EC39D1E5}"/>
              </a:ext>
            </a:extLst>
          </p:cNvPr>
          <p:cNvSpPr/>
          <p:nvPr/>
        </p:nvSpPr>
        <p:spPr>
          <a:xfrm>
            <a:off x="406024" y="1688666"/>
            <a:ext cx="4071949" cy="104644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0" b="1" i="0" u="none" strike="noStrike" kern="1200" cap="all" spc="0" normalizeH="0" baseline="0" noProof="0">
                <a:ln w="28575">
                  <a:solidFill>
                    <a:srgbClr val="0073D0"/>
                  </a:solidFill>
                </a:ln>
                <a:noFill/>
                <a:effectLst/>
                <a:uLnTx/>
                <a:uFillTx/>
                <a:latin typeface="Arial" panose="020B0604020202020204" pitchFamily="34" charset="0"/>
                <a:ea typeface="+mn-ea"/>
                <a:cs typeface="Arial" panose="020B0604020202020204" pitchFamily="34" charset="0"/>
              </a:rPr>
              <a:t>&amp; Choice</a:t>
            </a:r>
          </a:p>
        </p:txBody>
      </p:sp>
    </p:spTree>
    <p:extLst>
      <p:ext uri="{BB962C8B-B14F-4D97-AF65-F5344CB8AC3E}">
        <p14:creationId xmlns:p14="http://schemas.microsoft.com/office/powerpoint/2010/main" val="422709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70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Effect transition="in" filter="fade">
                                      <p:cBhvr>
                                        <p:cTn id="14" dur="1000"/>
                                        <p:tgtEl>
                                          <p:spTgt spid="26"/>
                                        </p:tgtEl>
                                      </p:cBhvr>
                                    </p:animEffect>
                                  </p:childTnLst>
                                </p:cTn>
                              </p:par>
                              <p:par>
                                <p:cTn id="15" presetID="53" presetClass="entr" presetSubtype="16" fill="hold" nodeType="withEffect">
                                  <p:stCondLst>
                                    <p:cond delay="10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par>
                                <p:cTn id="20" presetID="53" presetClass="entr" presetSubtype="16" fill="hold" nodeType="withEffect">
                                  <p:stCondLst>
                                    <p:cond delay="13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190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Effect transition="in" filter="fade">
                                      <p:cBhvr>
                                        <p:cTn id="29" dur="1000"/>
                                        <p:tgtEl>
                                          <p:spTgt spid="28"/>
                                        </p:tgtEl>
                                      </p:cBhvr>
                                    </p:animEffect>
                                  </p:childTnLst>
                                </p:cTn>
                              </p:par>
                            </p:childTnLst>
                          </p:cTn>
                        </p:par>
                        <p:par>
                          <p:cTn id="30" fill="hold">
                            <p:stCondLst>
                              <p:cond delay="2900"/>
                            </p:stCondLst>
                            <p:childTnLst>
                              <p:par>
                                <p:cTn id="31" presetID="1" presetClass="entr" presetSubtype="0" fill="hold" grpId="0" nodeType="afterEffect">
                                  <p:stCondLst>
                                    <p:cond delay="200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200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38"/>
                                        </p:tgtEl>
                                        <p:attrNameLst>
                                          <p:attrName>style.visibility</p:attrName>
                                        </p:attrNameLst>
                                      </p:cBhvr>
                                      <p:to>
                                        <p:strVal val="visible"/>
                                      </p:to>
                                    </p:set>
                                  </p:childTnLst>
                                </p:cTn>
                              </p:par>
                              <p:par>
                                <p:cTn id="37" presetID="22" presetClass="entr" presetSubtype="4" fill="hold" nodeType="withEffect">
                                  <p:stCondLst>
                                    <p:cond delay="200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par>
                                <p:cTn id="40" presetID="22" presetClass="entr" presetSubtype="4" fill="hold" nodeType="withEffect">
                                  <p:stCondLst>
                                    <p:cond delay="200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childTnLst>
                          </p:cTn>
                        </p:par>
                        <p:par>
                          <p:cTn id="46" fill="hold">
                            <p:stCondLst>
                              <p:cond delay="5400"/>
                            </p:stCondLst>
                            <p:childTnLst>
                              <p:par>
                                <p:cTn id="47" presetID="1" presetClass="entr" presetSubtype="0" fill="hold" grpId="0" nodeType="afterEffect">
                                  <p:stCondLst>
                                    <p:cond delay="200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200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40"/>
                                        </p:tgtEl>
                                        <p:attrNameLst>
                                          <p:attrName>style.visibility</p:attrName>
                                        </p:attrNameLst>
                                      </p:cBhvr>
                                      <p:to>
                                        <p:strVal val="visible"/>
                                      </p:to>
                                    </p:set>
                                  </p:childTnLst>
                                </p:cTn>
                              </p:par>
                              <p:par>
                                <p:cTn id="53" presetID="22" presetClass="entr" presetSubtype="4" fill="hold" nodeType="withEffect">
                                  <p:stCondLst>
                                    <p:cond delay="200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par>
                                <p:cTn id="56" presetID="22" presetClass="entr" presetSubtype="4" fill="hold" nodeType="withEffect">
                                  <p:stCondLst>
                                    <p:cond delay="200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nodeType="withEffect">
                                  <p:stCondLst>
                                    <p:cond delay="200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DF3EA3A-755C-2C29-BF72-1DA82E82A93E}"/>
              </a:ext>
            </a:extLst>
          </p:cNvPr>
          <p:cNvCxnSpPr>
            <a:cxnSpLocks/>
          </p:cNvCxnSpPr>
          <p:nvPr/>
        </p:nvCxnSpPr>
        <p:spPr>
          <a:xfrm>
            <a:off x="8573345" y="3580817"/>
            <a:ext cx="842108" cy="0"/>
          </a:xfrm>
          <a:prstGeom prst="line">
            <a:avLst/>
          </a:prstGeom>
          <a:ln w="31750" cap="rnd">
            <a:prstDash val="sysDot"/>
            <a:round/>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A416FAA-6DAC-9A23-E796-964087A65A1C}"/>
              </a:ext>
            </a:extLst>
          </p:cNvPr>
          <p:cNvCxnSpPr>
            <a:cxnSpLocks/>
          </p:cNvCxnSpPr>
          <p:nvPr/>
        </p:nvCxnSpPr>
        <p:spPr>
          <a:xfrm flipV="1">
            <a:off x="7902395" y="1506006"/>
            <a:ext cx="841976" cy="295135"/>
          </a:xfrm>
          <a:prstGeom prst="line">
            <a:avLst/>
          </a:prstGeom>
          <a:ln w="31750" cap="rnd">
            <a:prstDash val="sysDot"/>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E4446D-ECD8-CBE2-D6E9-FB9F6C270819}"/>
              </a:ext>
            </a:extLst>
          </p:cNvPr>
          <p:cNvCxnSpPr>
            <a:cxnSpLocks/>
          </p:cNvCxnSpPr>
          <p:nvPr/>
        </p:nvCxnSpPr>
        <p:spPr>
          <a:xfrm>
            <a:off x="8238980" y="5255984"/>
            <a:ext cx="846432" cy="335695"/>
          </a:xfrm>
          <a:prstGeom prst="line">
            <a:avLst/>
          </a:prstGeom>
          <a:ln w="31750" cap="rnd">
            <a:prstDash val="sysDot"/>
            <a:roun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57E766C8-B17A-B3E8-63F7-FA4A37875A97}"/>
              </a:ext>
            </a:extLst>
          </p:cNvPr>
          <p:cNvGrpSpPr/>
          <p:nvPr/>
        </p:nvGrpSpPr>
        <p:grpSpPr>
          <a:xfrm>
            <a:off x="3753141" y="1045352"/>
            <a:ext cx="5259739" cy="5255730"/>
            <a:chOff x="3694561" y="1038656"/>
            <a:chExt cx="5259739" cy="5255730"/>
          </a:xfrm>
        </p:grpSpPr>
        <p:sp>
          <p:nvSpPr>
            <p:cNvPr id="68" name="Oval 67">
              <a:extLst>
                <a:ext uri="{FF2B5EF4-FFF2-40B4-BE49-F238E27FC236}">
                  <a16:creationId xmlns:a16="http://schemas.microsoft.com/office/drawing/2014/main" id="{9E24884B-23CB-ADAC-63C0-9BA799B41981}"/>
                </a:ext>
              </a:extLst>
            </p:cNvPr>
            <p:cNvSpPr/>
            <p:nvPr/>
          </p:nvSpPr>
          <p:spPr>
            <a:xfrm>
              <a:off x="3694561" y="1038656"/>
              <a:ext cx="5259739" cy="5255730"/>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7" descr="A blue circles with white text&#10;&#10;Description automatically generated">
              <a:extLst>
                <a:ext uri="{FF2B5EF4-FFF2-40B4-BE49-F238E27FC236}">
                  <a16:creationId xmlns:a16="http://schemas.microsoft.com/office/drawing/2014/main" id="{DE0AAE73-0C63-FCF3-2CC1-0727FC433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762" y="3925000"/>
              <a:ext cx="1026675" cy="233335"/>
            </a:xfrm>
            <a:prstGeom prst="rect">
              <a:avLst/>
            </a:prstGeom>
          </p:spPr>
        </p:pic>
        <p:pic>
          <p:nvPicPr>
            <p:cNvPr id="54" name="Picture 4" descr="Microsoft Teams Icon">
              <a:extLst>
                <a:ext uri="{FF2B5EF4-FFF2-40B4-BE49-F238E27FC236}">
                  <a16:creationId xmlns:a16="http://schemas.microsoft.com/office/drawing/2014/main" id="{1AD4C105-77DD-65C5-E674-4A75AA7D604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97781" y="3058332"/>
              <a:ext cx="503781" cy="47266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Google Meet Icon Logo transparent PNG - StickPNG">
              <a:extLst>
                <a:ext uri="{FF2B5EF4-FFF2-40B4-BE49-F238E27FC236}">
                  <a16:creationId xmlns:a16="http://schemas.microsoft.com/office/drawing/2014/main" id="{32413F73-87FB-CE83-25CA-271DD7727F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29" t="26846" r="23958" b="25492"/>
            <a:stretch/>
          </p:blipFill>
          <p:spPr bwMode="auto">
            <a:xfrm>
              <a:off x="7721372" y="4588594"/>
              <a:ext cx="514462" cy="461666"/>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956A1DC6-617A-5B9D-1BF4-8B20E80C952E}"/>
                </a:ext>
              </a:extLst>
            </p:cNvPr>
            <p:cNvSpPr txBox="1"/>
            <p:nvPr/>
          </p:nvSpPr>
          <p:spPr>
            <a:xfrm>
              <a:off x="6119282" y="1495214"/>
              <a:ext cx="18432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15325F"/>
                  </a:solidFill>
                  <a:effectLst/>
                  <a:uLnTx/>
                  <a:uFillTx/>
                  <a:latin typeface="Arial" panose="020B0604020202020204"/>
                  <a:ea typeface="+mn-ea"/>
                  <a:cs typeface="+mn-cs"/>
                </a:rPr>
                <a:t>COLLABORATION</a:t>
              </a:r>
            </a:p>
          </p:txBody>
        </p:sp>
        <p:pic>
          <p:nvPicPr>
            <p:cNvPr id="3" name="Picture 2" descr="A logo of a company&#10;&#10;Description automatically generated">
              <a:extLst>
                <a:ext uri="{FF2B5EF4-FFF2-40B4-BE49-F238E27FC236}">
                  <a16:creationId xmlns:a16="http://schemas.microsoft.com/office/drawing/2014/main" id="{1998BA53-89FF-B579-D5DA-25B30703F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824" y="2096532"/>
              <a:ext cx="554886" cy="571701"/>
            </a:xfrm>
            <a:prstGeom prst="ellipse">
              <a:avLst/>
            </a:prstGeom>
          </p:spPr>
        </p:pic>
      </p:grpSp>
      <p:grpSp>
        <p:nvGrpSpPr>
          <p:cNvPr id="28" name="Group 27">
            <a:extLst>
              <a:ext uri="{FF2B5EF4-FFF2-40B4-BE49-F238E27FC236}">
                <a16:creationId xmlns:a16="http://schemas.microsoft.com/office/drawing/2014/main" id="{F58854F5-AB7F-FCAF-A86F-C2B658290D0D}"/>
              </a:ext>
            </a:extLst>
          </p:cNvPr>
          <p:cNvGrpSpPr/>
          <p:nvPr/>
        </p:nvGrpSpPr>
        <p:grpSpPr>
          <a:xfrm>
            <a:off x="8660119" y="89930"/>
            <a:ext cx="2952211" cy="2915717"/>
            <a:chOff x="8660034" y="115431"/>
            <a:chExt cx="2952211" cy="2915717"/>
          </a:xfrm>
        </p:grpSpPr>
        <p:sp>
          <p:nvSpPr>
            <p:cNvPr id="78" name="Oval 77">
              <a:extLst>
                <a:ext uri="{FF2B5EF4-FFF2-40B4-BE49-F238E27FC236}">
                  <a16:creationId xmlns:a16="http://schemas.microsoft.com/office/drawing/2014/main" id="{409F2D9B-6524-35F9-F68E-B39F554E1A2D}"/>
                </a:ext>
              </a:extLst>
            </p:cNvPr>
            <p:cNvSpPr/>
            <p:nvPr/>
          </p:nvSpPr>
          <p:spPr>
            <a:xfrm>
              <a:off x="8660034" y="115431"/>
              <a:ext cx="2917941" cy="2915717"/>
            </a:xfrm>
            <a:prstGeom prst="ellipse">
              <a:avLst/>
            </a:prstGeom>
            <a:solidFill>
              <a:schemeClr val="bg1">
                <a:lumMod val="9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2" name="Graphic 61">
              <a:extLst>
                <a:ext uri="{FF2B5EF4-FFF2-40B4-BE49-F238E27FC236}">
                  <a16:creationId xmlns:a16="http://schemas.microsoft.com/office/drawing/2014/main" id="{90B55654-D658-7D78-E262-10A117C656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8872" y="1381337"/>
              <a:ext cx="449311" cy="449311"/>
            </a:xfrm>
            <a:prstGeom prst="rect">
              <a:avLst/>
            </a:prstGeom>
          </p:spPr>
        </p:pic>
        <p:pic>
          <p:nvPicPr>
            <p:cNvPr id="63" name="Graphic 62">
              <a:extLst>
                <a:ext uri="{FF2B5EF4-FFF2-40B4-BE49-F238E27FC236}">
                  <a16:creationId xmlns:a16="http://schemas.microsoft.com/office/drawing/2014/main" id="{786E6002-1B3B-B997-1833-633696E129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3746" y="883860"/>
              <a:ext cx="449311" cy="449311"/>
            </a:xfrm>
            <a:prstGeom prst="rect">
              <a:avLst/>
            </a:prstGeom>
          </p:spPr>
        </p:pic>
        <p:pic>
          <p:nvPicPr>
            <p:cNvPr id="64" name="Graphic 63">
              <a:extLst>
                <a:ext uri="{FF2B5EF4-FFF2-40B4-BE49-F238E27FC236}">
                  <a16:creationId xmlns:a16="http://schemas.microsoft.com/office/drawing/2014/main" id="{F1F52028-AA21-46F2-C034-2EBC21196D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26403" y="887583"/>
              <a:ext cx="449311" cy="449311"/>
            </a:xfrm>
            <a:prstGeom prst="rect">
              <a:avLst/>
            </a:prstGeom>
          </p:spPr>
        </p:pic>
        <p:pic>
          <p:nvPicPr>
            <p:cNvPr id="65" name="Graphic 64">
              <a:extLst>
                <a:ext uri="{FF2B5EF4-FFF2-40B4-BE49-F238E27FC236}">
                  <a16:creationId xmlns:a16="http://schemas.microsoft.com/office/drawing/2014/main" id="{686E32B2-96FC-5690-D239-29375C4DA60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13645" y="1387261"/>
              <a:ext cx="449311" cy="449311"/>
            </a:xfrm>
            <a:prstGeom prst="rect">
              <a:avLst/>
            </a:prstGeom>
          </p:spPr>
        </p:pic>
        <p:sp>
          <p:nvSpPr>
            <p:cNvPr id="74" name="TextBox 73">
              <a:extLst>
                <a:ext uri="{FF2B5EF4-FFF2-40B4-BE49-F238E27FC236}">
                  <a16:creationId xmlns:a16="http://schemas.microsoft.com/office/drawing/2014/main" id="{A2B6DB52-9703-FE65-2EF4-9B0840EA8FA1}"/>
                </a:ext>
              </a:extLst>
            </p:cNvPr>
            <p:cNvSpPr txBox="1"/>
            <p:nvPr/>
          </p:nvSpPr>
          <p:spPr>
            <a:xfrm>
              <a:off x="9085412" y="519087"/>
              <a:ext cx="217553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15325F"/>
                  </a:solidFill>
                  <a:effectLst/>
                  <a:uLnTx/>
                  <a:uFillTx/>
                  <a:latin typeface="Arial" panose="020B0604020202020204"/>
                  <a:ea typeface="+mn-ea"/>
                  <a:cs typeface="+mn-cs"/>
                </a:rPr>
                <a:t>Vertical solutions</a:t>
              </a:r>
            </a:p>
          </p:txBody>
        </p:sp>
        <p:sp>
          <p:nvSpPr>
            <p:cNvPr id="5" name="TextBox 4">
              <a:extLst>
                <a:ext uri="{FF2B5EF4-FFF2-40B4-BE49-F238E27FC236}">
                  <a16:creationId xmlns:a16="http://schemas.microsoft.com/office/drawing/2014/main" id="{CF51FCCF-8618-E34A-7B9D-0DE2F477EE8B}"/>
                </a:ext>
              </a:extLst>
            </p:cNvPr>
            <p:cNvSpPr txBox="1"/>
            <p:nvPr/>
          </p:nvSpPr>
          <p:spPr>
            <a:xfrm>
              <a:off x="10119004" y="895492"/>
              <a:ext cx="1493241" cy="884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rgbClr val="15325F"/>
                  </a:solidFill>
                  <a:effectLst/>
                  <a:uLnTx/>
                  <a:uFillTx/>
                  <a:latin typeface="Arial" panose="020B0604020202020204"/>
                  <a:ea typeface="+mn-ea"/>
                  <a:cs typeface="+mn-cs"/>
                </a:rPr>
                <a:t>VCCS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err="1">
                  <a:ln>
                    <a:noFill/>
                  </a:ln>
                  <a:solidFill>
                    <a:srgbClr val="15325F"/>
                  </a:solidFill>
                  <a:effectLst/>
                  <a:uLnTx/>
                  <a:uFillTx/>
                  <a:latin typeface="Arial" panose="020B0604020202020204"/>
                  <a:ea typeface="+mn-ea"/>
                  <a:cs typeface="+mn-cs"/>
                </a:rPr>
                <a:t>OpenScape</a:t>
              </a:r>
              <a:r>
                <a:rPr kumimoji="0" lang="en-US" sz="1100" b="0" i="0" u="none" strike="noStrike" kern="1200" cap="none" spc="0" normalizeH="0" baseline="0" noProof="0">
                  <a:ln>
                    <a:noFill/>
                  </a:ln>
                  <a:solidFill>
                    <a:srgbClr val="15325F"/>
                  </a:solidFill>
                  <a:effectLst/>
                  <a:uLnTx/>
                  <a:uFillTx/>
                  <a:latin typeface="Arial" panose="020B0604020202020204"/>
                  <a:ea typeface="+mn-ea"/>
                  <a:cs typeface="+mn-cs"/>
                </a:rPr>
                <a:t> </a:t>
              </a:r>
              <a:r>
                <a:rPr kumimoji="0" lang="en-US" sz="1100" b="0" i="0" u="none" strike="noStrike" kern="1200" cap="none" spc="0" normalizeH="0" baseline="0" noProof="0" err="1">
                  <a:ln>
                    <a:noFill/>
                  </a:ln>
                  <a:solidFill>
                    <a:srgbClr val="15325F"/>
                  </a:solidFill>
                  <a:effectLst/>
                  <a:uLnTx/>
                  <a:uFillTx/>
                  <a:latin typeface="Arial" panose="020B0604020202020204"/>
                  <a:ea typeface="+mn-ea"/>
                  <a:cs typeface="+mn-cs"/>
                </a:rPr>
                <a:t>Xpert</a:t>
              </a:r>
              <a:endParaRPr kumimoji="0" lang="en-US" sz="1100" b="0" i="0" u="none" strike="noStrike" kern="1200" cap="none" spc="0" normalizeH="0" baseline="0" noProof="0">
                <a:ln>
                  <a:noFill/>
                </a:ln>
                <a:solidFill>
                  <a:srgbClr val="15325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rgbClr val="15325F"/>
                  </a:solidFill>
                  <a:effectLst/>
                  <a:uLnTx/>
                  <a:uFillTx/>
                  <a:latin typeface="Arial" panose="020B0604020202020204"/>
                  <a:ea typeface="+mn-ea"/>
                  <a:cs typeface="+mn-cs"/>
                </a:rPr>
                <a:t>Mitel Revolution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rgbClr val="15325F"/>
                  </a:solidFill>
                  <a:effectLst/>
                  <a:uLnTx/>
                  <a:uFillTx/>
                  <a:latin typeface="Arial" panose="020B0604020202020204"/>
                  <a:ea typeface="+mn-ea"/>
                  <a:cs typeface="+mn-cs"/>
                </a:rPr>
                <a:t>CEMS</a:t>
              </a:r>
            </a:p>
          </p:txBody>
        </p:sp>
      </p:grpSp>
      <p:sp>
        <p:nvSpPr>
          <p:cNvPr id="79" name="Oval 78">
            <a:extLst>
              <a:ext uri="{FF2B5EF4-FFF2-40B4-BE49-F238E27FC236}">
                <a16:creationId xmlns:a16="http://schemas.microsoft.com/office/drawing/2014/main" id="{2002FDE1-0DD2-02F0-4ECA-6B5522C7A931}"/>
              </a:ext>
            </a:extLst>
          </p:cNvPr>
          <p:cNvSpPr/>
          <p:nvPr/>
        </p:nvSpPr>
        <p:spPr>
          <a:xfrm>
            <a:off x="9192706" y="1893214"/>
            <a:ext cx="2917941" cy="2915717"/>
          </a:xfrm>
          <a:prstGeom prst="ellipse">
            <a:avLst/>
          </a:prstGeom>
          <a:solidFill>
            <a:schemeClr val="bg1">
              <a:lumMod val="9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3578109B-A9CC-9014-B061-68C67984BAC6}"/>
              </a:ext>
            </a:extLst>
          </p:cNvPr>
          <p:cNvSpPr txBox="1"/>
          <p:nvPr/>
        </p:nvSpPr>
        <p:spPr>
          <a:xfrm>
            <a:off x="9863466" y="2394696"/>
            <a:ext cx="15311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15325F"/>
                </a:solidFill>
                <a:effectLst/>
                <a:uLnTx/>
                <a:uFillTx/>
                <a:latin typeface="Arial" panose="020B0604020202020204"/>
                <a:ea typeface="+mn-ea"/>
                <a:cs typeface="+mn-cs"/>
              </a:rPr>
              <a:t>CX SOLUTIONS</a:t>
            </a:r>
          </a:p>
        </p:txBody>
      </p:sp>
      <p:sp>
        <p:nvSpPr>
          <p:cNvPr id="13" name="TextBox 12">
            <a:extLst>
              <a:ext uri="{FF2B5EF4-FFF2-40B4-BE49-F238E27FC236}">
                <a16:creationId xmlns:a16="http://schemas.microsoft.com/office/drawing/2014/main" id="{00496FAC-C365-720C-CBED-B8960411657B}"/>
              </a:ext>
            </a:extLst>
          </p:cNvPr>
          <p:cNvSpPr txBox="1"/>
          <p:nvPr/>
        </p:nvSpPr>
        <p:spPr>
          <a:xfrm>
            <a:off x="10358936" y="3122099"/>
            <a:ext cx="14932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Black" panose="020B0A04020102020204" pitchFamily="34" charset="0"/>
                <a:ea typeface="+mn-ea"/>
                <a:cs typeface="+mn-cs"/>
              </a:rPr>
              <a:t>Mitel CX</a:t>
            </a:r>
          </a:p>
        </p:txBody>
      </p:sp>
      <p:pic>
        <p:nvPicPr>
          <p:cNvPr id="20" name="Graphic 19">
            <a:extLst>
              <a:ext uri="{FF2B5EF4-FFF2-40B4-BE49-F238E27FC236}">
                <a16:creationId xmlns:a16="http://schemas.microsoft.com/office/drawing/2014/main" id="{48886353-D492-04BE-2F67-38595274DF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07087" y="3038060"/>
            <a:ext cx="513468" cy="513468"/>
          </a:xfrm>
          <a:prstGeom prst="rect">
            <a:avLst/>
          </a:prstGeom>
        </p:spPr>
      </p:pic>
      <p:grpSp>
        <p:nvGrpSpPr>
          <p:cNvPr id="33" name="Group 32">
            <a:extLst>
              <a:ext uri="{FF2B5EF4-FFF2-40B4-BE49-F238E27FC236}">
                <a16:creationId xmlns:a16="http://schemas.microsoft.com/office/drawing/2014/main" id="{2476B0B9-5757-9E91-C01C-DDC8EFD80386}"/>
              </a:ext>
            </a:extLst>
          </p:cNvPr>
          <p:cNvGrpSpPr/>
          <p:nvPr/>
        </p:nvGrpSpPr>
        <p:grpSpPr>
          <a:xfrm>
            <a:off x="3709614" y="1696806"/>
            <a:ext cx="3949285" cy="3929227"/>
            <a:chOff x="3709614" y="1584665"/>
            <a:chExt cx="3949285" cy="3929227"/>
          </a:xfrm>
        </p:grpSpPr>
        <p:sp>
          <p:nvSpPr>
            <p:cNvPr id="52" name="Oval 51">
              <a:extLst>
                <a:ext uri="{FF2B5EF4-FFF2-40B4-BE49-F238E27FC236}">
                  <a16:creationId xmlns:a16="http://schemas.microsoft.com/office/drawing/2014/main" id="{8ABBCC43-6CE0-FC96-0C96-2D669A8D3390}"/>
                </a:ext>
              </a:extLst>
            </p:cNvPr>
            <p:cNvSpPr/>
            <p:nvPr/>
          </p:nvSpPr>
          <p:spPr>
            <a:xfrm>
              <a:off x="3709614" y="1584665"/>
              <a:ext cx="3932225" cy="3929227"/>
            </a:xfrm>
            <a:prstGeom prst="ellipse">
              <a:avLst/>
            </a:prstGeom>
            <a:solidFill>
              <a:srgbClr val="00A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F3996D61-553C-8D51-F245-183E76F5E14C}"/>
                </a:ext>
              </a:extLst>
            </p:cNvPr>
            <p:cNvSpPr txBox="1"/>
            <p:nvPr/>
          </p:nvSpPr>
          <p:spPr>
            <a:xfrm>
              <a:off x="5865777" y="4838307"/>
              <a:ext cx="11052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On-Prem</a:t>
              </a:r>
            </a:p>
          </p:txBody>
        </p:sp>
        <p:sp>
          <p:nvSpPr>
            <p:cNvPr id="37" name="TextBox 36">
              <a:extLst>
                <a:ext uri="{FF2B5EF4-FFF2-40B4-BE49-F238E27FC236}">
                  <a16:creationId xmlns:a16="http://schemas.microsoft.com/office/drawing/2014/main" id="{36243810-84B9-4BE7-381A-41856D3DCA11}"/>
                </a:ext>
              </a:extLst>
            </p:cNvPr>
            <p:cNvSpPr txBox="1"/>
            <p:nvPr/>
          </p:nvSpPr>
          <p:spPr>
            <a:xfrm>
              <a:off x="6219871" y="2573009"/>
              <a:ext cx="1287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Customer-Hosted Cloud</a:t>
              </a:r>
            </a:p>
          </p:txBody>
        </p:sp>
        <p:sp>
          <p:nvSpPr>
            <p:cNvPr id="38" name="TextBox 37">
              <a:extLst>
                <a:ext uri="{FF2B5EF4-FFF2-40B4-BE49-F238E27FC236}">
                  <a16:creationId xmlns:a16="http://schemas.microsoft.com/office/drawing/2014/main" id="{F4CE8263-70D5-736C-ACA5-64DC0C7BEE8C}"/>
                </a:ext>
              </a:extLst>
            </p:cNvPr>
            <p:cNvSpPr txBox="1"/>
            <p:nvPr/>
          </p:nvSpPr>
          <p:spPr>
            <a:xfrm>
              <a:off x="6468434" y="3304650"/>
              <a:ext cx="11904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Partner-Hosted Cloud</a:t>
              </a:r>
            </a:p>
          </p:txBody>
        </p:sp>
        <p:sp>
          <p:nvSpPr>
            <p:cNvPr id="39" name="TextBox 38">
              <a:extLst>
                <a:ext uri="{FF2B5EF4-FFF2-40B4-BE49-F238E27FC236}">
                  <a16:creationId xmlns:a16="http://schemas.microsoft.com/office/drawing/2014/main" id="{44EFE8BB-1A30-F3DB-7A43-151F6932A9C3}"/>
                </a:ext>
              </a:extLst>
            </p:cNvPr>
            <p:cNvSpPr txBox="1"/>
            <p:nvPr/>
          </p:nvSpPr>
          <p:spPr>
            <a:xfrm>
              <a:off x="6254086" y="4086887"/>
              <a:ext cx="11918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Mitel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Secure Cloud</a:t>
              </a:r>
            </a:p>
          </p:txBody>
        </p:sp>
        <p:sp>
          <p:nvSpPr>
            <p:cNvPr id="71" name="TextBox 70">
              <a:extLst>
                <a:ext uri="{FF2B5EF4-FFF2-40B4-BE49-F238E27FC236}">
                  <a16:creationId xmlns:a16="http://schemas.microsoft.com/office/drawing/2014/main" id="{0DBA5833-F2F8-F128-EB42-7DA7C9CA7CA6}"/>
                </a:ext>
              </a:extLst>
            </p:cNvPr>
            <p:cNvSpPr txBox="1"/>
            <p:nvPr/>
          </p:nvSpPr>
          <p:spPr>
            <a:xfrm>
              <a:off x="5166125" y="1991247"/>
              <a:ext cx="184534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15325F"/>
                  </a:solidFill>
                  <a:effectLst/>
                  <a:uLnTx/>
                  <a:uFillTx/>
                  <a:latin typeface="Arial" panose="020B0604020202020204"/>
                  <a:ea typeface="+mn-ea"/>
                  <a:cs typeface="+mn-cs"/>
                </a:rPr>
                <a:t>DEPLOYMENT</a:t>
              </a:r>
            </a:p>
          </p:txBody>
        </p:sp>
      </p:grpSp>
      <p:sp>
        <p:nvSpPr>
          <p:cNvPr id="81" name="TextBox 80">
            <a:extLst>
              <a:ext uri="{FF2B5EF4-FFF2-40B4-BE49-F238E27FC236}">
                <a16:creationId xmlns:a16="http://schemas.microsoft.com/office/drawing/2014/main" id="{9A12358E-3334-53E9-15F2-F12859EA49C7}"/>
              </a:ext>
            </a:extLst>
          </p:cNvPr>
          <p:cNvSpPr txBox="1"/>
          <p:nvPr/>
        </p:nvSpPr>
        <p:spPr>
          <a:xfrm>
            <a:off x="254081" y="630019"/>
            <a:ext cx="3868327"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3D0"/>
                </a:solidFill>
                <a:effectLst/>
                <a:uLnTx/>
                <a:uFillTx/>
                <a:latin typeface="Arial" panose="020B0604020202020204"/>
                <a:ea typeface="+mn-ea"/>
                <a:cs typeface="+mn-cs"/>
              </a:rPr>
              <a:t>Mitel’s Common Communications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5325F"/>
                </a:solidFill>
                <a:effectLst/>
                <a:uLnTx/>
                <a:uFillTx/>
                <a:latin typeface="Arial" panose="020B0604020202020204"/>
                <a:ea typeface="+mn-ea"/>
                <a:cs typeface="+mn-cs"/>
              </a:rPr>
              <a:t>enables…</a:t>
            </a:r>
          </a:p>
        </p:txBody>
      </p:sp>
      <p:grpSp>
        <p:nvGrpSpPr>
          <p:cNvPr id="32" name="Group 31">
            <a:extLst>
              <a:ext uri="{FF2B5EF4-FFF2-40B4-BE49-F238E27FC236}">
                <a16:creationId xmlns:a16="http://schemas.microsoft.com/office/drawing/2014/main" id="{42CA30FD-E6E7-FBE0-3943-E517E0AC0B5F}"/>
              </a:ext>
            </a:extLst>
          </p:cNvPr>
          <p:cNvGrpSpPr/>
          <p:nvPr/>
        </p:nvGrpSpPr>
        <p:grpSpPr>
          <a:xfrm>
            <a:off x="3680734" y="2365285"/>
            <a:ext cx="2822125" cy="2819974"/>
            <a:chOff x="3680734" y="2253144"/>
            <a:chExt cx="2822125" cy="2819974"/>
          </a:xfrm>
        </p:grpSpPr>
        <p:sp>
          <p:nvSpPr>
            <p:cNvPr id="43" name="Oval 42">
              <a:extLst>
                <a:ext uri="{FF2B5EF4-FFF2-40B4-BE49-F238E27FC236}">
                  <a16:creationId xmlns:a16="http://schemas.microsoft.com/office/drawing/2014/main" id="{EDB22E17-D13D-E344-F489-AC030B165207}"/>
                </a:ext>
              </a:extLst>
            </p:cNvPr>
            <p:cNvSpPr/>
            <p:nvPr/>
          </p:nvSpPr>
          <p:spPr>
            <a:xfrm>
              <a:off x="3680734" y="2253144"/>
              <a:ext cx="2822125" cy="28199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75689449-365F-459A-113E-F3C5F4B55C82}"/>
                </a:ext>
              </a:extLst>
            </p:cNvPr>
            <p:cNvSpPr txBox="1"/>
            <p:nvPr/>
          </p:nvSpPr>
          <p:spPr>
            <a:xfrm>
              <a:off x="4085434" y="2727531"/>
              <a:ext cx="194112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15325F"/>
                  </a:solidFill>
                  <a:effectLst/>
                  <a:uLnTx/>
                  <a:uFillTx/>
                  <a:latin typeface="Arial" panose="020B0604020202020204"/>
                  <a:ea typeface="+mn-ea"/>
                  <a:cs typeface="+mn-cs"/>
                </a:rPr>
                <a:t>Communications</a:t>
              </a:r>
            </a:p>
          </p:txBody>
        </p:sp>
        <p:sp>
          <p:nvSpPr>
            <p:cNvPr id="77" name="TextBox 76">
              <a:extLst>
                <a:ext uri="{FF2B5EF4-FFF2-40B4-BE49-F238E27FC236}">
                  <a16:creationId xmlns:a16="http://schemas.microsoft.com/office/drawing/2014/main" id="{1F135BB5-CC34-C0D7-7C9B-2452085F0E38}"/>
                </a:ext>
              </a:extLst>
            </p:cNvPr>
            <p:cNvSpPr txBox="1"/>
            <p:nvPr/>
          </p:nvSpPr>
          <p:spPr>
            <a:xfrm>
              <a:off x="4181852" y="3954506"/>
              <a:ext cx="16040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Mitel + Unify</a:t>
              </a:r>
            </a:p>
          </p:txBody>
        </p:sp>
        <p:pic>
          <p:nvPicPr>
            <p:cNvPr id="15" name="Picture 14" descr="A blue letter on a black background&#10;&#10;Description automatically generated">
              <a:extLst>
                <a:ext uri="{FF2B5EF4-FFF2-40B4-BE49-F238E27FC236}">
                  <a16:creationId xmlns:a16="http://schemas.microsoft.com/office/drawing/2014/main" id="{AD27CBC3-D0AC-FCE9-1D8A-7B8206B3E5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4545" y="3212627"/>
              <a:ext cx="2042897" cy="567471"/>
            </a:xfrm>
            <a:prstGeom prst="rect">
              <a:avLst/>
            </a:prstGeom>
          </p:spPr>
        </p:pic>
      </p:grpSp>
      <p:grpSp>
        <p:nvGrpSpPr>
          <p:cNvPr id="31" name="Group 30">
            <a:extLst>
              <a:ext uri="{FF2B5EF4-FFF2-40B4-BE49-F238E27FC236}">
                <a16:creationId xmlns:a16="http://schemas.microsoft.com/office/drawing/2014/main" id="{C5FFC3F6-B35E-8B38-24E0-B8A9996D46F6}"/>
              </a:ext>
            </a:extLst>
          </p:cNvPr>
          <p:cNvGrpSpPr/>
          <p:nvPr/>
        </p:nvGrpSpPr>
        <p:grpSpPr>
          <a:xfrm>
            <a:off x="8947185" y="3906109"/>
            <a:ext cx="2917941" cy="2915717"/>
            <a:chOff x="8903253" y="3811297"/>
            <a:chExt cx="2917941" cy="2915717"/>
          </a:xfrm>
        </p:grpSpPr>
        <p:sp>
          <p:nvSpPr>
            <p:cNvPr id="80" name="Oval 79">
              <a:extLst>
                <a:ext uri="{FF2B5EF4-FFF2-40B4-BE49-F238E27FC236}">
                  <a16:creationId xmlns:a16="http://schemas.microsoft.com/office/drawing/2014/main" id="{53BAB655-0983-E637-8C95-C33BD58D7C1D}"/>
                </a:ext>
              </a:extLst>
            </p:cNvPr>
            <p:cNvSpPr/>
            <p:nvPr/>
          </p:nvSpPr>
          <p:spPr>
            <a:xfrm>
              <a:off x="8903253" y="3811297"/>
              <a:ext cx="2917941" cy="2915717"/>
            </a:xfrm>
            <a:prstGeom prst="ellipse">
              <a:avLst/>
            </a:prstGeom>
            <a:solidFill>
              <a:schemeClr val="bg1">
                <a:lumMod val="9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TextBox 75">
              <a:extLst>
                <a:ext uri="{FF2B5EF4-FFF2-40B4-BE49-F238E27FC236}">
                  <a16:creationId xmlns:a16="http://schemas.microsoft.com/office/drawing/2014/main" id="{1D2866F8-E246-C4E7-911B-96496E8A04E8}"/>
                </a:ext>
              </a:extLst>
            </p:cNvPr>
            <p:cNvSpPr txBox="1"/>
            <p:nvPr/>
          </p:nvSpPr>
          <p:spPr>
            <a:xfrm>
              <a:off x="9591018" y="4114064"/>
              <a:ext cx="15424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15325F"/>
                  </a:solidFill>
                  <a:effectLst/>
                  <a:uLnTx/>
                  <a:uFillTx/>
                  <a:latin typeface="Arial" panose="020B0604020202020204"/>
                  <a:ea typeface="+mn-ea"/>
                  <a:cs typeface="+mn-cs"/>
                </a:rPr>
                <a:t>AI ECOSYSTEM</a:t>
              </a:r>
            </a:p>
          </p:txBody>
        </p:sp>
        <p:pic>
          <p:nvPicPr>
            <p:cNvPr id="46" name="Picture 2" descr="Home | Airmeez">
              <a:extLst>
                <a:ext uri="{FF2B5EF4-FFF2-40B4-BE49-F238E27FC236}">
                  <a16:creationId xmlns:a16="http://schemas.microsoft.com/office/drawing/2014/main" id="{FE17103F-7362-873E-0772-373158F8A0B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09267" y="5247127"/>
              <a:ext cx="934118" cy="4471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alkative Engage - Login">
              <a:extLst>
                <a:ext uri="{FF2B5EF4-FFF2-40B4-BE49-F238E27FC236}">
                  <a16:creationId xmlns:a16="http://schemas.microsoft.com/office/drawing/2014/main" id="{7B1D31B6-D1D3-6AA4-3276-6A577BFE49F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65714" y="4627566"/>
              <a:ext cx="1467229" cy="4634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Jobs at Interface AI">
              <a:extLst>
                <a:ext uri="{FF2B5EF4-FFF2-40B4-BE49-F238E27FC236}">
                  <a16:creationId xmlns:a16="http://schemas.microsoft.com/office/drawing/2014/main" id="{90F2E754-825D-D89A-049C-DC02B06969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62896" y="5432720"/>
              <a:ext cx="1397459" cy="35751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ome - Georgian">
              <a:extLst>
                <a:ext uri="{FF2B5EF4-FFF2-40B4-BE49-F238E27FC236}">
                  <a16:creationId xmlns:a16="http://schemas.microsoft.com/office/drawing/2014/main" id="{D607D41E-8336-9127-F721-3042C610603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25544" y="5050704"/>
              <a:ext cx="1052106" cy="296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circles with white text&#10;&#10;Description automatically generated">
              <a:extLst>
                <a:ext uri="{FF2B5EF4-FFF2-40B4-BE49-F238E27FC236}">
                  <a16:creationId xmlns:a16="http://schemas.microsoft.com/office/drawing/2014/main" id="{0A2537CB-2F8A-BE55-16C6-5B59C31D9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993" y="4748147"/>
              <a:ext cx="914392" cy="207816"/>
            </a:xfrm>
            <a:prstGeom prst="rect">
              <a:avLst/>
            </a:prstGeom>
          </p:spPr>
        </p:pic>
        <p:pic>
          <p:nvPicPr>
            <p:cNvPr id="17" name="Picture 16">
              <a:extLst>
                <a:ext uri="{FF2B5EF4-FFF2-40B4-BE49-F238E27FC236}">
                  <a16:creationId xmlns:a16="http://schemas.microsoft.com/office/drawing/2014/main" id="{10E34525-9618-AAB8-576B-82D0A0E39BCF}"/>
                </a:ext>
              </a:extLst>
            </p:cNvPr>
            <p:cNvPicPr>
              <a:picLocks noChangeAspect="1"/>
            </p:cNvPicPr>
            <p:nvPr/>
          </p:nvPicPr>
          <p:blipFill>
            <a:blip r:embed="rId22"/>
            <a:stretch>
              <a:fillRect/>
            </a:stretch>
          </p:blipFill>
          <p:spPr>
            <a:xfrm>
              <a:off x="9551741" y="5859043"/>
              <a:ext cx="749662" cy="413980"/>
            </a:xfrm>
            <a:prstGeom prst="rect">
              <a:avLst/>
            </a:prstGeom>
          </p:spPr>
        </p:pic>
        <p:pic>
          <p:nvPicPr>
            <p:cNvPr id="19" name="Picture 18" descr="A blue letter on a black background&#10;&#10;Description automatically generated">
              <a:extLst>
                <a:ext uri="{FF2B5EF4-FFF2-40B4-BE49-F238E27FC236}">
                  <a16:creationId xmlns:a16="http://schemas.microsoft.com/office/drawing/2014/main" id="{49049B08-BD07-4AB4-AE6F-6BBB17AD27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92011" y="5946251"/>
              <a:ext cx="841093" cy="233637"/>
            </a:xfrm>
            <a:prstGeom prst="rect">
              <a:avLst/>
            </a:prstGeom>
          </p:spPr>
        </p:pic>
      </p:grpSp>
      <p:grpSp>
        <p:nvGrpSpPr>
          <p:cNvPr id="27" name="Group 26">
            <a:extLst>
              <a:ext uri="{FF2B5EF4-FFF2-40B4-BE49-F238E27FC236}">
                <a16:creationId xmlns:a16="http://schemas.microsoft.com/office/drawing/2014/main" id="{3F4DCEE0-16FD-0F92-9C13-DD3C88857AF5}"/>
              </a:ext>
            </a:extLst>
          </p:cNvPr>
          <p:cNvGrpSpPr/>
          <p:nvPr/>
        </p:nvGrpSpPr>
        <p:grpSpPr>
          <a:xfrm>
            <a:off x="216076" y="2665488"/>
            <a:ext cx="3310616" cy="2573464"/>
            <a:chOff x="216076" y="2665488"/>
            <a:chExt cx="3310616" cy="2573464"/>
          </a:xfrm>
        </p:grpSpPr>
        <p:sp>
          <p:nvSpPr>
            <p:cNvPr id="22" name="TextBox 21">
              <a:extLst>
                <a:ext uri="{FF2B5EF4-FFF2-40B4-BE49-F238E27FC236}">
                  <a16:creationId xmlns:a16="http://schemas.microsoft.com/office/drawing/2014/main" id="{7593ABAE-0DC7-4C0A-9D87-FA8EADE9946A}"/>
                </a:ext>
              </a:extLst>
            </p:cNvPr>
            <p:cNvSpPr txBox="1"/>
            <p:nvPr/>
          </p:nvSpPr>
          <p:spPr>
            <a:xfrm>
              <a:off x="691659" y="2725870"/>
              <a:ext cx="2835033"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15325F"/>
                  </a:solidFill>
                  <a:effectLst/>
                  <a:uLnTx/>
                  <a:uFillTx/>
                  <a:latin typeface="Arial" panose="020B0604020202020204"/>
                  <a:ea typeface="+mn-ea"/>
                  <a:cs typeface="+mn-cs"/>
                </a:rPr>
                <a:t>Tailored flexibility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15325F"/>
                  </a:solidFill>
                  <a:effectLst/>
                  <a:uLnTx/>
                  <a:uFillTx/>
                  <a:latin typeface="Arial" panose="020B0604020202020204"/>
                  <a:ea typeface="+mn-ea"/>
                  <a:cs typeface="+mn-cs"/>
                </a:rPr>
                <a:t>Mix-and-match deployments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15325F"/>
                  </a:solidFill>
                  <a:effectLst/>
                  <a:uLnTx/>
                  <a:uFillTx/>
                  <a:latin typeface="Arial" panose="020B0604020202020204"/>
                  <a:ea typeface="+mn-ea"/>
                  <a:cs typeface="+mn-cs"/>
                </a:rPr>
                <a:t>Options for frontline &amp; back-office teams in a consistent experience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15325F"/>
                  </a:solidFill>
                  <a:effectLst/>
                  <a:uLnTx/>
                  <a:uFillTx/>
                  <a:latin typeface="Arial" panose="020B0604020202020204"/>
                  <a:ea typeface="+mn-ea"/>
                  <a:cs typeface="+mn-cs"/>
                </a:rPr>
                <a:t>Enterprise scalability</a:t>
              </a:r>
            </a:p>
          </p:txBody>
        </p:sp>
        <p:pic>
          <p:nvPicPr>
            <p:cNvPr id="23" name="Graphic 22">
              <a:extLst>
                <a:ext uri="{FF2B5EF4-FFF2-40B4-BE49-F238E27FC236}">
                  <a16:creationId xmlns:a16="http://schemas.microsoft.com/office/drawing/2014/main" id="{95E77ED2-09D8-F402-CD15-B9B92FCC789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6076" y="2665488"/>
              <a:ext cx="478962" cy="478962"/>
            </a:xfrm>
            <a:prstGeom prst="rect">
              <a:avLst/>
            </a:prstGeom>
          </p:spPr>
        </p:pic>
        <p:pic>
          <p:nvPicPr>
            <p:cNvPr id="24" name="Graphic 23">
              <a:extLst>
                <a:ext uri="{FF2B5EF4-FFF2-40B4-BE49-F238E27FC236}">
                  <a16:creationId xmlns:a16="http://schemas.microsoft.com/office/drawing/2014/main" id="{4F298B86-E3F3-01F9-B8F2-8A84AE12353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6076" y="3102349"/>
              <a:ext cx="478962" cy="478962"/>
            </a:xfrm>
            <a:prstGeom prst="rect">
              <a:avLst/>
            </a:prstGeom>
          </p:spPr>
        </p:pic>
        <p:pic>
          <p:nvPicPr>
            <p:cNvPr id="25" name="Graphic 24">
              <a:extLst>
                <a:ext uri="{FF2B5EF4-FFF2-40B4-BE49-F238E27FC236}">
                  <a16:creationId xmlns:a16="http://schemas.microsoft.com/office/drawing/2014/main" id="{FFD83C95-7D07-CC80-4888-CFFF5F95A56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6076" y="3800821"/>
              <a:ext cx="478962" cy="478962"/>
            </a:xfrm>
            <a:prstGeom prst="rect">
              <a:avLst/>
            </a:prstGeom>
          </p:spPr>
        </p:pic>
        <p:pic>
          <p:nvPicPr>
            <p:cNvPr id="26" name="Graphic 25">
              <a:extLst>
                <a:ext uri="{FF2B5EF4-FFF2-40B4-BE49-F238E27FC236}">
                  <a16:creationId xmlns:a16="http://schemas.microsoft.com/office/drawing/2014/main" id="{A89FD5E3-DAD0-0143-58A8-B0693BA58A7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6076" y="4759990"/>
              <a:ext cx="478962" cy="478962"/>
            </a:xfrm>
            <a:prstGeom prst="rect">
              <a:avLst/>
            </a:prstGeom>
          </p:spPr>
        </p:pic>
      </p:grpSp>
    </p:spTree>
    <p:extLst>
      <p:ext uri="{BB962C8B-B14F-4D97-AF65-F5344CB8AC3E}">
        <p14:creationId xmlns:p14="http://schemas.microsoft.com/office/powerpoint/2010/main" val="128979991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87C96-8689-9FE7-3912-A9C9EFA1B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FED0F-11D3-3A82-07A4-16450A20FC69}"/>
              </a:ext>
            </a:extLst>
          </p:cNvPr>
          <p:cNvSpPr>
            <a:spLocks noGrp="1"/>
          </p:cNvSpPr>
          <p:nvPr>
            <p:ph type="title"/>
          </p:nvPr>
        </p:nvSpPr>
        <p:spPr/>
        <p:txBody>
          <a:bodyPr>
            <a:normAutofit/>
          </a:bodyPr>
          <a:lstStyle/>
          <a:p>
            <a:r>
              <a:rPr lang="en-US"/>
              <a:t>Call, chat, meet and more from anywhere</a:t>
            </a:r>
          </a:p>
        </p:txBody>
      </p:sp>
      <p:sp>
        <p:nvSpPr>
          <p:cNvPr id="4" name="Slide Number Placeholder 3">
            <a:extLst>
              <a:ext uri="{FF2B5EF4-FFF2-40B4-BE49-F238E27FC236}">
                <a16:creationId xmlns:a16="http://schemas.microsoft.com/office/drawing/2014/main" id="{C1063020-E3B1-8211-2E0B-1AEE78A817E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93F7F0-4438-4A90-AB24-A1145129226D}"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pic>
        <p:nvPicPr>
          <p:cNvPr id="3" name="Google Shape;998;p124">
            <a:extLst>
              <a:ext uri="{FF2B5EF4-FFF2-40B4-BE49-F238E27FC236}">
                <a16:creationId xmlns:a16="http://schemas.microsoft.com/office/drawing/2014/main" id="{0830C8A8-FAA3-31DF-E91B-635ABCDEEAD6}"/>
              </a:ext>
            </a:extLst>
          </p:cNvPr>
          <p:cNvPicPr preferRelativeResize="0"/>
          <p:nvPr/>
        </p:nvPicPr>
        <p:blipFill>
          <a:blip r:embed="rId3">
            <a:alphaModFix/>
          </a:blip>
          <a:srcRect b="34107"/>
          <a:stretch/>
        </p:blipFill>
        <p:spPr>
          <a:xfrm>
            <a:off x="1388500" y="3692765"/>
            <a:ext cx="7176801" cy="3165235"/>
          </a:xfrm>
          <a:prstGeom prst="rect">
            <a:avLst/>
          </a:prstGeom>
          <a:noFill/>
          <a:ln>
            <a:noFill/>
          </a:ln>
        </p:spPr>
      </p:pic>
      <p:pic>
        <p:nvPicPr>
          <p:cNvPr id="5" name="Google Shape;999;p124">
            <a:extLst>
              <a:ext uri="{FF2B5EF4-FFF2-40B4-BE49-F238E27FC236}">
                <a16:creationId xmlns:a16="http://schemas.microsoft.com/office/drawing/2014/main" id="{6EE7D93C-68DC-F093-58FD-E12D5A5B28B7}"/>
              </a:ext>
            </a:extLst>
          </p:cNvPr>
          <p:cNvPicPr preferRelativeResize="0"/>
          <p:nvPr/>
        </p:nvPicPr>
        <p:blipFill>
          <a:blip r:embed="rId4">
            <a:alphaModFix/>
          </a:blip>
          <a:srcRect b="40505"/>
          <a:stretch/>
        </p:blipFill>
        <p:spPr>
          <a:xfrm>
            <a:off x="704800" y="5314197"/>
            <a:ext cx="3987865" cy="1543803"/>
          </a:xfrm>
          <a:prstGeom prst="rect">
            <a:avLst/>
          </a:prstGeom>
          <a:noFill/>
          <a:ln>
            <a:noFill/>
          </a:ln>
        </p:spPr>
      </p:pic>
      <p:pic>
        <p:nvPicPr>
          <p:cNvPr id="9" name="Google Shape;1002;p124">
            <a:extLst>
              <a:ext uri="{FF2B5EF4-FFF2-40B4-BE49-F238E27FC236}">
                <a16:creationId xmlns:a16="http://schemas.microsoft.com/office/drawing/2014/main" id="{DC9CD99C-A782-8F7D-42E7-A56D0603A9ED}"/>
              </a:ext>
            </a:extLst>
          </p:cNvPr>
          <p:cNvPicPr preferRelativeResize="0"/>
          <p:nvPr/>
        </p:nvPicPr>
        <p:blipFill>
          <a:blip r:embed="rId5">
            <a:extLst>
              <a:ext uri="{28A0092B-C50C-407E-A947-70E740481C1C}">
                <a14:useLocalDpi xmlns:a14="http://schemas.microsoft.com/office/drawing/2010/main" val="0"/>
              </a:ext>
            </a:extLst>
          </a:blip>
          <a:srcRect l="49" r="49" b="24082"/>
          <a:stretch/>
        </p:blipFill>
        <p:spPr>
          <a:xfrm>
            <a:off x="6953959" y="4245835"/>
            <a:ext cx="1915285" cy="2612165"/>
          </a:xfrm>
          <a:prstGeom prst="rect">
            <a:avLst/>
          </a:prstGeom>
          <a:noFill/>
          <a:ln>
            <a:noFill/>
          </a:ln>
        </p:spPr>
      </p:pic>
      <p:pic>
        <p:nvPicPr>
          <p:cNvPr id="10" name="Google Shape;1004;p124">
            <a:extLst>
              <a:ext uri="{FF2B5EF4-FFF2-40B4-BE49-F238E27FC236}">
                <a16:creationId xmlns:a16="http://schemas.microsoft.com/office/drawing/2014/main" id="{5E4463CF-1993-F35D-4B87-CB6945496639}"/>
              </a:ext>
            </a:extLst>
          </p:cNvPr>
          <p:cNvPicPr preferRelativeResize="0"/>
          <p:nvPr/>
        </p:nvPicPr>
        <p:blipFill>
          <a:blip r:embed="rId6">
            <a:alphaModFix/>
          </a:blip>
          <a:srcRect b="39164"/>
          <a:stretch/>
        </p:blipFill>
        <p:spPr>
          <a:xfrm>
            <a:off x="7626976" y="4094401"/>
            <a:ext cx="2341600" cy="2763599"/>
          </a:xfrm>
          <a:prstGeom prst="rect">
            <a:avLst/>
          </a:prstGeom>
          <a:noFill/>
          <a:ln>
            <a:noFill/>
          </a:ln>
        </p:spPr>
      </p:pic>
      <p:sp>
        <p:nvSpPr>
          <p:cNvPr id="13" name="Google Shape;966;p124">
            <a:extLst>
              <a:ext uri="{FF2B5EF4-FFF2-40B4-BE49-F238E27FC236}">
                <a16:creationId xmlns:a16="http://schemas.microsoft.com/office/drawing/2014/main" id="{9E421E01-57B4-8D05-5F54-3421A642265B}"/>
              </a:ext>
            </a:extLst>
          </p:cNvPr>
          <p:cNvSpPr/>
          <p:nvPr/>
        </p:nvSpPr>
        <p:spPr>
          <a:xfrm>
            <a:off x="9738525" y="3773022"/>
            <a:ext cx="2053532" cy="856158"/>
          </a:xfrm>
          <a:prstGeom prst="roundRect">
            <a:avLst>
              <a:gd name="adj" fmla="val 12844"/>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Inter"/>
              <a:ea typeface="Inter"/>
              <a:cs typeface="Inter"/>
              <a:sym typeface="Inter"/>
            </a:endParaRPr>
          </a:p>
        </p:txBody>
      </p:sp>
      <p:sp>
        <p:nvSpPr>
          <p:cNvPr id="14" name="Google Shape;1003;p124">
            <a:extLst>
              <a:ext uri="{FF2B5EF4-FFF2-40B4-BE49-F238E27FC236}">
                <a16:creationId xmlns:a16="http://schemas.microsoft.com/office/drawing/2014/main" id="{DB8FAE32-AF53-F964-7FE7-6481C9EBBE31}"/>
              </a:ext>
            </a:extLst>
          </p:cNvPr>
          <p:cNvSpPr/>
          <p:nvPr/>
        </p:nvSpPr>
        <p:spPr>
          <a:xfrm>
            <a:off x="9855805" y="3638053"/>
            <a:ext cx="1954733" cy="928740"/>
          </a:xfrm>
          <a:prstGeom prst="roundRect">
            <a:avLst>
              <a:gd name="adj" fmla="val 12844"/>
            </a:avLst>
          </a:prstGeom>
          <a:solidFill>
            <a:schemeClr val="tx2">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Inter"/>
              <a:ea typeface="Inter"/>
              <a:cs typeface="Inter"/>
              <a:sym typeface="Inter"/>
            </a:endParaRPr>
          </a:p>
        </p:txBody>
      </p:sp>
      <p:sp>
        <p:nvSpPr>
          <p:cNvPr id="15" name="Google Shape;1006;p124">
            <a:extLst>
              <a:ext uri="{FF2B5EF4-FFF2-40B4-BE49-F238E27FC236}">
                <a16:creationId xmlns:a16="http://schemas.microsoft.com/office/drawing/2014/main" id="{9F3918EA-8D8E-03D4-0991-9EB816584646}"/>
              </a:ext>
            </a:extLst>
          </p:cNvPr>
          <p:cNvSpPr txBox="1"/>
          <p:nvPr/>
        </p:nvSpPr>
        <p:spPr>
          <a:xfrm>
            <a:off x="10293457" y="3809547"/>
            <a:ext cx="1065200" cy="3534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1067"/>
              </a:spcAft>
              <a:buClr>
                <a:srgbClr val="000000"/>
              </a:buClr>
              <a:buSzTx/>
              <a:buFont typeface="Arial"/>
              <a:buNone/>
              <a:tabLst/>
              <a:defRPr/>
            </a:pPr>
            <a:r>
              <a:rPr kumimoji="0" lang="en" sz="1200" b="1" i="0" u="none" strike="noStrike" kern="1200" cap="none" spc="0" normalizeH="0" baseline="0" noProof="0">
                <a:ln>
                  <a:noFill/>
                </a:ln>
                <a:solidFill>
                  <a:srgbClr val="FFFFFF"/>
                </a:solidFill>
                <a:effectLst/>
                <a:uLnTx/>
                <a:uFillTx/>
                <a:latin typeface="Arial" panose="020B0604020202020204"/>
                <a:ea typeface="Inter"/>
                <a:cs typeface="Inter"/>
                <a:sym typeface="Inter"/>
              </a:rPr>
              <a:t>POWERED BY </a:t>
            </a:r>
            <a:endParaRPr kumimoji="0" sz="1200" b="1" i="0" u="none" strike="noStrike" kern="1200" cap="none" spc="0" normalizeH="0" baseline="0" noProof="0">
              <a:ln>
                <a:noFill/>
              </a:ln>
              <a:solidFill>
                <a:srgbClr val="FFFFFF"/>
              </a:solidFill>
              <a:effectLst/>
              <a:uLnTx/>
              <a:uFillTx/>
              <a:latin typeface="Arial" panose="020B0604020202020204"/>
              <a:ea typeface="Inter"/>
              <a:cs typeface="Inter"/>
              <a:sym typeface="Inter"/>
            </a:endParaRPr>
          </a:p>
        </p:txBody>
      </p:sp>
      <p:pic>
        <p:nvPicPr>
          <p:cNvPr id="16" name="Google Shape;1007;p124">
            <a:extLst>
              <a:ext uri="{FF2B5EF4-FFF2-40B4-BE49-F238E27FC236}">
                <a16:creationId xmlns:a16="http://schemas.microsoft.com/office/drawing/2014/main" id="{B0646B7F-0E6A-BDF4-D7DF-C5CC28F2FB3D}"/>
              </a:ext>
            </a:extLst>
          </p:cNvPr>
          <p:cNvPicPr preferRelativeResize="0"/>
          <p:nvPr/>
        </p:nvPicPr>
        <p:blipFill>
          <a:blip r:embed="rId7">
            <a:alphaModFix/>
          </a:blip>
          <a:stretch>
            <a:fillRect/>
          </a:stretch>
        </p:blipFill>
        <p:spPr>
          <a:xfrm>
            <a:off x="10095541" y="3964151"/>
            <a:ext cx="1443056" cy="517200"/>
          </a:xfrm>
          <a:prstGeom prst="rect">
            <a:avLst/>
          </a:prstGeom>
          <a:noFill/>
          <a:ln>
            <a:noFill/>
          </a:ln>
        </p:spPr>
      </p:pic>
      <p:sp>
        <p:nvSpPr>
          <p:cNvPr id="19" name="Oval 18">
            <a:extLst>
              <a:ext uri="{FF2B5EF4-FFF2-40B4-BE49-F238E27FC236}">
                <a16:creationId xmlns:a16="http://schemas.microsoft.com/office/drawing/2014/main" id="{DC7071E5-8850-520B-8898-1F3DD6E4E535}"/>
              </a:ext>
            </a:extLst>
          </p:cNvPr>
          <p:cNvSpPr/>
          <p:nvPr/>
        </p:nvSpPr>
        <p:spPr>
          <a:xfrm>
            <a:off x="9916644" y="4803852"/>
            <a:ext cx="1624569" cy="1624569"/>
          </a:xfrm>
          <a:prstGeom prst="ellipse">
            <a:avLst/>
          </a:prstGeom>
          <a:gradFill>
            <a:gsLst>
              <a:gs pos="0">
                <a:schemeClr val="tx1"/>
              </a:gs>
              <a:gs pos="12000">
                <a:schemeClr val="tx1"/>
              </a:gs>
              <a:gs pos="100000">
                <a:schemeClr val="tx2"/>
              </a:gs>
            </a:gsLst>
            <a:lin ang="2700006"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n-ea"/>
                <a:cs typeface="+mn-cs"/>
              </a:rPr>
              <a:t>52</a:t>
            </a:r>
            <a:b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minutes increase per week per employee</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F3BDA79-3C0F-3DFF-AC5E-F61486043E39}"/>
              </a:ext>
            </a:extLst>
          </p:cNvPr>
          <p:cNvSpPr txBox="1"/>
          <p:nvPr/>
        </p:nvSpPr>
        <p:spPr>
          <a:xfrm>
            <a:off x="2533813" y="871408"/>
            <a:ext cx="71243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DB714"/>
                </a:solidFill>
                <a:effectLst/>
                <a:uLnTx/>
                <a:uFillTx/>
                <a:latin typeface="Arial" panose="020B0604020202020204"/>
                <a:ea typeface="Montserrat Light"/>
                <a:cs typeface="Montserrat Light"/>
                <a:sym typeface="Montserrat Light"/>
              </a:rPr>
              <a:t>AI-powered communications that work together effortlessly with existing Mitel telephony and devices </a:t>
            </a:r>
          </a:p>
        </p:txBody>
      </p:sp>
      <p:grpSp>
        <p:nvGrpSpPr>
          <p:cNvPr id="6" name="Group 5">
            <a:extLst>
              <a:ext uri="{FF2B5EF4-FFF2-40B4-BE49-F238E27FC236}">
                <a16:creationId xmlns:a16="http://schemas.microsoft.com/office/drawing/2014/main" id="{A03C8851-C9E0-7672-9A14-604E961A7406}"/>
              </a:ext>
            </a:extLst>
          </p:cNvPr>
          <p:cNvGrpSpPr/>
          <p:nvPr/>
        </p:nvGrpSpPr>
        <p:grpSpPr>
          <a:xfrm>
            <a:off x="316342" y="1659516"/>
            <a:ext cx="2025897" cy="1817459"/>
            <a:chOff x="316342" y="1659516"/>
            <a:chExt cx="2025897" cy="1817459"/>
          </a:xfrm>
        </p:grpSpPr>
        <p:sp>
          <p:nvSpPr>
            <p:cNvPr id="7" name="Google Shape;169;p33">
              <a:extLst>
                <a:ext uri="{FF2B5EF4-FFF2-40B4-BE49-F238E27FC236}">
                  <a16:creationId xmlns:a16="http://schemas.microsoft.com/office/drawing/2014/main" id="{B280F95E-57B8-2D1F-0B11-7319D6ED0DAA}"/>
                </a:ext>
              </a:extLst>
            </p:cNvPr>
            <p:cNvSpPr/>
            <p:nvPr/>
          </p:nvSpPr>
          <p:spPr>
            <a:xfrm>
              <a:off x="316342" y="1993688"/>
              <a:ext cx="2025897" cy="1483287"/>
            </a:xfrm>
            <a:prstGeom prst="round2SameRect">
              <a:avLst>
                <a:gd name="adj1" fmla="val 0"/>
                <a:gd name="adj2" fmla="val 0"/>
              </a:avLst>
            </a:prstGeom>
            <a:solidFill>
              <a:schemeClr val="tx2"/>
            </a:solidFill>
            <a:ln>
              <a:solidFill>
                <a:schemeClr val="tx2"/>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73D0">
                    <a:lumMod val="60000"/>
                    <a:lumOff val="40000"/>
                  </a:srgbClr>
                </a:solidFill>
                <a:effectLst/>
                <a:uLnTx/>
                <a:uFillTx/>
                <a:latin typeface="Inter"/>
                <a:ea typeface="Inter"/>
                <a:cs typeface="Inter"/>
                <a:sym typeface="Inter"/>
              </a:endParaRPr>
            </a:p>
          </p:txBody>
        </p:sp>
        <p:sp>
          <p:nvSpPr>
            <p:cNvPr id="8" name="Google Shape;970;p124">
              <a:extLst>
                <a:ext uri="{FF2B5EF4-FFF2-40B4-BE49-F238E27FC236}">
                  <a16:creationId xmlns:a16="http://schemas.microsoft.com/office/drawing/2014/main" id="{4EA60B5D-921E-C099-F05A-B98EBE5154EB}"/>
                </a:ext>
              </a:extLst>
            </p:cNvPr>
            <p:cNvSpPr txBox="1"/>
            <p:nvPr/>
          </p:nvSpPr>
          <p:spPr>
            <a:xfrm>
              <a:off x="376433" y="2768455"/>
              <a:ext cx="1888400" cy="5657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1067"/>
                </a:spcAft>
                <a:buClr>
                  <a:srgbClr val="000000"/>
                </a:buClr>
                <a:buSzTx/>
                <a:buFont typeface="Arial"/>
                <a:buNone/>
                <a:tabLst/>
                <a:defRPr/>
              </a:pPr>
              <a:r>
                <a:rPr kumimoji="0" lang="en"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rPr>
                <a:t>Best-of-breed, trusted  video meetings</a:t>
              </a:r>
              <a:endParaRPr kumimoji="0"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endParaRPr>
            </a:p>
          </p:txBody>
        </p:sp>
        <p:sp>
          <p:nvSpPr>
            <p:cNvPr id="11" name="Google Shape;977;p124">
              <a:extLst>
                <a:ext uri="{FF2B5EF4-FFF2-40B4-BE49-F238E27FC236}">
                  <a16:creationId xmlns:a16="http://schemas.microsoft.com/office/drawing/2014/main" id="{8B5F303F-2B1B-B953-C20D-39984A36E034}"/>
                </a:ext>
              </a:extLst>
            </p:cNvPr>
            <p:cNvSpPr txBox="1"/>
            <p:nvPr/>
          </p:nvSpPr>
          <p:spPr>
            <a:xfrm>
              <a:off x="377137" y="2480817"/>
              <a:ext cx="1888400" cy="21794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133"/>
                </a:spcAft>
                <a:buClr>
                  <a:srgbClr val="000000"/>
                </a:buClr>
                <a:buSzTx/>
                <a:buFont typeface="Arial"/>
                <a:buNone/>
                <a:tabLst/>
                <a:defRPr/>
              </a:pPr>
              <a:r>
                <a:rPr kumimoji="0" lang="en" sz="1333" b="1" i="0" u="none" strike="noStrike" kern="1200" cap="none" spc="0" normalizeH="0" baseline="0" noProof="0">
                  <a:ln>
                    <a:noFill/>
                  </a:ln>
                  <a:solidFill>
                    <a:srgbClr val="EDF1F3"/>
                  </a:solidFill>
                  <a:effectLst/>
                  <a:uLnTx/>
                  <a:uFillTx/>
                  <a:latin typeface="Arial" panose="020B0604020202020204"/>
                  <a:ea typeface="Montserrat"/>
                  <a:cs typeface="Montserrat"/>
                  <a:sym typeface="Montserrat"/>
                </a:rPr>
                <a:t>Meetings</a:t>
              </a:r>
              <a:endParaRPr kumimoji="0" sz="1333" b="1" i="1" u="none" strike="noStrike" kern="1200" cap="none" spc="0" normalizeH="0" baseline="0" noProof="0">
                <a:ln>
                  <a:noFill/>
                </a:ln>
                <a:solidFill>
                  <a:srgbClr val="EDF1F3"/>
                </a:solidFill>
                <a:effectLst/>
                <a:uLnTx/>
                <a:uFillTx/>
                <a:latin typeface="Arial" panose="020B0604020202020204"/>
                <a:ea typeface="Montserrat"/>
                <a:cs typeface="Montserrat"/>
                <a:sym typeface="Montserrat"/>
              </a:endParaRPr>
            </a:p>
          </p:txBody>
        </p:sp>
        <p:pic>
          <p:nvPicPr>
            <p:cNvPr id="12" name="Graphic 31">
              <a:extLst>
                <a:ext uri="{FF2B5EF4-FFF2-40B4-BE49-F238E27FC236}">
                  <a16:creationId xmlns:a16="http://schemas.microsoft.com/office/drawing/2014/main" id="{64F8E819-4689-89C3-D45C-32742E19F64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74302" y="1659516"/>
              <a:ext cx="688403" cy="688403"/>
            </a:xfrm>
            <a:prstGeom prst="rect">
              <a:avLst/>
            </a:prstGeom>
          </p:spPr>
        </p:pic>
      </p:grpSp>
      <p:grpSp>
        <p:nvGrpSpPr>
          <p:cNvPr id="17" name="Group 16">
            <a:extLst>
              <a:ext uri="{FF2B5EF4-FFF2-40B4-BE49-F238E27FC236}">
                <a16:creationId xmlns:a16="http://schemas.microsoft.com/office/drawing/2014/main" id="{09D03C1C-ACEC-773C-19CF-2835B15FD183}"/>
              </a:ext>
            </a:extLst>
          </p:cNvPr>
          <p:cNvGrpSpPr/>
          <p:nvPr/>
        </p:nvGrpSpPr>
        <p:grpSpPr>
          <a:xfrm>
            <a:off x="2649867" y="1652703"/>
            <a:ext cx="2147600" cy="1893914"/>
            <a:chOff x="2681399" y="1652703"/>
            <a:chExt cx="2147600" cy="1893914"/>
          </a:xfrm>
        </p:grpSpPr>
        <p:sp>
          <p:nvSpPr>
            <p:cNvPr id="18" name="Google Shape;169;p33">
              <a:extLst>
                <a:ext uri="{FF2B5EF4-FFF2-40B4-BE49-F238E27FC236}">
                  <a16:creationId xmlns:a16="http://schemas.microsoft.com/office/drawing/2014/main" id="{3C61E332-697C-B04A-9BB3-E0579808DCE0}"/>
                </a:ext>
              </a:extLst>
            </p:cNvPr>
            <p:cNvSpPr/>
            <p:nvPr/>
          </p:nvSpPr>
          <p:spPr>
            <a:xfrm>
              <a:off x="2741110" y="1990715"/>
              <a:ext cx="2025897" cy="1483287"/>
            </a:xfrm>
            <a:prstGeom prst="round2SameRect">
              <a:avLst>
                <a:gd name="adj1" fmla="val 0"/>
                <a:gd name="adj2" fmla="val 0"/>
              </a:avLst>
            </a:prstGeom>
            <a:solidFill>
              <a:schemeClr val="tx2"/>
            </a:solidFill>
            <a:ln>
              <a:solidFill>
                <a:schemeClr val="tx2"/>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0" name="Google Shape;973;p124">
              <a:extLst>
                <a:ext uri="{FF2B5EF4-FFF2-40B4-BE49-F238E27FC236}">
                  <a16:creationId xmlns:a16="http://schemas.microsoft.com/office/drawing/2014/main" id="{4B3B71F7-A3D5-807D-F797-AC4A2172B581}"/>
                </a:ext>
              </a:extLst>
            </p:cNvPr>
            <p:cNvSpPr txBox="1"/>
            <p:nvPr/>
          </p:nvSpPr>
          <p:spPr>
            <a:xfrm>
              <a:off x="2681399" y="2768455"/>
              <a:ext cx="2147600" cy="778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1067"/>
                </a:spcAft>
                <a:buClr>
                  <a:srgbClr val="000000"/>
                </a:buClr>
                <a:buSzTx/>
                <a:buFont typeface="Arial"/>
                <a:buNone/>
                <a:tabLst/>
                <a:defRPr/>
              </a:pPr>
              <a:r>
                <a:rPr kumimoji="0" lang="en" sz="1200" b="0" i="0" u="none" strike="noStrike" kern="1200" cap="none" spc="0" normalizeH="0" baseline="0" noProof="0" dirty="0">
                  <a:ln>
                    <a:noFill/>
                  </a:ln>
                  <a:solidFill>
                    <a:srgbClr val="EDF1F3"/>
                  </a:solidFill>
                  <a:effectLst/>
                  <a:uLnTx/>
                  <a:uFillTx/>
                  <a:latin typeface="Arial" panose="020B0604020202020204"/>
                  <a:ea typeface="Inter Medium"/>
                  <a:cs typeface="Inter Medium"/>
                  <a:sym typeface="Inter Medium"/>
                </a:rPr>
                <a:t>Messaging, file sharing, </a:t>
              </a:r>
              <a:br>
                <a:rPr kumimoji="0" lang="en" sz="1200" b="0" i="0" u="none" strike="noStrike" kern="1200" cap="none" spc="0" normalizeH="0" baseline="0" noProof="0" dirty="0">
                  <a:ln>
                    <a:noFill/>
                  </a:ln>
                  <a:solidFill>
                    <a:srgbClr val="EDF1F3"/>
                  </a:solidFill>
                  <a:effectLst/>
                  <a:uLnTx/>
                  <a:uFillTx/>
                  <a:latin typeface="Arial" panose="020B0604020202020204"/>
                  <a:ea typeface="Inter Medium"/>
                  <a:cs typeface="Inter Medium"/>
                  <a:sym typeface="Inter Medium"/>
                </a:rPr>
              </a:br>
              <a:r>
                <a:rPr kumimoji="0" lang="en" sz="1200" b="0" i="0" u="none" strike="noStrike" kern="1200" cap="none" spc="0" normalizeH="0" baseline="0" noProof="0" dirty="0">
                  <a:ln>
                    <a:noFill/>
                  </a:ln>
                  <a:solidFill>
                    <a:srgbClr val="EDF1F3"/>
                  </a:solidFill>
                  <a:effectLst/>
                  <a:uLnTx/>
                  <a:uFillTx/>
                  <a:latin typeface="Arial" panose="020B0604020202020204"/>
                  <a:ea typeface="Inter Medium"/>
                  <a:cs typeface="Inter Medium"/>
                  <a:sym typeface="Inter Medium"/>
                </a:rPr>
                <a:t>and continuous </a:t>
              </a:r>
              <a:br>
                <a:rPr kumimoji="0" lang="en" sz="1200" b="0" i="0" u="none" strike="noStrike" kern="1200" cap="none" spc="0" normalizeH="0" baseline="0" noProof="0" dirty="0">
                  <a:ln>
                    <a:noFill/>
                  </a:ln>
                  <a:solidFill>
                    <a:srgbClr val="EDF1F3"/>
                  </a:solidFill>
                  <a:effectLst/>
                  <a:uLnTx/>
                  <a:uFillTx/>
                  <a:latin typeface="Arial" panose="020B0604020202020204"/>
                  <a:ea typeface="Inter Medium"/>
                  <a:cs typeface="Inter Medium"/>
                  <a:sym typeface="Inter Medium"/>
                </a:rPr>
              </a:br>
              <a:r>
                <a:rPr kumimoji="0" lang="en" sz="1200" b="0" i="0" u="none" strike="noStrike" kern="1200" cap="none" spc="0" normalizeH="0" baseline="0" noProof="0" dirty="0">
                  <a:ln>
                    <a:noFill/>
                  </a:ln>
                  <a:solidFill>
                    <a:srgbClr val="EDF1F3"/>
                  </a:solidFill>
                  <a:effectLst/>
                  <a:uLnTx/>
                  <a:uFillTx/>
                  <a:latin typeface="Arial" panose="020B0604020202020204"/>
                  <a:ea typeface="Inter Medium"/>
                  <a:cs typeface="Inter Medium"/>
                  <a:sym typeface="Inter Medium"/>
                </a:rPr>
                <a:t>meeting chats</a:t>
              </a:r>
              <a:endParaRPr kumimoji="0" sz="1200" b="0" i="0" u="none" strike="noStrike" kern="1200" cap="none" spc="0" normalizeH="0" baseline="0" noProof="0" dirty="0">
                <a:ln>
                  <a:noFill/>
                </a:ln>
                <a:solidFill>
                  <a:srgbClr val="EDF1F3"/>
                </a:solidFill>
                <a:effectLst/>
                <a:uLnTx/>
                <a:uFillTx/>
                <a:latin typeface="Arial" panose="020B0604020202020204"/>
                <a:ea typeface="Inter Medium"/>
                <a:cs typeface="Inter Medium"/>
                <a:sym typeface="Inter Medium"/>
              </a:endParaRPr>
            </a:p>
          </p:txBody>
        </p:sp>
        <p:sp>
          <p:nvSpPr>
            <p:cNvPr id="21" name="Google Shape;978;p124">
              <a:extLst>
                <a:ext uri="{FF2B5EF4-FFF2-40B4-BE49-F238E27FC236}">
                  <a16:creationId xmlns:a16="http://schemas.microsoft.com/office/drawing/2014/main" id="{C2C1DEC5-F219-2BF4-E8A4-4245346F5726}"/>
                </a:ext>
              </a:extLst>
            </p:cNvPr>
            <p:cNvSpPr txBox="1"/>
            <p:nvPr/>
          </p:nvSpPr>
          <p:spPr>
            <a:xfrm>
              <a:off x="2804275" y="2480817"/>
              <a:ext cx="1888400" cy="21794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133"/>
                </a:spcAft>
                <a:buClr>
                  <a:srgbClr val="000000"/>
                </a:buClr>
                <a:buSzTx/>
                <a:buFont typeface="Arial"/>
                <a:buNone/>
                <a:tabLst/>
                <a:defRPr/>
              </a:pPr>
              <a:r>
                <a:rPr kumimoji="0" lang="en" sz="1333" b="1" i="0" u="none" strike="noStrike" kern="1200" cap="none" spc="0" normalizeH="0" baseline="0" noProof="0">
                  <a:ln>
                    <a:noFill/>
                  </a:ln>
                  <a:solidFill>
                    <a:srgbClr val="EDF1F3"/>
                  </a:solidFill>
                  <a:effectLst/>
                  <a:uLnTx/>
                  <a:uFillTx/>
                  <a:latin typeface="Arial" panose="020B0604020202020204"/>
                  <a:ea typeface="Montserrat"/>
                  <a:cs typeface="Montserrat"/>
                  <a:sym typeface="Montserrat"/>
                </a:rPr>
                <a:t>Team Chat</a:t>
              </a:r>
              <a:endParaRPr kumimoji="0" sz="1333" b="1" i="1" u="none" strike="noStrike" kern="1200" cap="none" spc="0" normalizeH="0" baseline="0" noProof="0">
                <a:ln>
                  <a:noFill/>
                </a:ln>
                <a:solidFill>
                  <a:srgbClr val="EDF1F3"/>
                </a:solidFill>
                <a:effectLst/>
                <a:uLnTx/>
                <a:uFillTx/>
                <a:latin typeface="Arial" panose="020B0604020202020204"/>
                <a:ea typeface="Montserrat"/>
                <a:cs typeface="Montserrat"/>
                <a:sym typeface="Montserrat"/>
              </a:endParaRPr>
            </a:p>
          </p:txBody>
        </p:sp>
        <p:pic>
          <p:nvPicPr>
            <p:cNvPr id="23" name="Graphic 31">
              <a:extLst>
                <a:ext uri="{FF2B5EF4-FFF2-40B4-BE49-F238E27FC236}">
                  <a16:creationId xmlns:a16="http://schemas.microsoft.com/office/drawing/2014/main" id="{6EE7DF54-F85A-A942-2C94-DD3E134FD71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435718" y="1652703"/>
              <a:ext cx="688402" cy="688402"/>
            </a:xfrm>
            <a:prstGeom prst="rect">
              <a:avLst/>
            </a:prstGeom>
          </p:spPr>
        </p:pic>
      </p:grpSp>
      <p:grpSp>
        <p:nvGrpSpPr>
          <p:cNvPr id="24" name="Group 23">
            <a:extLst>
              <a:ext uri="{FF2B5EF4-FFF2-40B4-BE49-F238E27FC236}">
                <a16:creationId xmlns:a16="http://schemas.microsoft.com/office/drawing/2014/main" id="{06BE9EB0-C259-2CAE-9A0F-40DA62244004}"/>
              </a:ext>
            </a:extLst>
          </p:cNvPr>
          <p:cNvGrpSpPr/>
          <p:nvPr/>
        </p:nvGrpSpPr>
        <p:grpSpPr>
          <a:xfrm>
            <a:off x="7438620" y="1669173"/>
            <a:ext cx="2025897" cy="1808696"/>
            <a:chOff x="7479941" y="1669173"/>
            <a:chExt cx="2025897" cy="1808696"/>
          </a:xfrm>
        </p:grpSpPr>
        <p:sp>
          <p:nvSpPr>
            <p:cNvPr id="25" name="Google Shape;169;p33">
              <a:extLst>
                <a:ext uri="{FF2B5EF4-FFF2-40B4-BE49-F238E27FC236}">
                  <a16:creationId xmlns:a16="http://schemas.microsoft.com/office/drawing/2014/main" id="{D0AEAF61-0303-0F5E-5D0F-FEC5CF19B70B}"/>
                </a:ext>
              </a:extLst>
            </p:cNvPr>
            <p:cNvSpPr/>
            <p:nvPr/>
          </p:nvSpPr>
          <p:spPr>
            <a:xfrm>
              <a:off x="7479941" y="1994582"/>
              <a:ext cx="2025897" cy="1483287"/>
            </a:xfrm>
            <a:prstGeom prst="round2SameRect">
              <a:avLst>
                <a:gd name="adj1" fmla="val 0"/>
                <a:gd name="adj2" fmla="val 0"/>
              </a:avLst>
            </a:prstGeom>
            <a:solidFill>
              <a:schemeClr val="tx2"/>
            </a:solidFill>
            <a:ln>
              <a:solidFill>
                <a:schemeClr val="tx2"/>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 name="Google Shape;972;p124">
              <a:extLst>
                <a:ext uri="{FF2B5EF4-FFF2-40B4-BE49-F238E27FC236}">
                  <a16:creationId xmlns:a16="http://schemas.microsoft.com/office/drawing/2014/main" id="{45A7C9B7-A25F-ABBB-51F9-2F97CCD00B95}"/>
                </a:ext>
              </a:extLst>
            </p:cNvPr>
            <p:cNvSpPr txBox="1"/>
            <p:nvPr/>
          </p:nvSpPr>
          <p:spPr>
            <a:xfrm>
              <a:off x="7603006" y="2768455"/>
              <a:ext cx="1766400" cy="5657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1067"/>
                </a:spcAft>
                <a:buClr>
                  <a:srgbClr val="000000"/>
                </a:buClr>
                <a:buSzTx/>
                <a:buFont typeface="Arial"/>
                <a:buNone/>
                <a:tabLst/>
                <a:defRPr/>
              </a:pPr>
              <a:r>
                <a:rPr kumimoji="0" lang="en"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rPr>
                <a:t>Streamlined appointment scheduling  </a:t>
              </a:r>
              <a:endParaRPr kumimoji="0"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endParaRPr>
            </a:p>
          </p:txBody>
        </p:sp>
        <p:sp>
          <p:nvSpPr>
            <p:cNvPr id="27" name="Google Shape;980;p124">
              <a:extLst>
                <a:ext uri="{FF2B5EF4-FFF2-40B4-BE49-F238E27FC236}">
                  <a16:creationId xmlns:a16="http://schemas.microsoft.com/office/drawing/2014/main" id="{552A7F7B-C507-7C30-879E-55126D6D0F8D}"/>
                </a:ext>
              </a:extLst>
            </p:cNvPr>
            <p:cNvSpPr txBox="1"/>
            <p:nvPr/>
          </p:nvSpPr>
          <p:spPr>
            <a:xfrm>
              <a:off x="7542006" y="2480817"/>
              <a:ext cx="1888400" cy="21794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133"/>
                </a:spcAft>
                <a:buClr>
                  <a:srgbClr val="000000"/>
                </a:buClr>
                <a:buSzTx/>
                <a:buFont typeface="Arial"/>
                <a:buNone/>
                <a:tabLst/>
                <a:defRPr/>
              </a:pPr>
              <a:r>
                <a:rPr kumimoji="0" lang="en" sz="1333" b="1" i="0" u="none" strike="noStrike" kern="1200" cap="none" spc="0" normalizeH="0" baseline="0" noProof="0">
                  <a:ln>
                    <a:noFill/>
                  </a:ln>
                  <a:solidFill>
                    <a:srgbClr val="EDF1F3"/>
                  </a:solidFill>
                  <a:effectLst/>
                  <a:uLnTx/>
                  <a:uFillTx/>
                  <a:latin typeface="Arial" panose="020B0604020202020204"/>
                  <a:ea typeface="Montserrat"/>
                  <a:cs typeface="Montserrat"/>
                  <a:sym typeface="Montserrat"/>
                </a:rPr>
                <a:t>Scheduler</a:t>
              </a:r>
              <a:endParaRPr kumimoji="0" sz="1333" b="1" i="1" u="none" strike="noStrike" kern="1200" cap="none" spc="0" normalizeH="0" baseline="0" noProof="0">
                <a:ln>
                  <a:noFill/>
                </a:ln>
                <a:solidFill>
                  <a:srgbClr val="EDF1F3"/>
                </a:solidFill>
                <a:effectLst/>
                <a:uLnTx/>
                <a:uFillTx/>
                <a:latin typeface="Arial" panose="020B0604020202020204"/>
                <a:ea typeface="Montserrat"/>
                <a:cs typeface="Montserrat"/>
                <a:sym typeface="Montserrat"/>
              </a:endParaRPr>
            </a:p>
          </p:txBody>
        </p:sp>
        <p:pic>
          <p:nvPicPr>
            <p:cNvPr id="28" name="Graphic 27">
              <a:extLst>
                <a:ext uri="{FF2B5EF4-FFF2-40B4-BE49-F238E27FC236}">
                  <a16:creationId xmlns:a16="http://schemas.microsoft.com/office/drawing/2014/main" id="{F6AE4E10-8FCE-3336-6AA2-C44203B4C89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150782" y="1669173"/>
              <a:ext cx="685800" cy="685800"/>
            </a:xfrm>
            <a:prstGeom prst="rect">
              <a:avLst/>
            </a:prstGeom>
          </p:spPr>
        </p:pic>
      </p:grpSp>
      <p:grpSp>
        <p:nvGrpSpPr>
          <p:cNvPr id="29" name="Group 28">
            <a:extLst>
              <a:ext uri="{FF2B5EF4-FFF2-40B4-BE49-F238E27FC236}">
                <a16:creationId xmlns:a16="http://schemas.microsoft.com/office/drawing/2014/main" id="{87408B5E-7CBC-086E-025B-57CAA6C31492}"/>
              </a:ext>
            </a:extLst>
          </p:cNvPr>
          <p:cNvGrpSpPr/>
          <p:nvPr/>
        </p:nvGrpSpPr>
        <p:grpSpPr>
          <a:xfrm>
            <a:off x="5105095" y="1649256"/>
            <a:ext cx="2025897" cy="1897377"/>
            <a:chOff x="5181756" y="1649256"/>
            <a:chExt cx="2025897" cy="1897377"/>
          </a:xfrm>
        </p:grpSpPr>
        <p:sp>
          <p:nvSpPr>
            <p:cNvPr id="30" name="Google Shape;169;p33">
              <a:extLst>
                <a:ext uri="{FF2B5EF4-FFF2-40B4-BE49-F238E27FC236}">
                  <a16:creationId xmlns:a16="http://schemas.microsoft.com/office/drawing/2014/main" id="{115B4365-6F99-252E-C897-F2634A753250}"/>
                </a:ext>
              </a:extLst>
            </p:cNvPr>
            <p:cNvSpPr/>
            <p:nvPr/>
          </p:nvSpPr>
          <p:spPr>
            <a:xfrm>
              <a:off x="5181756" y="1993688"/>
              <a:ext cx="2025897" cy="1483287"/>
            </a:xfrm>
            <a:prstGeom prst="round2SameRect">
              <a:avLst>
                <a:gd name="adj1" fmla="val 0"/>
                <a:gd name="adj2" fmla="val 0"/>
              </a:avLst>
            </a:prstGeom>
            <a:solidFill>
              <a:schemeClr val="tx2"/>
            </a:solidFill>
            <a:ln>
              <a:solidFill>
                <a:schemeClr val="tx2"/>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1" name="Google Shape;979;p124">
              <a:extLst>
                <a:ext uri="{FF2B5EF4-FFF2-40B4-BE49-F238E27FC236}">
                  <a16:creationId xmlns:a16="http://schemas.microsoft.com/office/drawing/2014/main" id="{7F59BC22-3476-5374-B94C-2E9C156F5B15}"/>
                </a:ext>
              </a:extLst>
            </p:cNvPr>
            <p:cNvSpPr txBox="1"/>
            <p:nvPr/>
          </p:nvSpPr>
          <p:spPr>
            <a:xfrm>
              <a:off x="5362842" y="2480817"/>
              <a:ext cx="1653766" cy="21794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133"/>
                </a:spcAft>
                <a:buClr>
                  <a:srgbClr val="000000"/>
                </a:buClr>
                <a:buSzTx/>
                <a:buFont typeface="Arial"/>
                <a:buNone/>
                <a:tabLst/>
                <a:defRPr/>
              </a:pPr>
              <a:r>
                <a:rPr kumimoji="0" lang="en" sz="1333" b="1" i="0" u="none" strike="noStrike" kern="1200" cap="none" spc="0" normalizeH="0" baseline="0" noProof="0">
                  <a:ln>
                    <a:noFill/>
                  </a:ln>
                  <a:solidFill>
                    <a:srgbClr val="EDF1F3"/>
                  </a:solidFill>
                  <a:effectLst/>
                  <a:uLnTx/>
                  <a:uFillTx/>
                  <a:latin typeface="Arial" panose="020B0604020202020204"/>
                  <a:ea typeface="Montserrat"/>
                  <a:cs typeface="Montserrat"/>
                  <a:sym typeface="Montserrat"/>
                </a:rPr>
                <a:t>Mail &amp; Calendar</a:t>
              </a:r>
              <a:endParaRPr kumimoji="0" sz="1333" b="1" i="1" u="none" strike="noStrike" kern="1200" cap="none" spc="0" normalizeH="0" baseline="0" noProof="0">
                <a:ln>
                  <a:noFill/>
                </a:ln>
                <a:solidFill>
                  <a:srgbClr val="EDF1F3"/>
                </a:solidFill>
                <a:effectLst/>
                <a:uLnTx/>
                <a:uFillTx/>
                <a:latin typeface="Arial" panose="020B0604020202020204"/>
                <a:ea typeface="Montserrat"/>
                <a:cs typeface="Montserrat"/>
                <a:sym typeface="Montserrat"/>
              </a:endParaRPr>
            </a:p>
          </p:txBody>
        </p:sp>
        <p:sp>
          <p:nvSpPr>
            <p:cNvPr id="32" name="Google Shape;969;p124">
              <a:extLst>
                <a:ext uri="{FF2B5EF4-FFF2-40B4-BE49-F238E27FC236}">
                  <a16:creationId xmlns:a16="http://schemas.microsoft.com/office/drawing/2014/main" id="{2BC53F21-FC19-1A1B-BDB2-F9B271843F99}"/>
                </a:ext>
              </a:extLst>
            </p:cNvPr>
            <p:cNvSpPr txBox="1"/>
            <p:nvPr/>
          </p:nvSpPr>
          <p:spPr>
            <a:xfrm>
              <a:off x="5246653" y="2768471"/>
              <a:ext cx="1900000" cy="778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1067"/>
                </a:spcAft>
                <a:buClr>
                  <a:srgbClr val="000000"/>
                </a:buClr>
                <a:buSzTx/>
                <a:buFont typeface="Arial"/>
                <a:buNone/>
                <a:tabLst/>
                <a:defRPr/>
              </a:pPr>
              <a:r>
                <a:rPr kumimoji="0" lang="en" sz="1200" b="0" i="0" u="none" strike="noStrike" kern="1200" cap="none" spc="0" normalizeH="0" baseline="0" noProof="0">
                  <a:ln>
                    <a:noFill/>
                  </a:ln>
                  <a:solidFill>
                    <a:srgbClr val="EDF1F3"/>
                  </a:solidFill>
                  <a:effectLst/>
                  <a:uLnTx/>
                  <a:uFillTx/>
                  <a:latin typeface="Inter Medium"/>
                  <a:ea typeface="Inter Medium"/>
                  <a:cs typeface="Inter Medium"/>
                  <a:sym typeface="Inter Medium"/>
                </a:rPr>
                <a:t>Zoom Mail Service and Microsoft and Google integration </a:t>
              </a:r>
              <a:endParaRPr kumimoji="0" sz="1200" b="0" i="0" u="none" strike="noStrike" kern="1200" cap="none" spc="0" normalizeH="0" baseline="0" noProof="0">
                <a:ln>
                  <a:noFill/>
                </a:ln>
                <a:solidFill>
                  <a:srgbClr val="EDF1F3"/>
                </a:solidFill>
                <a:effectLst/>
                <a:uLnTx/>
                <a:uFillTx/>
                <a:latin typeface="Inter Medium"/>
                <a:ea typeface="Inter Medium"/>
                <a:cs typeface="Inter Medium"/>
                <a:sym typeface="Inter Medium"/>
              </a:endParaRPr>
            </a:p>
          </p:txBody>
        </p:sp>
        <p:pic>
          <p:nvPicPr>
            <p:cNvPr id="33" name="Graphic 32">
              <a:extLst>
                <a:ext uri="{FF2B5EF4-FFF2-40B4-BE49-F238E27FC236}">
                  <a16:creationId xmlns:a16="http://schemas.microsoft.com/office/drawing/2014/main" id="{FC923E7B-06AA-C7C7-B774-036DAC3FA1B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834698" y="1649256"/>
              <a:ext cx="685800" cy="685800"/>
            </a:xfrm>
            <a:prstGeom prst="rect">
              <a:avLst/>
            </a:prstGeom>
          </p:spPr>
        </p:pic>
      </p:grpSp>
      <p:grpSp>
        <p:nvGrpSpPr>
          <p:cNvPr id="38" name="Group 37">
            <a:extLst>
              <a:ext uri="{FF2B5EF4-FFF2-40B4-BE49-F238E27FC236}">
                <a16:creationId xmlns:a16="http://schemas.microsoft.com/office/drawing/2014/main" id="{BE3B1953-3D48-D2B5-F0F8-74A959476F78}"/>
              </a:ext>
            </a:extLst>
          </p:cNvPr>
          <p:cNvGrpSpPr/>
          <p:nvPr/>
        </p:nvGrpSpPr>
        <p:grpSpPr>
          <a:xfrm>
            <a:off x="9772145" y="1660817"/>
            <a:ext cx="2064800" cy="1814780"/>
            <a:chOff x="9772145" y="1660817"/>
            <a:chExt cx="2064800" cy="1814780"/>
          </a:xfrm>
        </p:grpSpPr>
        <p:sp>
          <p:nvSpPr>
            <p:cNvPr id="39" name="Google Shape;169;p33">
              <a:extLst>
                <a:ext uri="{FF2B5EF4-FFF2-40B4-BE49-F238E27FC236}">
                  <a16:creationId xmlns:a16="http://schemas.microsoft.com/office/drawing/2014/main" id="{BD7E212B-EC5D-BEED-EAEC-14BBECE09451}"/>
                </a:ext>
              </a:extLst>
            </p:cNvPr>
            <p:cNvSpPr/>
            <p:nvPr/>
          </p:nvSpPr>
          <p:spPr>
            <a:xfrm>
              <a:off x="9788815" y="1992310"/>
              <a:ext cx="2025897" cy="1483287"/>
            </a:xfrm>
            <a:prstGeom prst="round2SameRect">
              <a:avLst>
                <a:gd name="adj1" fmla="val 0"/>
                <a:gd name="adj2" fmla="val 0"/>
              </a:avLst>
            </a:prstGeom>
            <a:solidFill>
              <a:schemeClr val="tx2"/>
            </a:solidFill>
            <a:ln>
              <a:solidFill>
                <a:schemeClr val="tx2"/>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45" name="Google Shape;971;p124">
              <a:extLst>
                <a:ext uri="{FF2B5EF4-FFF2-40B4-BE49-F238E27FC236}">
                  <a16:creationId xmlns:a16="http://schemas.microsoft.com/office/drawing/2014/main" id="{C8E6D0BC-19BA-1407-9F1D-73A7EA97A3E1}"/>
                </a:ext>
              </a:extLst>
            </p:cNvPr>
            <p:cNvSpPr txBox="1"/>
            <p:nvPr/>
          </p:nvSpPr>
          <p:spPr>
            <a:xfrm>
              <a:off x="9772145" y="2768455"/>
              <a:ext cx="2064800" cy="5657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1067"/>
                </a:spcAft>
                <a:buClr>
                  <a:srgbClr val="000000"/>
                </a:buClr>
                <a:buSzTx/>
                <a:buFont typeface="Arial"/>
                <a:buNone/>
                <a:tabLst/>
                <a:defRPr/>
              </a:pPr>
              <a:r>
                <a:rPr kumimoji="0" lang="en"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rPr>
                <a:t>Leverage existing </a:t>
              </a:r>
              <a:br>
                <a:rPr kumimoji="0" lang="en"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rPr>
              </a:br>
              <a:r>
                <a:rPr kumimoji="0" lang="en"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rPr>
                <a:t>Mitel phone systems</a:t>
              </a:r>
              <a:endParaRPr kumimoji="0" sz="1200" b="0" i="0" u="none" strike="noStrike" kern="1200" cap="none" spc="0" normalizeH="0" baseline="0" noProof="0">
                <a:ln>
                  <a:noFill/>
                </a:ln>
                <a:solidFill>
                  <a:srgbClr val="EDF1F3"/>
                </a:solidFill>
                <a:effectLst/>
                <a:uLnTx/>
                <a:uFillTx/>
                <a:latin typeface="Arial" panose="020B0604020202020204"/>
                <a:ea typeface="Inter Medium"/>
                <a:cs typeface="Inter Medium"/>
                <a:sym typeface="Inter Medium"/>
              </a:endParaRPr>
            </a:p>
          </p:txBody>
        </p:sp>
        <p:sp>
          <p:nvSpPr>
            <p:cNvPr id="46" name="Google Shape;981;p124">
              <a:extLst>
                <a:ext uri="{FF2B5EF4-FFF2-40B4-BE49-F238E27FC236}">
                  <a16:creationId xmlns:a16="http://schemas.microsoft.com/office/drawing/2014/main" id="{923FD104-D940-D3E8-6CB1-11D3E80DC001}"/>
                </a:ext>
              </a:extLst>
            </p:cNvPr>
            <p:cNvSpPr txBox="1"/>
            <p:nvPr/>
          </p:nvSpPr>
          <p:spPr>
            <a:xfrm>
              <a:off x="9867069" y="2480817"/>
              <a:ext cx="1888400" cy="21794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133"/>
                </a:spcAft>
                <a:buClr>
                  <a:srgbClr val="000000"/>
                </a:buClr>
                <a:buSzTx/>
                <a:buFont typeface="Arial"/>
                <a:buNone/>
                <a:tabLst/>
                <a:defRPr/>
              </a:pPr>
              <a:r>
                <a:rPr kumimoji="0" lang="en" sz="1333" b="1" i="0" u="none" strike="noStrike" kern="1200" cap="none" spc="0" normalizeH="0" baseline="0" noProof="0">
                  <a:ln>
                    <a:noFill/>
                  </a:ln>
                  <a:solidFill>
                    <a:srgbClr val="EDF1F3"/>
                  </a:solidFill>
                  <a:effectLst/>
                  <a:uLnTx/>
                  <a:uFillTx/>
                  <a:latin typeface="Arial" panose="020B0604020202020204"/>
                  <a:ea typeface="Montserrat"/>
                  <a:cs typeface="Montserrat"/>
                  <a:sym typeface="Montserrat"/>
                </a:rPr>
                <a:t>Phone</a:t>
              </a:r>
              <a:endParaRPr kumimoji="0" sz="1333" b="1" i="1" u="none" strike="noStrike" kern="1200" cap="none" spc="0" normalizeH="0" baseline="0" noProof="0">
                <a:ln>
                  <a:noFill/>
                </a:ln>
                <a:solidFill>
                  <a:srgbClr val="EDF1F3"/>
                </a:solidFill>
                <a:effectLst/>
                <a:uLnTx/>
                <a:uFillTx/>
                <a:latin typeface="Arial" panose="020B0604020202020204"/>
                <a:ea typeface="Montserrat"/>
                <a:cs typeface="Montserrat"/>
                <a:sym typeface="Montserrat"/>
              </a:endParaRPr>
            </a:p>
          </p:txBody>
        </p:sp>
        <p:pic>
          <p:nvPicPr>
            <p:cNvPr id="47" name="Graphic 46">
              <a:extLst>
                <a:ext uri="{FF2B5EF4-FFF2-40B4-BE49-F238E27FC236}">
                  <a16:creationId xmlns:a16="http://schemas.microsoft.com/office/drawing/2014/main" id="{01F89677-BCAB-10ED-6EAF-23CBE14EE9E9}"/>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458602" y="1660817"/>
              <a:ext cx="685800" cy="685800"/>
            </a:xfrm>
            <a:prstGeom prst="rect">
              <a:avLst/>
            </a:prstGeom>
          </p:spPr>
        </p:pic>
      </p:grpSp>
    </p:spTree>
    <p:extLst>
      <p:ext uri="{BB962C8B-B14F-4D97-AF65-F5344CB8AC3E}">
        <p14:creationId xmlns:p14="http://schemas.microsoft.com/office/powerpoint/2010/main" val="612744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5B7D5-A53D-F1BD-77EC-303E18E0BA0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8D666CA-1BE5-DC8A-9EA3-02A7BE01BE7F}"/>
              </a:ext>
            </a:extLst>
          </p:cNvPr>
          <p:cNvSpPr>
            <a:spLocks noGrp="1"/>
          </p:cNvSpPr>
          <p:nvPr>
            <p:ph type="title"/>
          </p:nvPr>
        </p:nvSpPr>
        <p:spPr/>
        <p:txBody>
          <a:bodyPr>
            <a:normAutofit/>
          </a:bodyPr>
          <a:lstStyle/>
          <a:p>
            <a:r>
              <a:rPr lang="en-US">
                <a:latin typeface="+mn-lt"/>
              </a:rPr>
              <a:t>What is </a:t>
            </a:r>
            <a:r>
              <a:rPr lang="en-US">
                <a:latin typeface="Arial Black" panose="020B0A04020102020204" pitchFamily="34" charset="0"/>
              </a:rPr>
              <a:t>Mitel CX?</a:t>
            </a:r>
            <a:endParaRPr lang="en-US">
              <a:solidFill>
                <a:schemeClr val="tx1"/>
              </a:solidFill>
            </a:endParaRPr>
          </a:p>
        </p:txBody>
      </p:sp>
      <p:sp>
        <p:nvSpPr>
          <p:cNvPr id="23" name="Rectangle: Rounded Corners 22">
            <a:extLst>
              <a:ext uri="{FF2B5EF4-FFF2-40B4-BE49-F238E27FC236}">
                <a16:creationId xmlns:a16="http://schemas.microsoft.com/office/drawing/2014/main" id="{AB66AE6E-D8E0-F090-0230-49932612B86B}"/>
              </a:ext>
            </a:extLst>
          </p:cNvPr>
          <p:cNvSpPr/>
          <p:nvPr/>
        </p:nvSpPr>
        <p:spPr>
          <a:xfrm>
            <a:off x="1798137" y="5083068"/>
            <a:ext cx="8395330" cy="1329906"/>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000">
                <a:latin typeface="Arial Black" panose="020B0A04020102020204" pitchFamily="34" charset="0"/>
              </a:rPr>
              <a:t>Mitel CX </a:t>
            </a:r>
            <a:r>
              <a:rPr lang="en-US" sz="2000"/>
              <a:t>is Mitel’s Priority Go Forward CX Platform that works with:</a:t>
            </a:r>
          </a:p>
        </p:txBody>
      </p:sp>
      <p:pic>
        <p:nvPicPr>
          <p:cNvPr id="20" name="Graphic 19">
            <a:extLst>
              <a:ext uri="{FF2B5EF4-FFF2-40B4-BE49-F238E27FC236}">
                <a16:creationId xmlns:a16="http://schemas.microsoft.com/office/drawing/2014/main" id="{6307FF18-A2EB-1C8A-8A74-AAB48AFBA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6209" y="1244354"/>
            <a:ext cx="640080" cy="640080"/>
          </a:xfrm>
          <a:prstGeom prst="rect">
            <a:avLst/>
          </a:prstGeom>
        </p:spPr>
      </p:pic>
      <p:sp>
        <p:nvSpPr>
          <p:cNvPr id="2" name="TextBox 1">
            <a:extLst>
              <a:ext uri="{FF2B5EF4-FFF2-40B4-BE49-F238E27FC236}">
                <a16:creationId xmlns:a16="http://schemas.microsoft.com/office/drawing/2014/main" id="{FFBCC473-27B7-274F-DA69-64B05D1D57A0}"/>
              </a:ext>
            </a:extLst>
          </p:cNvPr>
          <p:cNvSpPr txBox="1"/>
          <p:nvPr/>
        </p:nvSpPr>
        <p:spPr>
          <a:xfrm>
            <a:off x="631594" y="2343141"/>
            <a:ext cx="2452916" cy="584775"/>
          </a:xfrm>
          <a:prstGeom prst="rect">
            <a:avLst/>
          </a:prstGeom>
          <a:noFill/>
        </p:spPr>
        <p:txBody>
          <a:bodyPr wrap="none" rtlCol="0">
            <a:spAutoFit/>
          </a:bodyPr>
          <a:lstStyle/>
          <a:p>
            <a:r>
              <a:rPr lang="en-US" sz="3200">
                <a:latin typeface="Arial Black" panose="020B0A04020102020204" pitchFamily="34" charset="0"/>
              </a:rPr>
              <a:t>Mitel CX </a:t>
            </a:r>
            <a:r>
              <a:rPr lang="en-US" sz="3200"/>
              <a:t>=</a:t>
            </a:r>
          </a:p>
        </p:txBody>
      </p:sp>
      <p:sp>
        <p:nvSpPr>
          <p:cNvPr id="7" name="TextBox 6">
            <a:extLst>
              <a:ext uri="{FF2B5EF4-FFF2-40B4-BE49-F238E27FC236}">
                <a16:creationId xmlns:a16="http://schemas.microsoft.com/office/drawing/2014/main" id="{B19D1887-0824-DAA4-2523-8CE0F706C74A}"/>
              </a:ext>
            </a:extLst>
          </p:cNvPr>
          <p:cNvSpPr txBox="1"/>
          <p:nvPr/>
        </p:nvSpPr>
        <p:spPr>
          <a:xfrm>
            <a:off x="9121864" y="1379728"/>
            <a:ext cx="2390526" cy="369332"/>
          </a:xfrm>
          <a:prstGeom prst="rect">
            <a:avLst/>
          </a:prstGeom>
          <a:noFill/>
        </p:spPr>
        <p:txBody>
          <a:bodyPr wrap="none" rtlCol="0">
            <a:spAutoFit/>
          </a:bodyPr>
          <a:lstStyle/>
          <a:p>
            <a:r>
              <a:rPr lang="en-US"/>
              <a:t>Talkative AI Channels</a:t>
            </a:r>
          </a:p>
        </p:txBody>
      </p:sp>
      <p:pic>
        <p:nvPicPr>
          <p:cNvPr id="13" name="Graphic 12">
            <a:extLst>
              <a:ext uri="{FF2B5EF4-FFF2-40B4-BE49-F238E27FC236}">
                <a16:creationId xmlns:a16="http://schemas.microsoft.com/office/drawing/2014/main" id="{AA0EFAF7-B36F-A7D9-F3CA-8C9FEA3930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6209" y="3214395"/>
            <a:ext cx="640080" cy="640080"/>
          </a:xfrm>
          <a:prstGeom prst="rect">
            <a:avLst/>
          </a:prstGeom>
        </p:spPr>
      </p:pic>
      <p:sp>
        <p:nvSpPr>
          <p:cNvPr id="14" name="TextBox 13">
            <a:extLst>
              <a:ext uri="{FF2B5EF4-FFF2-40B4-BE49-F238E27FC236}">
                <a16:creationId xmlns:a16="http://schemas.microsoft.com/office/drawing/2014/main" id="{D4004486-3405-B68F-D64F-799947513EB5}"/>
              </a:ext>
            </a:extLst>
          </p:cNvPr>
          <p:cNvSpPr txBox="1"/>
          <p:nvPr/>
        </p:nvSpPr>
        <p:spPr>
          <a:xfrm>
            <a:off x="9121864" y="1949127"/>
            <a:ext cx="3070136" cy="1200329"/>
          </a:xfrm>
          <a:prstGeom prst="rect">
            <a:avLst/>
          </a:prstGeom>
          <a:noFill/>
        </p:spPr>
        <p:txBody>
          <a:bodyPr wrap="none" rtlCol="0">
            <a:spAutoFit/>
          </a:bodyPr>
          <a:lstStyle/>
          <a:p>
            <a:r>
              <a:rPr lang="en-US"/>
              <a:t>Mitel Interaction Recording</a:t>
            </a:r>
          </a:p>
          <a:p>
            <a:r>
              <a:rPr lang="en-US"/>
              <a:t>Quality Management</a:t>
            </a:r>
          </a:p>
          <a:p>
            <a:r>
              <a:rPr lang="en-US"/>
              <a:t>Speech &amp; Desktop Analytics</a:t>
            </a:r>
          </a:p>
          <a:p>
            <a:r>
              <a:rPr lang="en-US"/>
              <a:t>Insights AI</a:t>
            </a:r>
          </a:p>
        </p:txBody>
      </p:sp>
      <p:sp>
        <p:nvSpPr>
          <p:cNvPr id="21" name="TextBox 20">
            <a:extLst>
              <a:ext uri="{FF2B5EF4-FFF2-40B4-BE49-F238E27FC236}">
                <a16:creationId xmlns:a16="http://schemas.microsoft.com/office/drawing/2014/main" id="{D16C2EA7-9BDC-012F-F5B4-CCB58EA7C0A2}"/>
              </a:ext>
            </a:extLst>
          </p:cNvPr>
          <p:cNvSpPr txBox="1"/>
          <p:nvPr/>
        </p:nvSpPr>
        <p:spPr>
          <a:xfrm>
            <a:off x="2904423" y="1797245"/>
            <a:ext cx="3070136" cy="1569660"/>
          </a:xfrm>
          <a:prstGeom prst="rect">
            <a:avLst/>
          </a:prstGeom>
          <a:noFill/>
        </p:spPr>
        <p:txBody>
          <a:bodyPr wrap="square" rtlCol="0">
            <a:spAutoFit/>
          </a:bodyPr>
          <a:lstStyle/>
          <a:p>
            <a:pPr algn="ctr"/>
            <a:r>
              <a:rPr lang="en-US" sz="3200" err="1"/>
              <a:t>MiContact</a:t>
            </a:r>
            <a:r>
              <a:rPr lang="en-US" sz="3200"/>
              <a:t> Center</a:t>
            </a:r>
          </a:p>
          <a:p>
            <a:pPr algn="ctr"/>
            <a:r>
              <a:rPr lang="en-US" sz="3200"/>
              <a:t>Business</a:t>
            </a:r>
          </a:p>
        </p:txBody>
      </p:sp>
      <p:sp>
        <p:nvSpPr>
          <p:cNvPr id="22" name="TextBox 21">
            <a:extLst>
              <a:ext uri="{FF2B5EF4-FFF2-40B4-BE49-F238E27FC236}">
                <a16:creationId xmlns:a16="http://schemas.microsoft.com/office/drawing/2014/main" id="{0067CC7E-3A82-D638-D66F-D2B15330DDA1}"/>
              </a:ext>
            </a:extLst>
          </p:cNvPr>
          <p:cNvSpPr txBox="1"/>
          <p:nvPr/>
        </p:nvSpPr>
        <p:spPr>
          <a:xfrm>
            <a:off x="5606764" y="2258909"/>
            <a:ext cx="489236" cy="646331"/>
          </a:xfrm>
          <a:prstGeom prst="rect">
            <a:avLst/>
          </a:prstGeom>
          <a:noFill/>
        </p:spPr>
        <p:txBody>
          <a:bodyPr wrap="none" rtlCol="0">
            <a:spAutoFit/>
          </a:bodyPr>
          <a:lstStyle/>
          <a:p>
            <a:r>
              <a:rPr lang="en-US" sz="3600">
                <a:latin typeface="Arial Black" panose="020B0A04020102020204" pitchFamily="34" charset="0"/>
              </a:rPr>
              <a:t>+</a:t>
            </a:r>
            <a:endParaRPr lang="en-US" sz="3600"/>
          </a:p>
        </p:txBody>
      </p:sp>
      <p:sp>
        <p:nvSpPr>
          <p:cNvPr id="24" name="TextBox 23">
            <a:extLst>
              <a:ext uri="{FF2B5EF4-FFF2-40B4-BE49-F238E27FC236}">
                <a16:creationId xmlns:a16="http://schemas.microsoft.com/office/drawing/2014/main" id="{264EC43C-3B20-9D31-F97A-848169806CC4}"/>
              </a:ext>
            </a:extLst>
          </p:cNvPr>
          <p:cNvSpPr txBox="1"/>
          <p:nvPr/>
        </p:nvSpPr>
        <p:spPr>
          <a:xfrm>
            <a:off x="9119851" y="3349769"/>
            <a:ext cx="2005742" cy="369332"/>
          </a:xfrm>
          <a:prstGeom prst="rect">
            <a:avLst/>
          </a:prstGeom>
          <a:noFill/>
        </p:spPr>
        <p:txBody>
          <a:bodyPr wrap="none" rtlCol="0">
            <a:spAutoFit/>
          </a:bodyPr>
          <a:lstStyle/>
          <a:p>
            <a:r>
              <a:rPr lang="en-US"/>
              <a:t>Softcom Analytics</a:t>
            </a:r>
          </a:p>
        </p:txBody>
      </p:sp>
      <p:pic>
        <p:nvPicPr>
          <p:cNvPr id="26" name="Graphic 25">
            <a:extLst>
              <a:ext uri="{FF2B5EF4-FFF2-40B4-BE49-F238E27FC236}">
                <a16:creationId xmlns:a16="http://schemas.microsoft.com/office/drawing/2014/main" id="{29788AE0-AD6B-BD94-5031-A53CEAE309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209" y="2229251"/>
            <a:ext cx="640080" cy="640080"/>
          </a:xfrm>
          <a:prstGeom prst="rect">
            <a:avLst/>
          </a:prstGeom>
        </p:spPr>
      </p:pic>
      <p:sp>
        <p:nvSpPr>
          <p:cNvPr id="31" name="Rectangle: Rounded Corners 30">
            <a:extLst>
              <a:ext uri="{FF2B5EF4-FFF2-40B4-BE49-F238E27FC236}">
                <a16:creationId xmlns:a16="http://schemas.microsoft.com/office/drawing/2014/main" id="{BAA0D380-4298-E846-0EB1-305C12B30FDB}"/>
              </a:ext>
            </a:extLst>
          </p:cNvPr>
          <p:cNvSpPr/>
          <p:nvPr/>
        </p:nvSpPr>
        <p:spPr>
          <a:xfrm>
            <a:off x="4586282" y="5671332"/>
            <a:ext cx="1296396" cy="529139"/>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chemeClr val="bg1"/>
                </a:solidFill>
                <a:effectLst/>
                <a:uLnTx/>
                <a:uFillTx/>
                <a:latin typeface="Arial" panose="020B0604020202020204"/>
                <a:ea typeface="+mn-ea"/>
                <a:cs typeface="+mn-cs"/>
              </a:rPr>
              <a:t>MiVoice</a:t>
            </a:r>
            <a:endParaRPr lang="en-US" sz="1400" b="1">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MX-ONE</a:t>
            </a:r>
          </a:p>
        </p:txBody>
      </p:sp>
      <p:sp>
        <p:nvSpPr>
          <p:cNvPr id="32" name="Rectangle: Rounded Corners 31">
            <a:extLst>
              <a:ext uri="{FF2B5EF4-FFF2-40B4-BE49-F238E27FC236}">
                <a16:creationId xmlns:a16="http://schemas.microsoft.com/office/drawing/2014/main" id="{7FB18C9A-0D45-EF98-DFCC-1046FDC07459}"/>
              </a:ext>
            </a:extLst>
          </p:cNvPr>
          <p:cNvSpPr/>
          <p:nvPr/>
        </p:nvSpPr>
        <p:spPr>
          <a:xfrm>
            <a:off x="3084510" y="5671332"/>
            <a:ext cx="1296396" cy="529139"/>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chemeClr val="bg1"/>
                </a:solidFill>
                <a:effectLst/>
                <a:uLnTx/>
                <a:uFillTx/>
                <a:latin typeface="Arial" panose="020B0604020202020204"/>
                <a:ea typeface="+mn-ea"/>
                <a:cs typeface="+mn-cs"/>
              </a:rPr>
              <a:t>MiVoice</a:t>
            </a: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 Business</a:t>
            </a:r>
          </a:p>
        </p:txBody>
      </p:sp>
      <p:sp>
        <p:nvSpPr>
          <p:cNvPr id="33" name="Rectangle: Rounded Corners 32">
            <a:extLst>
              <a:ext uri="{FF2B5EF4-FFF2-40B4-BE49-F238E27FC236}">
                <a16:creationId xmlns:a16="http://schemas.microsoft.com/office/drawing/2014/main" id="{B93CBFC4-6D69-6B87-E4A5-DE4A71CF008C}"/>
              </a:ext>
            </a:extLst>
          </p:cNvPr>
          <p:cNvSpPr/>
          <p:nvPr/>
        </p:nvSpPr>
        <p:spPr>
          <a:xfrm>
            <a:off x="6077627" y="5671332"/>
            <a:ext cx="1296396" cy="529139"/>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MiVoice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5000</a:t>
            </a:r>
          </a:p>
        </p:txBody>
      </p:sp>
      <p:sp>
        <p:nvSpPr>
          <p:cNvPr id="34" name="Rectangle: Rounded Corners 33">
            <a:extLst>
              <a:ext uri="{FF2B5EF4-FFF2-40B4-BE49-F238E27FC236}">
                <a16:creationId xmlns:a16="http://schemas.microsoft.com/office/drawing/2014/main" id="{5CC45E9A-E031-5FD9-53C6-DA5B27CB998F}"/>
              </a:ext>
            </a:extLst>
          </p:cNvPr>
          <p:cNvSpPr/>
          <p:nvPr/>
        </p:nvSpPr>
        <p:spPr>
          <a:xfrm>
            <a:off x="7573233" y="5671332"/>
            <a:ext cx="1296396" cy="529139"/>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OpenScape Voice/4000</a:t>
            </a:r>
          </a:p>
        </p:txBody>
      </p:sp>
      <p:sp>
        <p:nvSpPr>
          <p:cNvPr id="35" name="TextBox 34">
            <a:extLst>
              <a:ext uri="{FF2B5EF4-FFF2-40B4-BE49-F238E27FC236}">
                <a16:creationId xmlns:a16="http://schemas.microsoft.com/office/drawing/2014/main" id="{61A55ECE-0ABE-BA30-6AA0-4A4C017A4BB7}"/>
              </a:ext>
            </a:extLst>
          </p:cNvPr>
          <p:cNvSpPr txBox="1"/>
          <p:nvPr/>
        </p:nvSpPr>
        <p:spPr>
          <a:xfrm>
            <a:off x="6069044" y="1955600"/>
            <a:ext cx="1525409" cy="1200329"/>
          </a:xfrm>
          <a:prstGeom prst="rect">
            <a:avLst/>
          </a:prstGeom>
          <a:noFill/>
        </p:spPr>
        <p:txBody>
          <a:bodyPr wrap="square" rtlCol="0">
            <a:spAutoFit/>
          </a:bodyPr>
          <a:lstStyle/>
          <a:p>
            <a:pPr algn="ctr"/>
            <a:r>
              <a:rPr lang="en-US"/>
              <a:t>OpenScape Media Server</a:t>
            </a:r>
          </a:p>
          <a:p>
            <a:pPr algn="ctr"/>
            <a:r>
              <a:rPr lang="en-US"/>
              <a:t>(CMS)</a:t>
            </a:r>
          </a:p>
        </p:txBody>
      </p:sp>
      <p:sp>
        <p:nvSpPr>
          <p:cNvPr id="3" name="TextBox 2">
            <a:extLst>
              <a:ext uri="{FF2B5EF4-FFF2-40B4-BE49-F238E27FC236}">
                <a16:creationId xmlns:a16="http://schemas.microsoft.com/office/drawing/2014/main" id="{E7826CE4-FB95-B1F9-4CFE-F76F527409A0}"/>
              </a:ext>
            </a:extLst>
          </p:cNvPr>
          <p:cNvSpPr txBox="1"/>
          <p:nvPr/>
        </p:nvSpPr>
        <p:spPr>
          <a:xfrm>
            <a:off x="7567143" y="2258909"/>
            <a:ext cx="489236" cy="646331"/>
          </a:xfrm>
          <a:prstGeom prst="rect">
            <a:avLst/>
          </a:prstGeom>
          <a:noFill/>
        </p:spPr>
        <p:txBody>
          <a:bodyPr wrap="none" rtlCol="0">
            <a:spAutoFit/>
          </a:bodyPr>
          <a:lstStyle/>
          <a:p>
            <a:r>
              <a:rPr lang="en-US" sz="3600">
                <a:latin typeface="Arial Black" panose="020B0A04020102020204" pitchFamily="34" charset="0"/>
              </a:rPr>
              <a:t>+</a:t>
            </a:r>
            <a:endParaRPr lang="en-US" sz="3600"/>
          </a:p>
        </p:txBody>
      </p:sp>
    </p:spTree>
    <p:extLst>
      <p:ext uri="{BB962C8B-B14F-4D97-AF65-F5344CB8AC3E}">
        <p14:creationId xmlns:p14="http://schemas.microsoft.com/office/powerpoint/2010/main" val="408058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85BC199-F660-4329-EE4B-AD5438B8807B}"/>
              </a:ext>
            </a:extLst>
          </p:cNvPr>
          <p:cNvSpPr>
            <a:spLocks noGrp="1"/>
          </p:cNvSpPr>
          <p:nvPr>
            <p:ph type="title"/>
          </p:nvPr>
        </p:nvSpPr>
        <p:spPr>
          <a:xfrm>
            <a:off x="327212" y="2601040"/>
            <a:ext cx="2995215" cy="1247395"/>
          </a:xfrm>
        </p:spPr>
        <p:txBody>
          <a:bodyPr anchor="ctr" anchorCtr="0">
            <a:normAutofit fontScale="90000"/>
          </a:bodyPr>
          <a:lstStyle/>
          <a:p>
            <a:pPr algn="ctr">
              <a:lnSpc>
                <a:spcPct val="100000"/>
              </a:lnSpc>
            </a:pPr>
            <a:r>
              <a:rPr lang="en-US">
                <a:latin typeface="+mn-lt"/>
              </a:rPr>
              <a:t>There are 2 variants</a:t>
            </a:r>
            <a:br>
              <a:rPr lang="en-US">
                <a:latin typeface="+mn-lt"/>
              </a:rPr>
            </a:br>
            <a:r>
              <a:rPr lang="en-US">
                <a:latin typeface="+mn-lt"/>
              </a:rPr>
              <a:t>of </a:t>
            </a:r>
            <a:br>
              <a:rPr lang="en-US">
                <a:latin typeface="+mn-lt"/>
              </a:rPr>
            </a:br>
            <a:r>
              <a:rPr lang="en-US">
                <a:latin typeface="Arial Black" panose="020B0A04020102020204" pitchFamily="34" charset="0"/>
              </a:rPr>
              <a:t>Mitel CX</a:t>
            </a:r>
            <a:endParaRPr lang="en-US">
              <a:solidFill>
                <a:schemeClr val="tx1"/>
              </a:solidFill>
            </a:endParaRPr>
          </a:p>
        </p:txBody>
      </p:sp>
      <p:sp>
        <p:nvSpPr>
          <p:cNvPr id="12" name="Rectangle 11">
            <a:extLst>
              <a:ext uri="{FF2B5EF4-FFF2-40B4-BE49-F238E27FC236}">
                <a16:creationId xmlns:a16="http://schemas.microsoft.com/office/drawing/2014/main" id="{C02AF487-733D-0513-5CB4-9551E0B35003}"/>
              </a:ext>
            </a:extLst>
          </p:cNvPr>
          <p:cNvSpPr/>
          <p:nvPr/>
        </p:nvSpPr>
        <p:spPr>
          <a:xfrm>
            <a:off x="3780092" y="1458034"/>
            <a:ext cx="7353380" cy="1463040"/>
          </a:xfrm>
          <a:prstGeom prst="rect">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61963"/>
            <a:r>
              <a:rPr lang="en-US" b="1">
                <a:solidFill>
                  <a:schemeClr val="tx1"/>
                </a:solidFill>
              </a:rPr>
              <a:t>MCX for MiVB</a:t>
            </a:r>
          </a:p>
        </p:txBody>
      </p:sp>
      <p:sp>
        <p:nvSpPr>
          <p:cNvPr id="2" name="Oval 1">
            <a:extLst>
              <a:ext uri="{FF2B5EF4-FFF2-40B4-BE49-F238E27FC236}">
                <a16:creationId xmlns:a16="http://schemas.microsoft.com/office/drawing/2014/main" id="{5BB4AC51-B9FC-7445-AE61-4A73EAE615B7}"/>
              </a:ext>
            </a:extLst>
          </p:cNvPr>
          <p:cNvSpPr>
            <a:spLocks noChangeAspect="1"/>
          </p:cNvSpPr>
          <p:nvPr/>
        </p:nvSpPr>
        <p:spPr>
          <a:xfrm>
            <a:off x="3468931" y="1869514"/>
            <a:ext cx="640080" cy="6400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sz="2400">
                <a:solidFill>
                  <a:schemeClr val="tx1"/>
                </a:solidFill>
                <a:latin typeface="Arial Black" panose="020B0A04020102020204" pitchFamily="34" charset="0"/>
              </a:rPr>
              <a:t>1</a:t>
            </a:r>
          </a:p>
        </p:txBody>
      </p:sp>
      <p:sp>
        <p:nvSpPr>
          <p:cNvPr id="15" name="Rectangle 14">
            <a:extLst>
              <a:ext uri="{FF2B5EF4-FFF2-40B4-BE49-F238E27FC236}">
                <a16:creationId xmlns:a16="http://schemas.microsoft.com/office/drawing/2014/main" id="{B29974A8-4466-BC4F-3CB7-96B1A741E998}"/>
              </a:ext>
            </a:extLst>
          </p:cNvPr>
          <p:cNvSpPr/>
          <p:nvPr/>
        </p:nvSpPr>
        <p:spPr>
          <a:xfrm>
            <a:off x="3780092" y="3557082"/>
            <a:ext cx="7353379" cy="1554480"/>
          </a:xfrm>
          <a:prstGeom prst="rect">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61963"/>
            <a:r>
              <a:rPr lang="en-US" b="1">
                <a:solidFill>
                  <a:schemeClr val="tx1"/>
                </a:solidFill>
              </a:rPr>
              <a:t>MCX for SIP</a:t>
            </a:r>
          </a:p>
        </p:txBody>
      </p:sp>
      <p:sp>
        <p:nvSpPr>
          <p:cNvPr id="7" name="Oval 6">
            <a:extLst>
              <a:ext uri="{FF2B5EF4-FFF2-40B4-BE49-F238E27FC236}">
                <a16:creationId xmlns:a16="http://schemas.microsoft.com/office/drawing/2014/main" id="{EFFD4D5C-E8CC-67DC-733B-B29FDC94DB2B}"/>
              </a:ext>
            </a:extLst>
          </p:cNvPr>
          <p:cNvSpPr>
            <a:spLocks noChangeAspect="1"/>
          </p:cNvSpPr>
          <p:nvPr/>
        </p:nvSpPr>
        <p:spPr>
          <a:xfrm>
            <a:off x="3468931" y="4014282"/>
            <a:ext cx="640080" cy="6400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GB" sz="2400">
                <a:solidFill>
                  <a:schemeClr val="tx1"/>
                </a:solidFill>
                <a:latin typeface="Arial Black" panose="020B0A04020102020204" pitchFamily="34" charset="0"/>
              </a:rPr>
              <a:t>2</a:t>
            </a:r>
            <a:endParaRPr lang="en-US" sz="2400">
              <a:solidFill>
                <a:schemeClr val="tx1"/>
              </a:solidFill>
              <a:latin typeface="Arial Black" panose="020B0A04020102020204" pitchFamily="34" charset="0"/>
            </a:endParaRPr>
          </a:p>
        </p:txBody>
      </p:sp>
      <p:sp>
        <p:nvSpPr>
          <p:cNvPr id="27" name="TextBox 26">
            <a:extLst>
              <a:ext uri="{FF2B5EF4-FFF2-40B4-BE49-F238E27FC236}">
                <a16:creationId xmlns:a16="http://schemas.microsoft.com/office/drawing/2014/main" id="{5BF4721F-73CD-6684-D825-9DB18C44A326}"/>
              </a:ext>
            </a:extLst>
          </p:cNvPr>
          <p:cNvSpPr txBox="1"/>
          <p:nvPr/>
        </p:nvSpPr>
        <p:spPr>
          <a:xfrm>
            <a:off x="6478857" y="665044"/>
            <a:ext cx="1826197" cy="4764432"/>
          </a:xfrm>
          <a:prstGeom prst="rect">
            <a:avLst/>
          </a:prstGeom>
          <a:solidFill>
            <a:srgbClr val="8AC926">
              <a:alpha val="20000"/>
            </a:srgbClr>
          </a:solidFill>
          <a:ln>
            <a:noFill/>
          </a:ln>
        </p:spPr>
        <p:txBody>
          <a:bodyPr wrap="none" rtlCol="0">
            <a:noAutofit/>
          </a:bodyPr>
          <a:lstStyle/>
          <a:p>
            <a:pPr algn="ctr"/>
            <a:r>
              <a:rPr lang="en-US"/>
              <a:t>Supported</a:t>
            </a:r>
          </a:p>
          <a:p>
            <a:pPr algn="ctr"/>
            <a:r>
              <a:rPr lang="en-US"/>
              <a:t>Platforms</a:t>
            </a:r>
          </a:p>
          <a:p>
            <a:pPr algn="ctr"/>
            <a:endParaRPr lang="en-US"/>
          </a:p>
          <a:p>
            <a:pPr algn="ctr"/>
            <a:endParaRPr lang="en-US"/>
          </a:p>
          <a:p>
            <a:pPr algn="ctr"/>
            <a:endParaRPr lang="en-US"/>
          </a:p>
          <a:p>
            <a:pPr algn="ctr"/>
            <a:r>
              <a:rPr lang="en-US" sz="1400"/>
              <a:t>MiVoice Business</a:t>
            </a:r>
          </a:p>
          <a:p>
            <a:pPr algn="ctr"/>
            <a:endParaRPr lang="en-US" sz="1400"/>
          </a:p>
          <a:p>
            <a:pPr algn="ctr"/>
            <a:endParaRPr lang="en-US" sz="1400"/>
          </a:p>
          <a:p>
            <a:pPr algn="ctr"/>
            <a:endParaRPr lang="en-US" sz="1400"/>
          </a:p>
          <a:p>
            <a:pPr algn="ctr"/>
            <a:endParaRPr lang="en-US" sz="1400"/>
          </a:p>
          <a:p>
            <a:pPr algn="ctr"/>
            <a:endParaRPr lang="en-US" sz="1400"/>
          </a:p>
          <a:p>
            <a:pPr algn="ctr"/>
            <a:endParaRPr lang="en-US" sz="1400"/>
          </a:p>
          <a:p>
            <a:pPr algn="ctr"/>
            <a:endParaRPr lang="en-US" sz="1400"/>
          </a:p>
          <a:p>
            <a:pPr algn="ctr">
              <a:spcAft>
                <a:spcPts val="600"/>
              </a:spcAft>
            </a:pPr>
            <a:r>
              <a:rPr lang="en-US" sz="1400"/>
              <a:t>MiVoice MX-ONE</a:t>
            </a:r>
          </a:p>
          <a:p>
            <a:pPr algn="ctr">
              <a:spcAft>
                <a:spcPts val="600"/>
              </a:spcAft>
            </a:pPr>
            <a:r>
              <a:rPr lang="en-US" sz="1400"/>
              <a:t>MiVoice 5000</a:t>
            </a:r>
          </a:p>
          <a:p>
            <a:pPr algn="ctr">
              <a:spcAft>
                <a:spcPts val="600"/>
              </a:spcAft>
            </a:pPr>
            <a:r>
              <a:rPr lang="en-US" sz="1400"/>
              <a:t>OpenScape Voice</a:t>
            </a:r>
          </a:p>
          <a:p>
            <a:pPr algn="ctr">
              <a:spcAft>
                <a:spcPts val="600"/>
              </a:spcAft>
            </a:pPr>
            <a:r>
              <a:rPr lang="en-US" sz="1400"/>
              <a:t>OpenScape 4000</a:t>
            </a:r>
          </a:p>
          <a:p>
            <a:pPr algn="ctr"/>
            <a:endParaRPr lang="en-US"/>
          </a:p>
        </p:txBody>
      </p:sp>
      <p:sp>
        <p:nvSpPr>
          <p:cNvPr id="28" name="TextBox 27">
            <a:extLst>
              <a:ext uri="{FF2B5EF4-FFF2-40B4-BE49-F238E27FC236}">
                <a16:creationId xmlns:a16="http://schemas.microsoft.com/office/drawing/2014/main" id="{0172ADD6-978F-91DE-FF9C-728490819BCE}"/>
              </a:ext>
            </a:extLst>
          </p:cNvPr>
          <p:cNvSpPr txBox="1"/>
          <p:nvPr/>
        </p:nvSpPr>
        <p:spPr>
          <a:xfrm>
            <a:off x="8822717" y="665044"/>
            <a:ext cx="1826197" cy="4764432"/>
          </a:xfrm>
          <a:prstGeom prst="rect">
            <a:avLst/>
          </a:prstGeom>
          <a:solidFill>
            <a:srgbClr val="8AC926">
              <a:alpha val="20000"/>
            </a:srgbClr>
          </a:solidFill>
          <a:ln>
            <a:noFill/>
          </a:ln>
        </p:spPr>
        <p:txBody>
          <a:bodyPr wrap="none" rtlCol="0">
            <a:noAutofit/>
          </a:bodyPr>
          <a:lstStyle/>
          <a:p>
            <a:pPr algn="ctr"/>
            <a:r>
              <a:rPr lang="en-US"/>
              <a:t>Concurrent</a:t>
            </a:r>
          </a:p>
          <a:p>
            <a:pPr algn="ctr"/>
            <a:r>
              <a:rPr lang="en-US"/>
              <a:t>Agents</a:t>
            </a:r>
          </a:p>
          <a:p>
            <a:pPr algn="ctr"/>
            <a:endParaRPr lang="en-US"/>
          </a:p>
          <a:p>
            <a:pPr algn="ctr"/>
            <a:endParaRPr lang="en-US"/>
          </a:p>
          <a:p>
            <a:pPr algn="ctr"/>
            <a:endParaRPr lang="en-US"/>
          </a:p>
          <a:p>
            <a:pPr algn="ctr"/>
            <a:r>
              <a:rPr lang="en-US" sz="1400"/>
              <a:t>1200 agents</a:t>
            </a:r>
          </a:p>
          <a:p>
            <a:pPr algn="ctr"/>
            <a:endParaRPr lang="en-US" sz="1400"/>
          </a:p>
          <a:p>
            <a:pPr algn="ctr"/>
            <a:endParaRPr lang="en-US" sz="1400"/>
          </a:p>
          <a:p>
            <a:pPr algn="ctr"/>
            <a:endParaRPr lang="en-US" sz="1400"/>
          </a:p>
          <a:p>
            <a:pPr algn="ctr"/>
            <a:endParaRPr lang="en-US" sz="1400"/>
          </a:p>
          <a:p>
            <a:pPr algn="ctr"/>
            <a:endParaRPr lang="en-US" sz="1400"/>
          </a:p>
          <a:p>
            <a:pPr algn="ctr"/>
            <a:endParaRPr lang="en-US" sz="1400"/>
          </a:p>
          <a:p>
            <a:pPr algn="ctr">
              <a:spcAft>
                <a:spcPts val="600"/>
              </a:spcAft>
            </a:pPr>
            <a:endParaRPr lang="en-US" sz="1400"/>
          </a:p>
          <a:p>
            <a:pPr algn="ctr"/>
            <a:r>
              <a:rPr lang="en-US" sz="1400"/>
              <a:t>1000 agents</a:t>
            </a:r>
          </a:p>
          <a:p>
            <a:pPr algn="ctr">
              <a:spcAft>
                <a:spcPts val="600"/>
              </a:spcAft>
            </a:pPr>
            <a:r>
              <a:rPr lang="en-US" sz="1200"/>
              <a:t>(Release 1.0)</a:t>
            </a:r>
          </a:p>
          <a:p>
            <a:pPr algn="ctr"/>
            <a:r>
              <a:rPr lang="en-US" sz="1400"/>
              <a:t>1200 agents</a:t>
            </a:r>
          </a:p>
          <a:p>
            <a:pPr algn="ctr">
              <a:spcAft>
                <a:spcPts val="600"/>
              </a:spcAft>
            </a:pPr>
            <a:r>
              <a:rPr lang="en-US" sz="1200"/>
              <a:t>(Fall Release)</a:t>
            </a:r>
          </a:p>
          <a:p>
            <a:pPr algn="ctr"/>
            <a:endParaRPr lang="en-US"/>
          </a:p>
        </p:txBody>
      </p:sp>
      <p:sp>
        <p:nvSpPr>
          <p:cNvPr id="29" name="TextBox 28">
            <a:extLst>
              <a:ext uri="{FF2B5EF4-FFF2-40B4-BE49-F238E27FC236}">
                <a16:creationId xmlns:a16="http://schemas.microsoft.com/office/drawing/2014/main" id="{C36A2F6F-5D15-B3BB-164C-A8CBAFC892B7}"/>
              </a:ext>
            </a:extLst>
          </p:cNvPr>
          <p:cNvSpPr txBox="1"/>
          <p:nvPr/>
        </p:nvSpPr>
        <p:spPr>
          <a:xfrm>
            <a:off x="1554245" y="6013103"/>
            <a:ext cx="9083510" cy="548640"/>
          </a:xfrm>
          <a:prstGeom prst="roundRect">
            <a:avLst/>
          </a:prstGeom>
          <a:solidFill>
            <a:schemeClr val="tx2"/>
          </a:solidFill>
        </p:spPr>
        <p:txBody>
          <a:bodyPr wrap="square" rtlCol="0" anchor="ctr" anchorCtr="0">
            <a:noAutofit/>
          </a:bodyPr>
          <a:lstStyle/>
          <a:p>
            <a:pPr algn="ctr"/>
            <a:r>
              <a:rPr lang="en-GB">
                <a:solidFill>
                  <a:schemeClr val="bg1"/>
                </a:solidFill>
              </a:rPr>
              <a:t>Each </a:t>
            </a:r>
            <a:r>
              <a:rPr lang="en-GB">
                <a:solidFill>
                  <a:schemeClr val="bg1"/>
                </a:solidFill>
                <a:latin typeface="Arial Black" panose="020B0A04020102020204" pitchFamily="34" charset="0"/>
              </a:rPr>
              <a:t>Mitel CX </a:t>
            </a:r>
            <a:r>
              <a:rPr lang="en-GB">
                <a:solidFill>
                  <a:schemeClr val="bg1"/>
                </a:solidFill>
              </a:rPr>
              <a:t>variant has its own software load, documentation, and training</a:t>
            </a:r>
            <a:endParaRPr lang="en-US">
              <a:solidFill>
                <a:schemeClr val="bg1"/>
              </a:solidFill>
            </a:endParaRPr>
          </a:p>
        </p:txBody>
      </p:sp>
    </p:spTree>
    <p:extLst>
      <p:ext uri="{BB962C8B-B14F-4D97-AF65-F5344CB8AC3E}">
        <p14:creationId xmlns:p14="http://schemas.microsoft.com/office/powerpoint/2010/main" val="2188538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09E6FC-EA98-1B46-8E8A-5F54E869A31C}"/>
              </a:ext>
            </a:extLst>
          </p:cNvPr>
          <p:cNvSpPr/>
          <p:nvPr/>
        </p:nvSpPr>
        <p:spPr>
          <a:xfrm>
            <a:off x="8387137" y="3739576"/>
            <a:ext cx="1097280"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AF1FF41-2736-4217-9C35-0C04F3F7FE4F}"/>
              </a:ext>
            </a:extLst>
          </p:cNvPr>
          <p:cNvSpPr/>
          <p:nvPr/>
        </p:nvSpPr>
        <p:spPr>
          <a:xfrm>
            <a:off x="5400186" y="3739576"/>
            <a:ext cx="1097280"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A55646A-39E2-4FE4-BA72-01AD89871451}"/>
              </a:ext>
            </a:extLst>
          </p:cNvPr>
          <p:cNvSpPr/>
          <p:nvPr/>
        </p:nvSpPr>
        <p:spPr>
          <a:xfrm>
            <a:off x="6891531" y="3739576"/>
            <a:ext cx="1097280"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02C9D3-7B5D-4E3B-B886-8AD16904B427}"/>
              </a:ext>
            </a:extLst>
          </p:cNvPr>
          <p:cNvSpPr/>
          <p:nvPr/>
        </p:nvSpPr>
        <p:spPr>
          <a:xfrm>
            <a:off x="3898414" y="3739576"/>
            <a:ext cx="1097280"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20F71-4AE7-458D-97A0-A68DE7FBB794}"/>
              </a:ext>
            </a:extLst>
          </p:cNvPr>
          <p:cNvSpPr>
            <a:spLocks noGrp="1"/>
          </p:cNvSpPr>
          <p:nvPr>
            <p:ph type="title"/>
          </p:nvPr>
        </p:nvSpPr>
        <p:spPr/>
        <p:txBody>
          <a:bodyPr/>
          <a:lstStyle/>
          <a:p>
            <a:r>
              <a:rPr kumimoji="0" lang="en-US" sz="2800" b="0" i="0" u="none" strike="noStrike" kern="1200" cap="none" spc="0" normalizeH="0" baseline="0" noProof="0">
                <a:ln>
                  <a:noFill/>
                </a:ln>
                <a:solidFill>
                  <a:srgbClr val="0073D0"/>
                </a:solidFill>
                <a:effectLst/>
                <a:uLnTx/>
                <a:uFillTx/>
                <a:latin typeface="Arial" panose="020B0604020202020204"/>
                <a:ea typeface="+mj-ea"/>
                <a:cs typeface="+mj-cs"/>
              </a:rPr>
              <a:t>Mitel’s Next Gen Contact Center Portfolio</a:t>
            </a:r>
            <a:endParaRPr lang="en-US"/>
          </a:p>
        </p:txBody>
      </p:sp>
      <p:sp>
        <p:nvSpPr>
          <p:cNvPr id="3" name="Rectangle 2">
            <a:extLst>
              <a:ext uri="{FF2B5EF4-FFF2-40B4-BE49-F238E27FC236}">
                <a16:creationId xmlns:a16="http://schemas.microsoft.com/office/drawing/2014/main" id="{341903B5-5179-41F6-8FA2-34630747F105}"/>
              </a:ext>
            </a:extLst>
          </p:cNvPr>
          <p:cNvSpPr/>
          <p:nvPr/>
        </p:nvSpPr>
        <p:spPr>
          <a:xfrm>
            <a:off x="1585280" y="5138274"/>
            <a:ext cx="1926442" cy="674031"/>
          </a:xfrm>
          <a:prstGeom prst="rect">
            <a:avLst/>
          </a:prstGeom>
        </p:spPr>
        <p:txBody>
          <a:bodyPr wrap="square">
            <a:spAutoFit/>
          </a:bodyPr>
          <a:lstStyle/>
          <a:p>
            <a:pPr marL="0" marR="0" lvl="0" indent="0" algn="ctr" defTabSz="914332" rtl="0" eaLnBrk="1" fontAlgn="auto" latinLnBrk="0" hangingPunct="1">
              <a:lnSpc>
                <a:spcPct val="90000"/>
              </a:lnSpc>
              <a:spcBef>
                <a:spcPts val="100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Deployment Simplicity with Commercial Flexibility</a:t>
            </a:r>
          </a:p>
        </p:txBody>
      </p:sp>
      <p:sp>
        <p:nvSpPr>
          <p:cNvPr id="6" name="Rectangle 5">
            <a:extLst>
              <a:ext uri="{FF2B5EF4-FFF2-40B4-BE49-F238E27FC236}">
                <a16:creationId xmlns:a16="http://schemas.microsoft.com/office/drawing/2014/main" id="{9E0D5E67-C7B3-48B6-A4FE-2EC5C56FB95C}"/>
              </a:ext>
            </a:extLst>
          </p:cNvPr>
          <p:cNvSpPr/>
          <p:nvPr/>
        </p:nvSpPr>
        <p:spPr>
          <a:xfrm>
            <a:off x="1585280" y="1895899"/>
            <a:ext cx="1926442" cy="480131"/>
          </a:xfrm>
          <a:prstGeom prst="rect">
            <a:avLst/>
          </a:prstGeom>
        </p:spPr>
        <p:txBody>
          <a:bodyPr wrap="square">
            <a:spAutoFit/>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Interaction Recording, QM, Speech Analytics</a:t>
            </a:r>
          </a:p>
        </p:txBody>
      </p:sp>
      <p:sp>
        <p:nvSpPr>
          <p:cNvPr id="17" name="Rectangle: Rounded Corners 16">
            <a:extLst>
              <a:ext uri="{FF2B5EF4-FFF2-40B4-BE49-F238E27FC236}">
                <a16:creationId xmlns:a16="http://schemas.microsoft.com/office/drawing/2014/main" id="{00FCF8DB-D9B4-46BA-80EA-5FC87C2036A9}"/>
              </a:ext>
            </a:extLst>
          </p:cNvPr>
          <p:cNvSpPr/>
          <p:nvPr/>
        </p:nvSpPr>
        <p:spPr>
          <a:xfrm>
            <a:off x="3798342" y="1946337"/>
            <a:ext cx="5780305" cy="36576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chemeClr val="tx2"/>
                </a:solidFill>
                <a:uLnTx/>
                <a:uFillTx/>
                <a:latin typeface="Arial" panose="020B0604020202020204"/>
                <a:ea typeface="+mn-ea"/>
                <a:cs typeface="+mn-cs"/>
              </a:rPr>
              <a:t>Mitel Interaction Recording</a:t>
            </a:r>
          </a:p>
        </p:txBody>
      </p:sp>
      <p:sp>
        <p:nvSpPr>
          <p:cNvPr id="19" name="Rectangle 18">
            <a:extLst>
              <a:ext uri="{FF2B5EF4-FFF2-40B4-BE49-F238E27FC236}">
                <a16:creationId xmlns:a16="http://schemas.microsoft.com/office/drawing/2014/main" id="{0E53C6B8-B939-4DF7-BC5F-A9FAA4122B14}"/>
              </a:ext>
            </a:extLst>
          </p:cNvPr>
          <p:cNvSpPr/>
          <p:nvPr/>
        </p:nvSpPr>
        <p:spPr>
          <a:xfrm>
            <a:off x="1585280" y="6251573"/>
            <a:ext cx="1926442" cy="286232"/>
          </a:xfrm>
          <a:prstGeom prst="rect">
            <a:avLst/>
          </a:prstGeom>
        </p:spPr>
        <p:txBody>
          <a:bodyPr wrap="square">
            <a:spAutoFit/>
          </a:bodyPr>
          <a:lstStyle/>
          <a:p>
            <a:pPr marL="0" marR="0" lvl="0" indent="0" algn="ctr" defTabSz="914332" rtl="0" eaLnBrk="1" fontAlgn="auto" latinLnBrk="0" hangingPunct="1">
              <a:lnSpc>
                <a:spcPct val="90000"/>
              </a:lnSpc>
              <a:spcBef>
                <a:spcPts val="100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Mitel Platforms</a:t>
            </a:r>
          </a:p>
        </p:txBody>
      </p:sp>
      <p:sp>
        <p:nvSpPr>
          <p:cNvPr id="20" name="Rectangle: Rounded Corners 19">
            <a:extLst>
              <a:ext uri="{FF2B5EF4-FFF2-40B4-BE49-F238E27FC236}">
                <a16:creationId xmlns:a16="http://schemas.microsoft.com/office/drawing/2014/main" id="{83664265-7D36-4025-9513-3FCF91894800}"/>
              </a:ext>
            </a:extLst>
          </p:cNvPr>
          <p:cNvSpPr/>
          <p:nvPr/>
        </p:nvSpPr>
        <p:spPr>
          <a:xfrm>
            <a:off x="5300628" y="6130120"/>
            <a:ext cx="1296396" cy="529139"/>
          </a:xfrm>
          <a:prstGeom prst="round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chemeClr val="bg1"/>
                </a:solidFill>
                <a:effectLst/>
                <a:uLnTx/>
                <a:uFillTx/>
                <a:latin typeface="Arial" panose="020B0604020202020204"/>
                <a:ea typeface="+mn-ea"/>
                <a:cs typeface="+mn-cs"/>
              </a:rPr>
              <a:t>MiVoice</a:t>
            </a:r>
            <a:endParaRPr lang="en-US" sz="1400" b="1">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MX-ONE</a:t>
            </a:r>
          </a:p>
        </p:txBody>
      </p:sp>
      <p:sp>
        <p:nvSpPr>
          <p:cNvPr id="23" name="Rectangle: Rounded Corners 22">
            <a:extLst>
              <a:ext uri="{FF2B5EF4-FFF2-40B4-BE49-F238E27FC236}">
                <a16:creationId xmlns:a16="http://schemas.microsoft.com/office/drawing/2014/main" id="{875A3499-D07E-465A-8459-F0BE720A13D1}"/>
              </a:ext>
            </a:extLst>
          </p:cNvPr>
          <p:cNvSpPr/>
          <p:nvPr/>
        </p:nvSpPr>
        <p:spPr>
          <a:xfrm>
            <a:off x="3798856" y="6130120"/>
            <a:ext cx="1296396" cy="529139"/>
          </a:xfrm>
          <a:prstGeom prst="round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chemeClr val="bg1"/>
                </a:solidFill>
                <a:effectLst/>
                <a:uLnTx/>
                <a:uFillTx/>
                <a:latin typeface="Arial" panose="020B0604020202020204"/>
                <a:ea typeface="+mn-ea"/>
                <a:cs typeface="+mn-cs"/>
              </a:rPr>
              <a:t>MiVoice</a:t>
            </a: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 Business</a:t>
            </a:r>
          </a:p>
        </p:txBody>
      </p:sp>
      <p:sp>
        <p:nvSpPr>
          <p:cNvPr id="28" name="Rectangle 27">
            <a:extLst>
              <a:ext uri="{FF2B5EF4-FFF2-40B4-BE49-F238E27FC236}">
                <a16:creationId xmlns:a16="http://schemas.microsoft.com/office/drawing/2014/main" id="{0468ADF1-75FB-4007-91BB-FFF0373B31D5}"/>
              </a:ext>
            </a:extLst>
          </p:cNvPr>
          <p:cNvSpPr/>
          <p:nvPr/>
        </p:nvSpPr>
        <p:spPr>
          <a:xfrm>
            <a:off x="1585280" y="4068399"/>
            <a:ext cx="1926442" cy="286232"/>
          </a:xfrm>
          <a:prstGeom prst="rect">
            <a:avLst/>
          </a:prstGeom>
        </p:spPr>
        <p:txBody>
          <a:bodyPr wrap="square">
            <a:spAutoFit/>
          </a:bodyPr>
          <a:lstStyle/>
          <a:p>
            <a:pPr marL="0" marR="0" lvl="0" indent="0" algn="ctr" defTabSz="914332" rtl="0" eaLnBrk="1" fontAlgn="auto" latinLnBrk="0" hangingPunct="1">
              <a:lnSpc>
                <a:spcPct val="90000"/>
              </a:lnSpc>
              <a:spcBef>
                <a:spcPts val="100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Mitel CX Solutions</a:t>
            </a:r>
          </a:p>
        </p:txBody>
      </p:sp>
      <p:sp>
        <p:nvSpPr>
          <p:cNvPr id="44" name="Rectangle: Rounded Corners 43">
            <a:extLst>
              <a:ext uri="{FF2B5EF4-FFF2-40B4-BE49-F238E27FC236}">
                <a16:creationId xmlns:a16="http://schemas.microsoft.com/office/drawing/2014/main" id="{73CA8BD7-0BA0-4C9A-88AF-C747439B00EC}"/>
              </a:ext>
            </a:extLst>
          </p:cNvPr>
          <p:cNvSpPr/>
          <p:nvPr/>
        </p:nvSpPr>
        <p:spPr>
          <a:xfrm>
            <a:off x="6791973" y="6130120"/>
            <a:ext cx="1296396" cy="529139"/>
          </a:xfrm>
          <a:prstGeom prst="round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MiVoice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5000</a:t>
            </a:r>
          </a:p>
        </p:txBody>
      </p:sp>
      <p:sp>
        <p:nvSpPr>
          <p:cNvPr id="13" name="Rectangle: Rounded Corners 12">
            <a:extLst>
              <a:ext uri="{FF2B5EF4-FFF2-40B4-BE49-F238E27FC236}">
                <a16:creationId xmlns:a16="http://schemas.microsoft.com/office/drawing/2014/main" id="{BEC53180-5B0A-6FB3-98E7-792D2ADE71EC}"/>
              </a:ext>
            </a:extLst>
          </p:cNvPr>
          <p:cNvSpPr/>
          <p:nvPr/>
        </p:nvSpPr>
        <p:spPr>
          <a:xfrm>
            <a:off x="8287579" y="6130120"/>
            <a:ext cx="1296396" cy="529139"/>
          </a:xfrm>
          <a:prstGeom prst="round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OpenScape Voice/4000</a:t>
            </a:r>
          </a:p>
        </p:txBody>
      </p:sp>
      <p:sp>
        <p:nvSpPr>
          <p:cNvPr id="35" name="Rectangle: Rounded Corners 34">
            <a:extLst>
              <a:ext uri="{FF2B5EF4-FFF2-40B4-BE49-F238E27FC236}">
                <a16:creationId xmlns:a16="http://schemas.microsoft.com/office/drawing/2014/main" id="{F7D5AFD8-4DCF-1979-F712-0836B7C36E25}"/>
              </a:ext>
            </a:extLst>
          </p:cNvPr>
          <p:cNvSpPr/>
          <p:nvPr/>
        </p:nvSpPr>
        <p:spPr>
          <a:xfrm>
            <a:off x="3798343" y="1421052"/>
            <a:ext cx="5785632" cy="36576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chemeClr val="tx2"/>
                </a:solidFill>
                <a:uLnTx/>
                <a:uFillTx/>
                <a:latin typeface="Arial" panose="020B0604020202020204"/>
                <a:ea typeface="+mn-ea"/>
                <a:cs typeface="+mn-cs"/>
              </a:rPr>
              <a:t>Mitel Workforce Management</a:t>
            </a:r>
          </a:p>
        </p:txBody>
      </p:sp>
      <p:sp>
        <p:nvSpPr>
          <p:cNvPr id="36" name="Rectangle: Rounded Corners 35">
            <a:extLst>
              <a:ext uri="{FF2B5EF4-FFF2-40B4-BE49-F238E27FC236}">
                <a16:creationId xmlns:a16="http://schemas.microsoft.com/office/drawing/2014/main" id="{C183B8E8-6DBB-3944-4AC3-D057E658FB05}"/>
              </a:ext>
            </a:extLst>
          </p:cNvPr>
          <p:cNvSpPr/>
          <p:nvPr/>
        </p:nvSpPr>
        <p:spPr>
          <a:xfrm>
            <a:off x="3798343" y="900468"/>
            <a:ext cx="5785632" cy="36576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chemeClr val="tx2"/>
                </a:solidFill>
                <a:uLnTx/>
                <a:uFillTx/>
                <a:latin typeface="Arial" panose="020B0604020202020204"/>
                <a:ea typeface="+mn-ea"/>
                <a:cs typeface="+mn-cs"/>
              </a:rPr>
              <a:t>MiContact Center Outbound</a:t>
            </a:r>
          </a:p>
        </p:txBody>
      </p:sp>
      <p:sp>
        <p:nvSpPr>
          <p:cNvPr id="37" name="Rectangle 36">
            <a:extLst>
              <a:ext uri="{FF2B5EF4-FFF2-40B4-BE49-F238E27FC236}">
                <a16:creationId xmlns:a16="http://schemas.microsoft.com/office/drawing/2014/main" id="{A831A033-7B71-3169-DB13-11F912E45176}"/>
              </a:ext>
            </a:extLst>
          </p:cNvPr>
          <p:cNvSpPr/>
          <p:nvPr/>
        </p:nvSpPr>
        <p:spPr>
          <a:xfrm>
            <a:off x="1585280" y="1363867"/>
            <a:ext cx="1926442" cy="480131"/>
          </a:xfrm>
          <a:prstGeom prst="rect">
            <a:avLst/>
          </a:prstGeom>
        </p:spPr>
        <p:txBody>
          <a:bodyPr wrap="square">
            <a:spAutoFit/>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Workforce Management</a:t>
            </a:r>
          </a:p>
        </p:txBody>
      </p:sp>
      <p:sp>
        <p:nvSpPr>
          <p:cNvPr id="38" name="Rectangle 37">
            <a:extLst>
              <a:ext uri="{FF2B5EF4-FFF2-40B4-BE49-F238E27FC236}">
                <a16:creationId xmlns:a16="http://schemas.microsoft.com/office/drawing/2014/main" id="{FAA2712B-7A8F-9FC8-2F8E-04ACA83F9464}"/>
              </a:ext>
            </a:extLst>
          </p:cNvPr>
          <p:cNvSpPr/>
          <p:nvPr/>
        </p:nvSpPr>
        <p:spPr>
          <a:xfrm>
            <a:off x="1585280" y="843283"/>
            <a:ext cx="1926442" cy="480131"/>
          </a:xfrm>
          <a:prstGeom prst="rect">
            <a:avLst/>
          </a:prstGeom>
        </p:spPr>
        <p:txBody>
          <a:bodyPr wrap="square">
            <a:spAutoFit/>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Outbound Campaign Management</a:t>
            </a:r>
          </a:p>
        </p:txBody>
      </p:sp>
      <p:sp>
        <p:nvSpPr>
          <p:cNvPr id="7" name="Rectangle: Rounded Corners 6">
            <a:extLst>
              <a:ext uri="{FF2B5EF4-FFF2-40B4-BE49-F238E27FC236}">
                <a16:creationId xmlns:a16="http://schemas.microsoft.com/office/drawing/2014/main" id="{350F4B63-3A1A-BE47-24FB-813E8566EA3F}"/>
              </a:ext>
            </a:extLst>
          </p:cNvPr>
          <p:cNvSpPr/>
          <p:nvPr/>
        </p:nvSpPr>
        <p:spPr>
          <a:xfrm>
            <a:off x="3798343" y="2482875"/>
            <a:ext cx="5785632" cy="36576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0"/>
              <a:solidFill>
                <a:schemeClr val="tx2"/>
              </a:solidFill>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4727AB8F-F13E-663E-BCAF-030FBDFFE262}"/>
              </a:ext>
            </a:extLst>
          </p:cNvPr>
          <p:cNvSpPr/>
          <p:nvPr/>
        </p:nvSpPr>
        <p:spPr>
          <a:xfrm>
            <a:off x="3798342" y="2999297"/>
            <a:ext cx="5780305" cy="36576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0073D0"/>
                </a:solidFill>
                <a:effectLst/>
                <a:uLnTx/>
                <a:uFillTx/>
                <a:latin typeface="Arial" panose="020B0604020202020204"/>
                <a:ea typeface="+mn-ea"/>
                <a:cs typeface="+mn-cs"/>
              </a:rPr>
              <a:t>Workflow Studio</a:t>
            </a:r>
            <a:endParaRPr kumimoji="0" lang="en-US" sz="1600" b="1" i="0" u="none" strike="noStrike" kern="1200" cap="none" spc="0" normalizeH="0" baseline="0" noProof="0">
              <a:ln w="0"/>
              <a:solidFill>
                <a:schemeClr val="tx2"/>
              </a:solidFill>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63EE1803-2EC5-6624-F56B-AB3473F5C235}"/>
              </a:ext>
            </a:extLst>
          </p:cNvPr>
          <p:cNvPicPr>
            <a:picLocks noChangeAspect="1"/>
          </p:cNvPicPr>
          <p:nvPr/>
        </p:nvPicPr>
        <p:blipFill>
          <a:blip r:embed="rId3"/>
          <a:stretch>
            <a:fillRect/>
          </a:stretch>
        </p:blipFill>
        <p:spPr>
          <a:xfrm>
            <a:off x="5224110" y="2519138"/>
            <a:ext cx="1245320" cy="313419"/>
          </a:xfrm>
          <a:prstGeom prst="rect">
            <a:avLst/>
          </a:prstGeom>
        </p:spPr>
      </p:pic>
      <p:sp>
        <p:nvSpPr>
          <p:cNvPr id="41" name="Rectangle 40">
            <a:extLst>
              <a:ext uri="{FF2B5EF4-FFF2-40B4-BE49-F238E27FC236}">
                <a16:creationId xmlns:a16="http://schemas.microsoft.com/office/drawing/2014/main" id="{7E62950A-D228-9DCB-6F2F-6E7B55339F6A}"/>
              </a:ext>
            </a:extLst>
          </p:cNvPr>
          <p:cNvSpPr/>
          <p:nvPr/>
        </p:nvSpPr>
        <p:spPr>
          <a:xfrm>
            <a:off x="1585280" y="2425690"/>
            <a:ext cx="1926442" cy="480131"/>
          </a:xfrm>
          <a:prstGeom prst="rect">
            <a:avLst/>
          </a:prstGeom>
        </p:spPr>
        <p:txBody>
          <a:bodyPr wrap="square">
            <a:spAutoFit/>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Business Intelligence Analytics</a:t>
            </a:r>
          </a:p>
        </p:txBody>
      </p:sp>
      <p:sp>
        <p:nvSpPr>
          <p:cNvPr id="46" name="Rectangle 45">
            <a:extLst>
              <a:ext uri="{FF2B5EF4-FFF2-40B4-BE49-F238E27FC236}">
                <a16:creationId xmlns:a16="http://schemas.microsoft.com/office/drawing/2014/main" id="{A13D96D4-2A53-0DE6-E447-C9CC0BD12F88}"/>
              </a:ext>
            </a:extLst>
          </p:cNvPr>
          <p:cNvSpPr/>
          <p:nvPr/>
        </p:nvSpPr>
        <p:spPr>
          <a:xfrm>
            <a:off x="1585280" y="2939836"/>
            <a:ext cx="1926442" cy="480131"/>
          </a:xfrm>
          <a:prstGeom prst="rect">
            <a:avLst/>
          </a:prstGeom>
        </p:spPr>
        <p:txBody>
          <a:bodyPr wrap="square">
            <a:spAutoFit/>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kumimoji="0" lang="en-US" altLang="en-SE" sz="1400" b="0" i="0" u="none" strike="noStrike" kern="1200" cap="none" spc="0" normalizeH="0" baseline="0" noProof="0">
                <a:ln>
                  <a:noFill/>
                </a:ln>
                <a:effectLst/>
                <a:uLnTx/>
                <a:uFillTx/>
                <a:latin typeface="Arial" panose="020B0604020202020204"/>
                <a:ea typeface="+mn-ea"/>
                <a:cs typeface="+mn-cs"/>
              </a:rPr>
              <a:t>GenAI, AI Virtual Agent / Agent Assist</a:t>
            </a:r>
          </a:p>
        </p:txBody>
      </p:sp>
      <p:pic>
        <p:nvPicPr>
          <p:cNvPr id="55" name="Picture 6" descr="Talkative - Overview">
            <a:extLst>
              <a:ext uri="{FF2B5EF4-FFF2-40B4-BE49-F238E27FC236}">
                <a16:creationId xmlns:a16="http://schemas.microsoft.com/office/drawing/2014/main" id="{0658437E-C733-53DE-CA4A-96C5BB429B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581"/>
          <a:stretch/>
        </p:blipFill>
        <p:spPr bwMode="auto">
          <a:xfrm>
            <a:off x="7833446" y="3051200"/>
            <a:ext cx="1047152" cy="27162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4224E384-CCD4-F812-0889-96074DF5EBE9}"/>
              </a:ext>
            </a:extLst>
          </p:cNvPr>
          <p:cNvSpPr/>
          <p:nvPr/>
        </p:nvSpPr>
        <p:spPr>
          <a:xfrm>
            <a:off x="3797830" y="3505134"/>
            <a:ext cx="1298448" cy="1371600"/>
          </a:xfrm>
          <a:prstGeom prst="roundRect">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Arial Black" panose="020B0A04020102020204" pitchFamily="34" charset="0"/>
              </a:rPr>
              <a:t>Mitel</a:t>
            </a:r>
            <a:r>
              <a:rPr lang="en-US" sz="1400">
                <a:solidFill>
                  <a:schemeClr val="bg1"/>
                </a:solidFill>
                <a:latin typeface="Arial Black" panose="020B0A04020102020204" pitchFamily="34" charset="0"/>
              </a:rPr>
              <a:t> </a:t>
            </a:r>
            <a:r>
              <a:rPr kumimoji="0" lang="en-US" sz="1400" i="0" u="none" strike="noStrike" kern="1200" cap="none" spc="0" normalizeH="0" baseline="0" noProof="0">
                <a:ln>
                  <a:noFill/>
                </a:ln>
                <a:solidFill>
                  <a:schemeClr val="bg1"/>
                </a:solidFill>
                <a:effectLst/>
                <a:uLnTx/>
                <a:uFillTx/>
                <a:latin typeface="Arial Black" panose="020B0A04020102020204" pitchFamily="34" charset="0"/>
              </a:rPr>
              <a:t>CX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(MiVB)</a:t>
            </a:r>
            <a:endParaRPr kumimoji="0" lang="en-US" sz="1100" i="0" u="none" strike="noStrike" kern="1200" cap="none" spc="0" normalizeH="0" baseline="0" noProof="0">
              <a:ln>
                <a:noFill/>
              </a:ln>
              <a:solidFill>
                <a:schemeClr val="bg1"/>
              </a:solidFill>
              <a:effectLst/>
              <a:uLnTx/>
              <a:uFillTx/>
            </a:endParaRPr>
          </a:p>
        </p:txBody>
      </p:sp>
      <p:sp>
        <p:nvSpPr>
          <p:cNvPr id="33" name="Rectangle: Rounded Corners 32">
            <a:extLst>
              <a:ext uri="{FF2B5EF4-FFF2-40B4-BE49-F238E27FC236}">
                <a16:creationId xmlns:a16="http://schemas.microsoft.com/office/drawing/2014/main" id="{9AFD3245-BEE2-4CC0-3B04-024CE96171BC}"/>
              </a:ext>
            </a:extLst>
          </p:cNvPr>
          <p:cNvSpPr/>
          <p:nvPr/>
        </p:nvSpPr>
        <p:spPr>
          <a:xfrm>
            <a:off x="5299602" y="3505134"/>
            <a:ext cx="1298448" cy="1371600"/>
          </a:xfrm>
          <a:prstGeom prst="roundRect">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1400" i="0" u="none" strike="noStrike" kern="1200" cap="none" spc="0" normalizeH="0" baseline="0" noProof="0">
                <a:ln>
                  <a:noFill/>
                </a:ln>
                <a:solidFill>
                  <a:schemeClr val="bg1"/>
                </a:solidFill>
                <a:effectLst/>
                <a:uLnTx/>
                <a:uFillTx/>
                <a:latin typeface="Arial Black" panose="020B0A04020102020204" pitchFamily="34" charset="0"/>
              </a:rPr>
              <a:t>Mitel CX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(SIP)</a:t>
            </a:r>
            <a:endParaRPr kumimoji="0" lang="en-US" sz="1400" i="0" u="none" strike="noStrike" kern="1200" cap="none" spc="0" normalizeH="0" baseline="0" noProof="0">
              <a:ln>
                <a:noFill/>
              </a:ln>
              <a:solidFill>
                <a:schemeClr val="bg1"/>
              </a:solidFill>
              <a:effectLst/>
              <a:uLnTx/>
              <a:uFillTx/>
              <a:latin typeface="Arial Black" panose="020B0A04020102020204" pitchFamily="34" charset="0"/>
            </a:endParaRPr>
          </a:p>
          <a:p>
            <a:pPr algn="ctr">
              <a:defRPr/>
            </a:pPr>
            <a:r>
              <a:rPr lang="en-US" sz="1400">
                <a:solidFill>
                  <a:schemeClr val="bg1"/>
                </a:solidFill>
                <a:latin typeface="Arial" panose="020B0604020202020204"/>
              </a:rPr>
              <a:t>or</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a:p>
            <a:pPr algn="ctr">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MiCC Enterprise</a:t>
            </a:r>
          </a:p>
        </p:txBody>
      </p:sp>
      <p:sp>
        <p:nvSpPr>
          <p:cNvPr id="42" name="Rectangle: Rounded Corners 41">
            <a:extLst>
              <a:ext uri="{FF2B5EF4-FFF2-40B4-BE49-F238E27FC236}">
                <a16:creationId xmlns:a16="http://schemas.microsoft.com/office/drawing/2014/main" id="{6DEFBB85-8A1A-5735-918B-73DADA6F199B}"/>
              </a:ext>
            </a:extLst>
          </p:cNvPr>
          <p:cNvSpPr/>
          <p:nvPr/>
        </p:nvSpPr>
        <p:spPr>
          <a:xfrm>
            <a:off x="6790947" y="3505134"/>
            <a:ext cx="1298448" cy="1371600"/>
          </a:xfrm>
          <a:prstGeom prst="roundRect">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Mitel CX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(SIP)</a:t>
            </a:r>
          </a:p>
        </p:txBody>
      </p:sp>
      <p:sp>
        <p:nvSpPr>
          <p:cNvPr id="47" name="Rectangle: Rounded Corners 46">
            <a:extLst>
              <a:ext uri="{FF2B5EF4-FFF2-40B4-BE49-F238E27FC236}">
                <a16:creationId xmlns:a16="http://schemas.microsoft.com/office/drawing/2014/main" id="{E1142A3B-0E02-6F67-C9B9-F5B76B81CF9F}"/>
              </a:ext>
            </a:extLst>
          </p:cNvPr>
          <p:cNvSpPr/>
          <p:nvPr/>
        </p:nvSpPr>
        <p:spPr>
          <a:xfrm>
            <a:off x="8286553" y="3505134"/>
            <a:ext cx="1298448" cy="1371600"/>
          </a:xfrm>
          <a:prstGeom prst="roundRect">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Mitel CX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(SIP)</a:t>
            </a:r>
            <a:endParaRPr kumimoji="0" 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a:p>
            <a:pPr algn="ctr">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or</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OpenScape Contact Center</a:t>
            </a:r>
          </a:p>
        </p:txBody>
      </p:sp>
      <p:sp>
        <p:nvSpPr>
          <p:cNvPr id="4" name="Rectangle: Rounded Corners 3">
            <a:extLst>
              <a:ext uri="{FF2B5EF4-FFF2-40B4-BE49-F238E27FC236}">
                <a16:creationId xmlns:a16="http://schemas.microsoft.com/office/drawing/2014/main" id="{ACD82B10-5EA4-ACA2-F7AC-B183F0FE5ADC}"/>
              </a:ext>
            </a:extLst>
          </p:cNvPr>
          <p:cNvSpPr/>
          <p:nvPr/>
        </p:nvSpPr>
        <p:spPr>
          <a:xfrm>
            <a:off x="3798342" y="4999029"/>
            <a:ext cx="5785634" cy="457200"/>
          </a:xfrm>
          <a:prstGeom prst="roundRect">
            <a:avLst>
              <a:gd name="adj" fmla="val 1388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Subscription</a:t>
            </a: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 / </a:t>
            </a: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CapEx</a:t>
            </a:r>
          </a:p>
        </p:txBody>
      </p:sp>
      <p:sp>
        <p:nvSpPr>
          <p:cNvPr id="9" name="Rectangle: Rounded Corners 8">
            <a:extLst>
              <a:ext uri="{FF2B5EF4-FFF2-40B4-BE49-F238E27FC236}">
                <a16:creationId xmlns:a16="http://schemas.microsoft.com/office/drawing/2014/main" id="{23A20E7B-0428-B5E6-ED90-14DE53026535}"/>
              </a:ext>
            </a:extLst>
          </p:cNvPr>
          <p:cNvSpPr/>
          <p:nvPr/>
        </p:nvSpPr>
        <p:spPr>
          <a:xfrm>
            <a:off x="3798342" y="5562284"/>
            <a:ext cx="5785634" cy="457200"/>
          </a:xfrm>
          <a:prstGeom prst="roundRect">
            <a:avLst>
              <a:gd name="adj" fmla="val 11975"/>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On-Premise</a:t>
            </a: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 / </a:t>
            </a: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Private Cloud </a:t>
            </a:r>
            <a:r>
              <a:rPr lang="en-US" sz="1200">
                <a:solidFill>
                  <a:schemeClr val="tx1"/>
                </a:solidFill>
                <a:latin typeface="Arial" panose="020B0604020202020204"/>
              </a:rPr>
              <a:t>/</a:t>
            </a: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 </a:t>
            </a:r>
            <a:r>
              <a:rPr lang="en-US" sz="1200" b="1">
                <a:solidFill>
                  <a:schemeClr val="tx1"/>
                </a:solidFill>
                <a:latin typeface="Arial" panose="020B0604020202020204"/>
              </a:rPr>
              <a:t>Public Cloud</a:t>
            </a:r>
            <a:endParaRPr kumimoji="0" lang="en-US" sz="1200" b="1"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5EFCB72-C054-D4D0-6E95-C2952076AFF4}"/>
              </a:ext>
            </a:extLst>
          </p:cNvPr>
          <p:cNvSpPr txBox="1"/>
          <p:nvPr/>
        </p:nvSpPr>
        <p:spPr>
          <a:xfrm>
            <a:off x="9844504" y="3461076"/>
            <a:ext cx="2086294" cy="2619213"/>
          </a:xfrm>
          <a:prstGeom prst="rect">
            <a:avLst/>
          </a:prstGeom>
          <a:noFill/>
        </p:spPr>
        <p:txBody>
          <a:bodyPr wrap="square" rtlCol="0">
            <a:noAutofit/>
          </a:bodyPr>
          <a:lstStyle/>
          <a:p>
            <a:pPr algn="ctr"/>
            <a:r>
              <a:rPr lang="en-US" sz="1600" dirty="0"/>
              <a:t>Note: MCX will NOT be supported on </a:t>
            </a:r>
            <a:r>
              <a:rPr lang="en-US" sz="1600" dirty="0" err="1"/>
              <a:t>MiVoice</a:t>
            </a:r>
            <a:r>
              <a:rPr lang="en-US" sz="1600" dirty="0"/>
              <a:t> Connect, </a:t>
            </a:r>
            <a:r>
              <a:rPr lang="en-US" sz="1600" dirty="0" err="1"/>
              <a:t>MiVoice</a:t>
            </a:r>
            <a:r>
              <a:rPr lang="en-US" sz="1600" dirty="0"/>
              <a:t> Office 400, or </a:t>
            </a:r>
            <a:r>
              <a:rPr lang="en-US" sz="1600" dirty="0" err="1"/>
              <a:t>OpenScape</a:t>
            </a:r>
            <a:r>
              <a:rPr lang="en-US" sz="1600" dirty="0"/>
              <a:t> Business so those customers will have to migrate to </a:t>
            </a:r>
            <a:r>
              <a:rPr lang="en-US" sz="1600" dirty="0" err="1"/>
              <a:t>MiVB</a:t>
            </a:r>
            <a:r>
              <a:rPr lang="en-US" sz="1600" dirty="0"/>
              <a:t> to get MCX</a:t>
            </a:r>
          </a:p>
        </p:txBody>
      </p:sp>
      <p:sp>
        <p:nvSpPr>
          <p:cNvPr id="14" name="Left Brace 13">
            <a:extLst>
              <a:ext uri="{FF2B5EF4-FFF2-40B4-BE49-F238E27FC236}">
                <a16:creationId xmlns:a16="http://schemas.microsoft.com/office/drawing/2014/main" id="{00555CD1-D9C0-2A6E-D30B-66F757295A49}"/>
              </a:ext>
            </a:extLst>
          </p:cNvPr>
          <p:cNvSpPr/>
          <p:nvPr/>
        </p:nvSpPr>
        <p:spPr>
          <a:xfrm>
            <a:off x="1242878" y="772357"/>
            <a:ext cx="426129" cy="588690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02E44433-54E7-4A77-9A2A-3AC6060A2E35}"/>
              </a:ext>
            </a:extLst>
          </p:cNvPr>
          <p:cNvSpPr txBox="1"/>
          <p:nvPr/>
        </p:nvSpPr>
        <p:spPr>
          <a:xfrm>
            <a:off x="255721" y="3254143"/>
            <a:ext cx="941283" cy="923330"/>
          </a:xfrm>
          <a:prstGeom prst="rect">
            <a:avLst/>
          </a:prstGeom>
          <a:noFill/>
        </p:spPr>
        <p:txBody>
          <a:bodyPr wrap="none" rtlCol="0">
            <a:spAutoFit/>
          </a:bodyPr>
          <a:lstStyle/>
          <a:p>
            <a:pPr algn="ctr"/>
            <a:r>
              <a:rPr lang="en-US"/>
              <a:t>Indirect</a:t>
            </a:r>
          </a:p>
          <a:p>
            <a:pPr algn="ctr"/>
            <a:r>
              <a:rPr lang="en-US"/>
              <a:t>&amp;</a:t>
            </a:r>
          </a:p>
          <a:p>
            <a:pPr algn="ctr"/>
            <a:r>
              <a:rPr lang="en-US"/>
              <a:t>Direct</a:t>
            </a:r>
          </a:p>
        </p:txBody>
      </p:sp>
      <p:pic>
        <p:nvPicPr>
          <p:cNvPr id="18" name="Picture 2" descr="Workforce Optimization (WFO) Suite | Calabrio">
            <a:extLst>
              <a:ext uri="{FF2B5EF4-FFF2-40B4-BE49-F238E27FC236}">
                <a16:creationId xmlns:a16="http://schemas.microsoft.com/office/drawing/2014/main" id="{86F5202D-1AAD-30E8-E1F8-1522D5B0C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0028" y="1576321"/>
            <a:ext cx="1005840" cy="895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ASC | ContactCenterWorld.com">
            <a:extLst>
              <a:ext uri="{FF2B5EF4-FFF2-40B4-BE49-F238E27FC236}">
                <a16:creationId xmlns:a16="http://schemas.microsoft.com/office/drawing/2014/main" id="{FD7241EC-5647-33D6-C18D-6E899B6BE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998" y="2014279"/>
            <a:ext cx="457200" cy="2529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6" descr="Company Profile: Noetica - contact-centres.com">
            <a:extLst>
              <a:ext uri="{FF2B5EF4-FFF2-40B4-BE49-F238E27FC236}">
                <a16:creationId xmlns:a16="http://schemas.microsoft.com/office/drawing/2014/main" id="{A14B644A-4B3E-804A-E345-499D2CC00B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7177" y="972305"/>
            <a:ext cx="457200" cy="2297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atBot with dialogflow CX in Google Cloud - Ruslan Magana Vsevolodovna">
            <a:extLst>
              <a:ext uri="{FF2B5EF4-FFF2-40B4-BE49-F238E27FC236}">
                <a16:creationId xmlns:a16="http://schemas.microsoft.com/office/drawing/2014/main" id="{44406159-0D6E-C33E-BE6E-07C2678844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2419" y="3044325"/>
            <a:ext cx="1216437" cy="2967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rightmetrics Reviews 2023: Details, Pricing, &amp; Features | G2">
            <a:extLst>
              <a:ext uri="{FF2B5EF4-FFF2-40B4-BE49-F238E27FC236}">
                <a16:creationId xmlns:a16="http://schemas.microsoft.com/office/drawing/2014/main" id="{229F698E-A2B6-8436-82DD-0286090A63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043" y="2376924"/>
            <a:ext cx="918659" cy="482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9486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1"/>
  <p:tag name="ARTICULATE_PROJECT_OPEN" val="0"/>
</p:tagLst>
</file>

<file path=ppt/theme/theme1.xml><?xml version="1.0" encoding="utf-8"?>
<a:theme xmlns:a="http://schemas.openxmlformats.org/drawingml/2006/main" name="1_Theme Blue Rule">
  <a:themeElements>
    <a:clrScheme name="Custom 4">
      <a:dk1>
        <a:srgbClr val="15325F"/>
      </a:dk1>
      <a:lt1>
        <a:srgbClr val="FFFFFF"/>
      </a:lt1>
      <a:dk2>
        <a:srgbClr val="0073D0"/>
      </a:dk2>
      <a:lt2>
        <a:srgbClr val="EEECE1"/>
      </a:lt2>
      <a:accent1>
        <a:srgbClr val="FDB714"/>
      </a:accent1>
      <a:accent2>
        <a:srgbClr val="00A1E0"/>
      </a:accent2>
      <a:accent3>
        <a:srgbClr val="8AC926"/>
      </a:accent3>
      <a:accent4>
        <a:srgbClr val="812CC3"/>
      </a:accent4>
      <a:accent5>
        <a:srgbClr val="71EFDD"/>
      </a:accent5>
      <a:accent6>
        <a:srgbClr val="E2348B"/>
      </a:accent6>
      <a:hlink>
        <a:srgbClr val="FDB714"/>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 Template 2024" id="{000861F6-35D0-F942-8012-76902CC673A3}" vid="{1ED693C0-8D26-1D4C-BC37-DCCA1A24A9EC}"/>
    </a:ext>
  </a:extLst>
</a:theme>
</file>

<file path=ppt/theme/theme2.xml><?xml version="1.0" encoding="utf-8"?>
<a:theme xmlns:a="http://schemas.openxmlformats.org/drawingml/2006/main" name="6_Theme Blue Rule">
  <a:themeElements>
    <a:clrScheme name="Mitel">
      <a:dk1>
        <a:srgbClr val="15325F"/>
      </a:dk1>
      <a:lt1>
        <a:srgbClr val="FFFFFF"/>
      </a:lt1>
      <a:dk2>
        <a:srgbClr val="0073D0"/>
      </a:dk2>
      <a:lt2>
        <a:srgbClr val="EDF1F3"/>
      </a:lt2>
      <a:accent1>
        <a:srgbClr val="00A1E0"/>
      </a:accent1>
      <a:accent2>
        <a:srgbClr val="FDB714"/>
      </a:accent2>
      <a:accent3>
        <a:srgbClr val="71EFDD"/>
      </a:accent3>
      <a:accent4>
        <a:srgbClr val="812CC3"/>
      </a:accent4>
      <a:accent5>
        <a:srgbClr val="8AC926"/>
      </a:accent5>
      <a:accent6>
        <a:srgbClr val="E2348B"/>
      </a:accent6>
      <a:hlink>
        <a:srgbClr val="0074CD"/>
      </a:hlink>
      <a:folHlink>
        <a:srgbClr val="B66B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el Deck Template 2022" id="{B9773584-5F61-AE42-B268-3346BA8F5E8D}" vid="{2364F460-E877-8044-AAA8-2C5DE1C9B9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tel">
    <a:dk1>
      <a:srgbClr val="15325F"/>
    </a:dk1>
    <a:lt1>
      <a:srgbClr val="FFFFFF"/>
    </a:lt1>
    <a:dk2>
      <a:srgbClr val="0073D0"/>
    </a:dk2>
    <a:lt2>
      <a:srgbClr val="EDF1F3"/>
    </a:lt2>
    <a:accent1>
      <a:srgbClr val="00A1E0"/>
    </a:accent1>
    <a:accent2>
      <a:srgbClr val="FDB714"/>
    </a:accent2>
    <a:accent3>
      <a:srgbClr val="71EFDD"/>
    </a:accent3>
    <a:accent4>
      <a:srgbClr val="812CC3"/>
    </a:accent4>
    <a:accent5>
      <a:srgbClr val="8AC926"/>
    </a:accent5>
    <a:accent6>
      <a:srgbClr val="E2348B"/>
    </a:accent6>
    <a:hlink>
      <a:srgbClr val="0074CD"/>
    </a:hlink>
    <a:folHlink>
      <a:srgbClr val="B66B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053e2582-ff7f-4887-8a17-5fa3479325d1" ContentTypeId="0x0101" PreviousValue="false" LastSyncTimeStamp="2016-03-30T19:32:47.627Z"/>
</file>

<file path=customXml/item2.xml><?xml version="1.0" encoding="utf-8"?>
<ct:contentTypeSchema xmlns:ct="http://schemas.microsoft.com/office/2006/metadata/contentType" xmlns:ma="http://schemas.microsoft.com/office/2006/metadata/properties/metaAttributes" ct:_="" ma:_="" ma:contentTypeName="Document" ma:contentTypeID="0x010100D31391C0E3C86844A6CECC2066550F34" ma:contentTypeVersion="17" ma:contentTypeDescription="Create a new document." ma:contentTypeScope="" ma:versionID="0bbaac0b947aa70f65f91682f7ca29f5">
  <xsd:schema xmlns:xsd="http://www.w3.org/2001/XMLSchema" xmlns:xs="http://www.w3.org/2001/XMLSchema" xmlns:p="http://schemas.microsoft.com/office/2006/metadata/properties" xmlns:ns2="c07b3eee-490e-41d0-8732-24d4dc4d491d" xmlns:ns3="9f2ca772-2560-4c7b-95a3-79945b2e1066" targetNamespace="http://schemas.microsoft.com/office/2006/metadata/properties" ma:root="true" ma:fieldsID="6fdf6f8a963f16e4429bb9e026a4426c" ns2:_="" ns3:_="">
    <xsd:import namespace="c07b3eee-490e-41d0-8732-24d4dc4d491d"/>
    <xsd:import namespace="9f2ca772-2560-4c7b-95a3-79945b2e10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astUpdated" minOccurs="0"/>
                <xsd:element ref="ns3:SharedWithUsers" minOccurs="0"/>
                <xsd:element ref="ns3:SharedWithDetails" minOccurs="0"/>
                <xsd:element ref="ns2:Veritcal"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7b3eee-490e-41d0-8732-24d4dc4d49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astUpdated" ma:index="16" nillable="true" ma:displayName="Last Updated" ma:format="DateOnly" ma:internalName="LastUpdated">
      <xsd:simpleType>
        <xsd:restriction base="dms:DateTime"/>
      </xsd:simpleType>
    </xsd:element>
    <xsd:element name="Veritcal" ma:index="19" nillable="true" ma:displayName="Veritcal" ma:format="Dropdown" ma:internalName="Veritcal">
      <xsd:simpleType>
        <xsd:restriction base="dms:Text">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5addf2e-baa3-49b5-a9f8-939dc359614b"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2ca772-2560-4c7b-95a3-79945b2e106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e857d74-a3cb-4603-9bd1-516ba9bdd2ee}" ma:internalName="TaxCatchAll" ma:showField="CatchAllData" ma:web="9f2ca772-2560-4c7b-95a3-79945b2e10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p:properties xmlns:p="http://schemas.microsoft.com/office/2006/metadata/properties" xmlns:xsi="http://www.w3.org/2001/XMLSchema-instance" xmlns:pc="http://schemas.microsoft.com/office/infopath/2007/PartnerControls">
  <documentManagement>
    <TaxCatchAll xmlns="9f2ca772-2560-4c7b-95a3-79945b2e1066" xsi:nil="true"/>
    <lcf76f155ced4ddcb4097134ff3c332f xmlns="c07b3eee-490e-41d0-8732-24d4dc4d491d">
      <Terms xmlns="http://schemas.microsoft.com/office/infopath/2007/PartnerControls"/>
    </lcf76f155ced4ddcb4097134ff3c332f>
    <LastUpdated xmlns="c07b3eee-490e-41d0-8732-24d4dc4d491d" xsi:nil="true"/>
    <Veritcal xmlns="c07b3eee-490e-41d0-8732-24d4dc4d491d" xsi:nil="true"/>
    <SharedWithUsers xmlns="9f2ca772-2560-4c7b-95a3-79945b2e1066">
      <UserInfo>
        <DisplayName>Lana King</DisplayName>
        <AccountId>2981</AccountId>
        <AccountType/>
      </UserInfo>
      <UserInfo>
        <DisplayName>Arvind Raman</DisplayName>
        <AccountId>8965</AccountId>
        <AccountType/>
      </UserInfo>
      <UserInfo>
        <DisplayName>Jenn Prystupa</DisplayName>
        <AccountId>8056</AccountId>
        <AccountType/>
      </UserInfo>
      <UserInfo>
        <DisplayName>Katie Kregel</DisplayName>
        <AccountId>2276</AccountId>
        <AccountType/>
      </UserInfo>
      <UserInfo>
        <DisplayName>Stuart Skjerven</DisplayName>
        <AccountId>2375</AccountId>
        <AccountType/>
      </UserInfo>
      <UserInfo>
        <DisplayName>Fiona Hills</DisplayName>
        <AccountId>247</AccountId>
        <AccountType/>
      </UserInfo>
      <UserInfo>
        <DisplayName>Linda Hesketh</DisplayName>
        <AccountId>6874</AccountId>
        <AccountType/>
      </UserInfo>
      <UserInfo>
        <DisplayName>Mats Perjons</DisplayName>
        <AccountId>17</AccountId>
        <AccountType/>
      </UserInfo>
      <UserInfo>
        <DisplayName>George Despinic</DisplayName>
        <AccountId>1192</AccountId>
        <AccountType/>
      </UserInfo>
      <UserInfo>
        <DisplayName>Javier Garcia-Plata</DisplayName>
        <AccountId>9897</AccountId>
        <AccountType/>
      </UserInfo>
      <UserInfo>
        <DisplayName>Paul Ginn</DisplayName>
        <AccountId>740</AccountId>
        <AccountType/>
      </UserInfo>
      <UserInfo>
        <DisplayName>Colin Ovington</DisplayName>
        <AccountId>9057</AccountId>
        <AccountType/>
      </UserInfo>
      <UserInfo>
        <DisplayName>Julie Lamphiear</DisplayName>
        <AccountId>12686</AccountId>
        <AccountType/>
      </UserInfo>
      <UserInfo>
        <DisplayName>Reza Kamran</DisplayName>
        <AccountId>8096</AccountId>
        <AccountType/>
      </UserInfo>
      <UserInfo>
        <DisplayName>Channel Comms</DisplayName>
        <AccountId>7983</AccountId>
        <AccountType/>
      </UserInfo>
      <UserInfo>
        <DisplayName>Aaron Hastings</DisplayName>
        <AccountId>1265</AccountId>
        <AccountType/>
      </UserInfo>
      <UserInfo>
        <DisplayName>Jeffrey Engle</DisplayName>
        <AccountId>13092</AccountId>
        <AccountType/>
      </UserInfo>
      <UserInfo>
        <DisplayName>Kasey Grant</DisplayName>
        <AccountId>11974</AccountId>
        <AccountType/>
      </UserInfo>
      <UserInfo>
        <DisplayName>Meloni Lemoine</DisplayName>
        <AccountId>6337</AccountId>
        <AccountType/>
      </UserInfo>
      <UserInfo>
        <DisplayName>Alexander Scheel</DisplayName>
        <AccountId>5372</AccountId>
        <AccountType/>
      </UserInfo>
      <UserInfo>
        <DisplayName>Koh Fou</DisplayName>
        <AccountId>4533</AccountId>
        <AccountType/>
      </UserInfo>
      <UserInfo>
        <DisplayName>Lillian Neitzel</DisplayName>
        <AccountId>1279</AccountId>
        <AccountType/>
      </UserInfo>
      <UserInfo>
        <DisplayName>Kelly Peterson</DisplayName>
        <AccountId>7721</AccountId>
        <AccountType/>
      </UserInfo>
      <UserInfo>
        <DisplayName>Elisa Cazzola</DisplayName>
        <AccountId>6396</AccountId>
        <AccountType/>
      </UserInfo>
    </SharedWithUsers>
  </documentManagement>
</p:properties>
</file>

<file path=customXml/itemProps1.xml><?xml version="1.0" encoding="utf-8"?>
<ds:datastoreItem xmlns:ds="http://schemas.openxmlformats.org/officeDocument/2006/customXml" ds:itemID="{FDA71AEB-6F66-46F0-8AB3-12F74F80843D}">
  <ds:schemaRefs>
    <ds:schemaRef ds:uri="Microsoft.SharePoint.Taxonomy.ContentTypeSync"/>
  </ds:schemaRefs>
</ds:datastoreItem>
</file>

<file path=customXml/itemProps2.xml><?xml version="1.0" encoding="utf-8"?>
<ds:datastoreItem xmlns:ds="http://schemas.openxmlformats.org/officeDocument/2006/customXml" ds:itemID="{D383737D-D8A0-4B48-9753-DACBF34EA10F}"/>
</file>

<file path=customXml/itemProps3.xml><?xml version="1.0" encoding="utf-8"?>
<ds:datastoreItem xmlns:ds="http://schemas.openxmlformats.org/officeDocument/2006/customXml" ds:itemID="{5C9DF9BE-E4C4-4DFC-92CD-B0DB797F8C06}">
  <ds:schemaRefs>
    <ds:schemaRef ds:uri="http://schemas.microsoft.com/sharepoint/v3/contenttype/forms"/>
  </ds:schemaRefs>
</ds:datastoreItem>
</file>

<file path=customXml/itemProps4.xml><?xml version="1.0" encoding="utf-8"?>
<ds:datastoreItem xmlns:ds="http://schemas.openxmlformats.org/officeDocument/2006/customXml" ds:itemID="{3AAF67C2-2A8E-49DA-8B27-CA0809BAA80E}">
  <ds:schemaRefs>
    <ds:schemaRef ds:uri="http://schemas.microsoft.com/sharepoint/events"/>
  </ds:schemaRefs>
</ds:datastoreItem>
</file>

<file path=customXml/itemProps5.xml><?xml version="1.0" encoding="utf-8"?>
<ds:datastoreItem xmlns:ds="http://schemas.openxmlformats.org/officeDocument/2006/customXml" ds:itemID="{6018ADD2-69A7-42E7-A09F-BB9ABCEDD652}">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b3276aa5-3793-41e6-b288-f4b609b9bad5"/>
    <ds:schemaRef ds:uri="http://schemas.microsoft.com/office/2006/metadata/properties"/>
    <ds:schemaRef ds:uri="e73c1443-0010-4d69-8b87-95ca103d76b1"/>
    <ds:schemaRef ds:uri="0c06ffc2-fd1e-43e8-9f77-caa031d7e7d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152</TotalTime>
  <Words>1117</Words>
  <Application>Microsoft Office PowerPoint</Application>
  <PresentationFormat>Widescreen</PresentationFormat>
  <Paragraphs>294</Paragraphs>
  <Slides>15</Slides>
  <Notes>13</Notes>
  <HiddenSlides>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Aptos</vt:lpstr>
      <vt:lpstr>Aptos Display</vt:lpstr>
      <vt:lpstr>Arial</vt:lpstr>
      <vt:lpstr>Arial Black</vt:lpstr>
      <vt:lpstr>Calibri</vt:lpstr>
      <vt:lpstr>Courier New</vt:lpstr>
      <vt:lpstr>Flood</vt:lpstr>
      <vt:lpstr>Flood Std</vt:lpstr>
      <vt:lpstr>Franklin Gothic Book</vt:lpstr>
      <vt:lpstr>Inter</vt:lpstr>
      <vt:lpstr>Inter Medium</vt:lpstr>
      <vt:lpstr>Symbol</vt:lpstr>
      <vt:lpstr>System Font Regular</vt:lpstr>
      <vt:lpstr>1_Theme Blue Rule</vt:lpstr>
      <vt:lpstr>6_Theme Blue Rule</vt:lpstr>
      <vt:lpstr>Office Theme</vt:lpstr>
      <vt:lpstr>PowerPoint Presentation</vt:lpstr>
      <vt:lpstr>PowerPoint Presentation</vt:lpstr>
      <vt:lpstr>Current UC Market Dynamics</vt:lpstr>
      <vt:lpstr>PowerPoint Presentation</vt:lpstr>
      <vt:lpstr>PowerPoint Presentation</vt:lpstr>
      <vt:lpstr>Call, chat, meet and more from anywhere</vt:lpstr>
      <vt:lpstr>What is Mitel CX?</vt:lpstr>
      <vt:lpstr>There are 2 variants of  Mitel CX</vt:lpstr>
      <vt:lpstr>Mitel’s Next Gen Contact Center Portfolio</vt:lpstr>
      <vt:lpstr>Mitel CX Solution Ecosystem</vt:lpstr>
      <vt:lpstr>PowerPoint Presentation</vt:lpstr>
      <vt:lpstr>Mitel CX – Integrated, Modern User Experience</vt:lpstr>
      <vt:lpstr>CRM Connector Option</vt:lpstr>
      <vt:lpstr>Reporting and Analytics Dashboard via 3rd Party BI Engines</vt:lpstr>
      <vt:lpstr>Product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Intriguing Presentation Title</dc:title>
  <dc:creator>Meloni Lemoine</dc:creator>
  <cp:lastModifiedBy>Ozzie Osborne</cp:lastModifiedBy>
  <cp:revision>4</cp:revision>
  <cp:lastPrinted>2025-01-10T14:34:15Z</cp:lastPrinted>
  <dcterms:created xsi:type="dcterms:W3CDTF">2022-05-18T21:52:00Z</dcterms:created>
  <dcterms:modified xsi:type="dcterms:W3CDTF">2025-09-16T15:53:46Z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0x010100D31391C0E3C86844A6CECC2066550F34</vt:lpwstr>
  </property>
  <property fmtid="{D5CDD505-2E9C-101B-9397-08002B2CF9AE}" pid="3" name="ArticulateGUID">
    <vt:lpwstr>22BF5846-1F73-4E46-9DE6-E81DC6957BA3</vt:lpwstr>
  </property>
  <property fmtid="{D5CDD505-2E9C-101B-9397-08002B2CF9AE}" pid="4" name="ArticulatePath">
    <vt:lpwstr>https://mitel365.sharepoint.com/sites/Marketing/field/Documents and Templates/02) Channel Updates_2022/08) August Channels Updates/Aug2022 Webinars_Sales360</vt:lpwstr>
  </property>
  <property fmtid="{D5CDD505-2E9C-101B-9397-08002B2CF9AE}" pid="5" name="SharedWithUsers">
    <vt:lpwstr>2981;#Lana King;#8965;#Arvind Raman;#8056;#Jenn Prystupa;#2276;#Katie Kregel;#2375;#Stuart Skjerven;#247;#Fiona Hills;#6874;#Linda Hesketh;#17;#Mats Perjons;#1192;#George Despinic;#9897;#Javier Garcia-Plata;#740;#Paul Ginn;#9057;#Colin Ovington;#12686;#Julie Lamphiear;#8096;#Reza Kamran;#7983;#Channel Comms;#1265;#Aaron Hastings;#13092;#Jeffrey Engle;#11974;#Kasey Grant;#6337;#Meloni Lemoine;#5372;#Alexander Scheel;#4533;#Koh Fou;#1279;#Lillian Neitzel;#7721;#Kelly Peterson;#6396;#Elisa Cazzola</vt:lpwstr>
  </property>
  <property fmtid="{D5CDD505-2E9C-101B-9397-08002B2CF9AE}" pid="6" name="Order">
    <vt:r8>27500</vt:r8>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xd_Signature">
    <vt:lpwstr/>
  </property>
  <property fmtid="{D5CDD505-2E9C-101B-9397-08002B2CF9AE}" pid="12" name="TriggerFlowInfo">
    <vt:lpwstr/>
  </property>
  <property fmtid="{D5CDD505-2E9C-101B-9397-08002B2CF9AE}" pid="13" name="MediaServiceImageTags">
    <vt:lpwstr/>
  </property>
</Properties>
</file>